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87" r:id="rId3"/>
    <p:sldId id="276" r:id="rId4"/>
    <p:sldId id="291" r:id="rId5"/>
    <p:sldId id="292" r:id="rId6"/>
    <p:sldId id="293" r:id="rId7"/>
    <p:sldId id="294" r:id="rId8"/>
    <p:sldId id="295" r:id="rId9"/>
    <p:sldId id="277" r:id="rId10"/>
    <p:sldId id="278" r:id="rId11"/>
    <p:sldId id="279" r:id="rId12"/>
    <p:sldId id="288" r:id="rId13"/>
    <p:sldId id="290" r:id="rId14"/>
    <p:sldId id="289" r:id="rId15"/>
    <p:sldId id="281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91" autoAdjust="0"/>
    <p:restoredTop sz="86467" autoAdjust="0"/>
  </p:normalViewPr>
  <p:slideViewPr>
    <p:cSldViewPr>
      <p:cViewPr varScale="1">
        <p:scale>
          <a:sx n="79" d="100"/>
          <a:sy n="79" d="100"/>
        </p:scale>
        <p:origin x="-82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3434F-89EA-4A7E-9184-0B5016589217}" type="datetimeFigureOut">
              <a:rPr lang="en-US" smtClean="0"/>
              <a:t>11/15/16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08DA5C-DF4F-4D4B-967C-C76E44F3B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48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5E041-1704-46C6-A499-D17B00588268}" type="datetimeFigureOut">
              <a:rPr lang="en-US" smtClean="0"/>
              <a:t>11/15/16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08221-1E9D-4DE6-B35F-F908675F2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0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5E041-1704-46C6-A499-D17B00588268}" type="datetimeFigureOut">
              <a:rPr lang="en-US" smtClean="0"/>
              <a:t>11/15/16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08221-1E9D-4DE6-B35F-F908675F2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448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5E041-1704-46C6-A499-D17B00588268}" type="datetimeFigureOut">
              <a:rPr lang="en-US" smtClean="0"/>
              <a:t>11/15/16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08221-1E9D-4DE6-B35F-F908675F2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867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5E041-1704-46C6-A499-D17B00588268}" type="datetimeFigureOut">
              <a:rPr lang="en-US" smtClean="0"/>
              <a:t>11/15/16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08221-1E9D-4DE6-B35F-F908675F2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640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5E041-1704-46C6-A499-D17B00588268}" type="datetimeFigureOut">
              <a:rPr lang="en-US" smtClean="0"/>
              <a:t>11/15/16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08221-1E9D-4DE6-B35F-F908675F2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85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5E041-1704-46C6-A499-D17B00588268}" type="datetimeFigureOut">
              <a:rPr lang="en-US" smtClean="0"/>
              <a:t>11/15/16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08221-1E9D-4DE6-B35F-F908675F2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60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5E041-1704-46C6-A499-D17B00588268}" type="datetimeFigureOut">
              <a:rPr lang="en-US" smtClean="0"/>
              <a:t>11/15/16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08221-1E9D-4DE6-B35F-F908675F2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357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5E041-1704-46C6-A499-D17B00588268}" type="datetimeFigureOut">
              <a:rPr lang="en-US" smtClean="0"/>
              <a:t>11/15/16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08221-1E9D-4DE6-B35F-F908675F2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335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5E041-1704-46C6-A499-D17B00588268}" type="datetimeFigureOut">
              <a:rPr lang="en-US" smtClean="0"/>
              <a:t>11/15/16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08221-1E9D-4DE6-B35F-F908675F2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25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5E041-1704-46C6-A499-D17B00588268}" type="datetimeFigureOut">
              <a:rPr lang="en-US" smtClean="0"/>
              <a:t>11/15/16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08221-1E9D-4DE6-B35F-F908675F2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036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5E041-1704-46C6-A499-D17B00588268}" type="datetimeFigureOut">
              <a:rPr lang="en-US" smtClean="0"/>
              <a:t>11/15/16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08221-1E9D-4DE6-B35F-F908675F2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5E041-1704-46C6-A499-D17B00588268}" type="datetimeFigureOut">
              <a:rPr lang="en-US" smtClean="0"/>
              <a:t>11/15/16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08221-1E9D-4DE6-B35F-F908675F2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324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jpeg"/><Relationship Id="rId10" Type="http://schemas.openxmlformats.org/officeDocument/2006/relationships/image" Target="../media/image9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39.png"/><Relationship Id="rId8" Type="http://schemas.openxmlformats.org/officeDocument/2006/relationships/image" Target="../media/image40.png"/><Relationship Id="rId9" Type="http://schemas.openxmlformats.org/officeDocument/2006/relationships/image" Target="../media/image41.png"/><Relationship Id="rId10" Type="http://schemas.openxmlformats.org/officeDocument/2006/relationships/image" Target="../media/image42.png"/><Relationship Id="rId11" Type="http://schemas.openxmlformats.org/officeDocument/2006/relationships/image" Target="../media/image4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4" Type="http://schemas.openxmlformats.org/officeDocument/2006/relationships/image" Target="../media/image5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emf"/><Relationship Id="rId3" Type="http://schemas.openxmlformats.org/officeDocument/2006/relationships/image" Target="../media/image5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6" Type="http://schemas.openxmlformats.org/officeDocument/2006/relationships/image" Target="../media/image61.png"/><Relationship Id="rId7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5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5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5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"/>
            <a:ext cx="8229600" cy="1470025"/>
          </a:xfrm>
        </p:spPr>
        <p:txBody>
          <a:bodyPr>
            <a:noAutofit/>
          </a:bodyPr>
          <a:lstStyle/>
          <a:p>
            <a:pPr algn="l"/>
            <a:r>
              <a:rPr lang="en-US" sz="2800" b="1" dirty="0"/>
              <a:t>Quantifying </a:t>
            </a:r>
            <a:r>
              <a:rPr lang="en-US" sz="2800" b="1" dirty="0" smtClean="0"/>
              <a:t>Fossil </a:t>
            </a:r>
            <a:r>
              <a:rPr lang="en-US" sz="2800" b="1" dirty="0"/>
              <a:t>and </a:t>
            </a:r>
            <a:r>
              <a:rPr lang="en-US" sz="2800" b="1" dirty="0" smtClean="0"/>
              <a:t>Biosphere CO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 Fluxes </a:t>
            </a:r>
            <a:r>
              <a:rPr lang="en-US" sz="2800" b="1" dirty="0"/>
              <a:t>in California </a:t>
            </a:r>
            <a:r>
              <a:rPr lang="en-US" sz="2800" b="1" dirty="0" smtClean="0"/>
              <a:t>Using Ground</a:t>
            </a:r>
            <a:r>
              <a:rPr lang="en-US" sz="2800" b="1" dirty="0"/>
              <a:t>-based and </a:t>
            </a:r>
            <a:r>
              <a:rPr lang="en-US" sz="2800" b="1" dirty="0" smtClean="0"/>
              <a:t>Satellite Observations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371600"/>
            <a:ext cx="5105400" cy="3810000"/>
          </a:xfrm>
        </p:spPr>
        <p:txBody>
          <a:bodyPr>
            <a:noAutofit/>
          </a:bodyPr>
          <a:lstStyle/>
          <a:p>
            <a:pPr algn="l">
              <a:spcBef>
                <a:spcPts val="100"/>
              </a:spcBef>
              <a:spcAft>
                <a:spcPts val="400"/>
              </a:spcAft>
            </a:pP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Heather Graven, Kieran </a:t>
            </a:r>
            <a:r>
              <a:rPr lang="en-US" sz="1600" b="1" dirty="0" err="1" smtClean="0">
                <a:solidFill>
                  <a:schemeClr val="accent1">
                    <a:lumMod val="75000"/>
                  </a:schemeClr>
                </a:solidFill>
              </a:rPr>
              <a:t>Brophy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, Imperial College London</a:t>
            </a:r>
          </a:p>
          <a:p>
            <a:pPr algn="l">
              <a:spcBef>
                <a:spcPts val="100"/>
              </a:spcBef>
              <a:spcAft>
                <a:spcPts val="400"/>
              </a:spcAft>
            </a:pP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Marc Fischer , </a:t>
            </a:r>
            <a:r>
              <a:rPr lang="en-US" sz="1600" b="1" dirty="0" err="1" smtClean="0">
                <a:solidFill>
                  <a:schemeClr val="accent1">
                    <a:lumMod val="75000"/>
                  </a:schemeClr>
                </a:solidFill>
              </a:rPr>
              <a:t>Xinguang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 Cui, </a:t>
            </a:r>
            <a:r>
              <a:rPr lang="en-US" sz="1600" b="1" dirty="0" err="1" smtClean="0">
                <a:solidFill>
                  <a:schemeClr val="accent1">
                    <a:lumMod val="75000"/>
                  </a:schemeClr>
                </a:solidFill>
              </a:rPr>
              <a:t>Seongeun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accent1">
                    <a:lumMod val="75000"/>
                  </a:schemeClr>
                </a:solidFill>
              </a:rPr>
              <a:t>Jeong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, LBNL</a:t>
            </a:r>
          </a:p>
          <a:p>
            <a:pPr algn="l">
              <a:spcBef>
                <a:spcPts val="100"/>
              </a:spcBef>
              <a:spcAft>
                <a:spcPts val="400"/>
              </a:spcAft>
            </a:pP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Ralph Keeling and Tim </a:t>
            </a:r>
            <a:r>
              <a:rPr lang="en-US" sz="1600" b="1" dirty="0" err="1" smtClean="0">
                <a:solidFill>
                  <a:schemeClr val="accent1">
                    <a:lumMod val="75000"/>
                  </a:schemeClr>
                </a:solidFill>
              </a:rPr>
              <a:t>Lueker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, SIO</a:t>
            </a:r>
          </a:p>
          <a:p>
            <a:pPr algn="l">
              <a:spcBef>
                <a:spcPts val="100"/>
              </a:spcBef>
              <a:spcAft>
                <a:spcPts val="400"/>
              </a:spcAft>
            </a:pP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Tom </a:t>
            </a:r>
            <a:r>
              <a:rPr lang="en-US" sz="1600" b="1" dirty="0" err="1" smtClean="0">
                <a:solidFill>
                  <a:schemeClr val="accent1">
                    <a:lumMod val="75000"/>
                  </a:schemeClr>
                </a:solidFill>
              </a:rPr>
              <a:t>Guilderson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, LLNL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l">
              <a:spcBef>
                <a:spcPts val="100"/>
              </a:spcBef>
              <a:spcAft>
                <a:spcPts val="400"/>
              </a:spcAft>
            </a:pP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Nick </a:t>
            </a:r>
            <a:r>
              <a:rPr lang="en-US" sz="1600" b="1" dirty="0" err="1" smtClean="0">
                <a:solidFill>
                  <a:schemeClr val="accent1">
                    <a:lumMod val="75000"/>
                  </a:schemeClr>
                </a:solidFill>
              </a:rPr>
              <a:t>Parazoo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1600" b="1" dirty="0" err="1" smtClean="0">
                <a:solidFill>
                  <a:schemeClr val="accent1">
                    <a:lumMod val="75000"/>
                  </a:schemeClr>
                </a:solidFill>
              </a:rPr>
              <a:t>Junjie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Liu, JPL</a:t>
            </a:r>
          </a:p>
          <a:p>
            <a:pPr algn="l">
              <a:spcBef>
                <a:spcPts val="100"/>
              </a:spcBef>
              <a:spcAft>
                <a:spcPts val="400"/>
              </a:spcAft>
            </a:pP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Jim </a:t>
            </a:r>
            <a:r>
              <a:rPr lang="en-US" sz="1600" b="1" dirty="0" err="1" smtClean="0">
                <a:solidFill>
                  <a:schemeClr val="accent1">
                    <a:lumMod val="75000"/>
                  </a:schemeClr>
                </a:solidFill>
              </a:rPr>
              <a:t>Collatz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GSFC; Debra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Wunch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University of Toronto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l">
              <a:spcBef>
                <a:spcPts val="100"/>
              </a:spcBef>
              <a:spcAft>
                <a:spcPts val="400"/>
              </a:spcAft>
            </a:pP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Matthias Falk, </a:t>
            </a:r>
            <a:r>
              <a:rPr lang="en-US" sz="1600" b="1" dirty="0" err="1" smtClean="0">
                <a:solidFill>
                  <a:schemeClr val="accent1">
                    <a:lumMod val="75000"/>
                  </a:schemeClr>
                </a:solidFill>
              </a:rPr>
              <a:t>Jorn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Horner,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Abhilash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accent1">
                    <a:lumMod val="75000"/>
                  </a:schemeClr>
                </a:solidFill>
              </a:rPr>
              <a:t>Vijayan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Ying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Hsu, California Air Resources Board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l">
              <a:spcBef>
                <a:spcPts val="100"/>
              </a:spcBef>
              <a:spcAft>
                <a:spcPts val="400"/>
              </a:spcAft>
            </a:pP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Bill Callahan and Chris Sloop, Earth Networks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l">
              <a:spcBef>
                <a:spcPts val="100"/>
              </a:spcBef>
              <a:spcAft>
                <a:spcPts val="400"/>
              </a:spcAft>
            </a:pP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John Miller, NOAA; Laura </a:t>
            </a:r>
            <a:r>
              <a:rPr lang="en-US" sz="1600" b="1" dirty="0" err="1" smtClean="0">
                <a:solidFill>
                  <a:schemeClr val="accent1">
                    <a:lumMod val="75000"/>
                  </a:schemeClr>
                </a:solidFill>
              </a:rPr>
              <a:t>Iraci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, NASA</a:t>
            </a:r>
          </a:p>
          <a:p>
            <a:pPr algn="l">
              <a:spcBef>
                <a:spcPts val="100"/>
              </a:spcBef>
              <a:spcAft>
                <a:spcPts val="400"/>
              </a:spcAft>
            </a:pP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Sally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Newman, Christian Frankenberg,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Caltech</a:t>
            </a:r>
            <a:endParaRPr lang="en-US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>
              <a:spcBef>
                <a:spcPts val="100"/>
              </a:spcBef>
              <a:spcAft>
                <a:spcPts val="400"/>
              </a:spcAft>
            </a:pP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Brian </a:t>
            </a:r>
            <a:r>
              <a:rPr lang="en-US" sz="1600" b="1" dirty="0" err="1" smtClean="0">
                <a:solidFill>
                  <a:schemeClr val="accent1">
                    <a:lumMod val="75000"/>
                  </a:schemeClr>
                </a:solidFill>
              </a:rPr>
              <a:t>LaFranchi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, Ray </a:t>
            </a:r>
            <a:r>
              <a:rPr lang="en-US" sz="1600" b="1" dirty="0" err="1" smtClean="0">
                <a:solidFill>
                  <a:schemeClr val="accent1">
                    <a:lumMod val="75000"/>
                  </a:schemeClr>
                </a:solidFill>
              </a:rPr>
              <a:t>Bambha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, Hope Michelson,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Sandia</a:t>
            </a:r>
            <a:endParaRPr lang="en-US" sz="16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090" y="5105401"/>
            <a:ext cx="601775" cy="584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70" y="5153913"/>
            <a:ext cx="665188" cy="48705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260" y="5159113"/>
            <a:ext cx="477715" cy="47664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65" y="5748425"/>
            <a:ext cx="733895" cy="44393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2" y="6348590"/>
            <a:ext cx="1956905" cy="28219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2" y="6247232"/>
            <a:ext cx="1623711" cy="48490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922" y="5742629"/>
            <a:ext cx="469336" cy="455532"/>
          </a:xfrm>
          <a:prstGeom prst="rect">
            <a:avLst/>
          </a:prstGeom>
        </p:spPr>
      </p:pic>
      <p:pic>
        <p:nvPicPr>
          <p:cNvPr id="28" name="Picture 2" descr="http://www.caltech.edu/sites/all/themes/caltech_mte/img/caltech_log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858" y="5778837"/>
            <a:ext cx="458002" cy="4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http://www.bu.edu/earth/files/2013/10/Image1_SNL_Logo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172" y="5749736"/>
            <a:ext cx="1145886" cy="44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http://multicore.doc.ic.ac.uk/images/logo_imperial_college_london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688" y="5233560"/>
            <a:ext cx="1243795" cy="32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 4"/>
          <p:cNvGrpSpPr>
            <a:grpSpLocks noChangeAspect="1"/>
          </p:cNvGrpSpPr>
          <p:nvPr/>
        </p:nvGrpSpPr>
        <p:grpSpPr bwMode="auto">
          <a:xfrm>
            <a:off x="4953002" y="3200401"/>
            <a:ext cx="3984625" cy="3348183"/>
            <a:chOff x="2999" y="-38"/>
            <a:chExt cx="2761" cy="2320"/>
          </a:xfrm>
        </p:grpSpPr>
        <p:sp>
          <p:nvSpPr>
            <p:cNvPr id="32" name="AutoShape 3"/>
            <p:cNvSpPr>
              <a:spLocks noChangeAspect="1" noChangeArrowheads="1" noTextEdit="1"/>
            </p:cNvSpPr>
            <p:nvPr/>
          </p:nvSpPr>
          <p:spPr bwMode="auto">
            <a:xfrm>
              <a:off x="2999" y="-38"/>
              <a:ext cx="2761" cy="2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33" name="Picture 5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9" y="-38"/>
              <a:ext cx="2766" cy="2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" name="Group 4"/>
          <p:cNvGrpSpPr>
            <a:grpSpLocks noChangeAspect="1"/>
          </p:cNvGrpSpPr>
          <p:nvPr/>
        </p:nvGrpSpPr>
        <p:grpSpPr bwMode="auto">
          <a:xfrm>
            <a:off x="5410200" y="2514601"/>
            <a:ext cx="1822450" cy="774700"/>
            <a:chOff x="2306" y="1916"/>
            <a:chExt cx="1148" cy="488"/>
          </a:xfrm>
        </p:grpSpPr>
        <p:sp>
          <p:nvSpPr>
            <p:cNvPr id="35" name="AutoShape 3"/>
            <p:cNvSpPr>
              <a:spLocks noChangeAspect="1" noChangeArrowheads="1" noTextEdit="1"/>
            </p:cNvSpPr>
            <p:nvPr/>
          </p:nvSpPr>
          <p:spPr bwMode="auto">
            <a:xfrm>
              <a:off x="2306" y="1916"/>
              <a:ext cx="1148" cy="48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36" name="Picture 5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6" y="1916"/>
              <a:ext cx="1152" cy="49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39000" y="1066800"/>
            <a:ext cx="1752600" cy="1518589"/>
          </a:xfrm>
          <a:prstGeom prst="rect">
            <a:avLst/>
          </a:prstGeom>
        </p:spPr>
      </p:pic>
      <p:pic>
        <p:nvPicPr>
          <p:cNvPr id="39" name="Picture 6" descr="https://pbs.twimg.com/profile_images/188302352/nasalogo_twitter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7" y="76200"/>
            <a:ext cx="819922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170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8"/>
          <p:cNvGrpSpPr>
            <a:grpSpLocks noChangeAspect="1"/>
          </p:cNvGrpSpPr>
          <p:nvPr/>
        </p:nvGrpSpPr>
        <p:grpSpPr bwMode="auto">
          <a:xfrm>
            <a:off x="4680023" y="125576"/>
            <a:ext cx="4169468" cy="3068965"/>
            <a:chOff x="65" y="88"/>
            <a:chExt cx="5630" cy="4144"/>
          </a:xfrm>
        </p:grpSpPr>
        <p:sp>
          <p:nvSpPr>
            <p:cNvPr id="25" name="AutoShape 27"/>
            <p:cNvSpPr>
              <a:spLocks noChangeAspect="1" noChangeArrowheads="1" noTextEdit="1"/>
            </p:cNvSpPr>
            <p:nvPr/>
          </p:nvSpPr>
          <p:spPr bwMode="auto">
            <a:xfrm>
              <a:off x="65" y="88"/>
              <a:ext cx="5630" cy="4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3101" name="Picture 2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" y="88"/>
              <a:ext cx="5638" cy="4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9102" y="3571719"/>
            <a:ext cx="4157735" cy="3057681"/>
          </a:xfrm>
          <a:prstGeom prst="rect">
            <a:avLst/>
          </a:prstGeom>
        </p:spPr>
      </p:pic>
      <p:grpSp>
        <p:nvGrpSpPr>
          <p:cNvPr id="17" name="Group 20"/>
          <p:cNvGrpSpPr>
            <a:grpSpLocks noChangeAspect="1"/>
          </p:cNvGrpSpPr>
          <p:nvPr/>
        </p:nvGrpSpPr>
        <p:grpSpPr bwMode="auto">
          <a:xfrm>
            <a:off x="186025" y="3601085"/>
            <a:ext cx="4193167" cy="3104515"/>
            <a:chOff x="49" y="64"/>
            <a:chExt cx="5662" cy="4192"/>
          </a:xfrm>
        </p:grpSpPr>
        <p:sp>
          <p:nvSpPr>
            <p:cNvPr id="18" name="AutoShape 19"/>
            <p:cNvSpPr>
              <a:spLocks noChangeAspect="1" noChangeArrowheads="1" noTextEdit="1"/>
            </p:cNvSpPr>
            <p:nvPr/>
          </p:nvSpPr>
          <p:spPr bwMode="auto">
            <a:xfrm>
              <a:off x="49" y="64"/>
              <a:ext cx="5662" cy="4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3093" name="Picture 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" y="64"/>
              <a:ext cx="5670" cy="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3733800" y="228600"/>
            <a:ext cx="1134341" cy="2286000"/>
            <a:chOff x="2487" y="1368"/>
            <a:chExt cx="786" cy="1584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87" y="1368"/>
              <a:ext cx="786" cy="1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7" y="1368"/>
              <a:ext cx="792" cy="1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12"/>
          <p:cNvGrpSpPr>
            <a:grpSpLocks noChangeAspect="1"/>
          </p:cNvGrpSpPr>
          <p:nvPr/>
        </p:nvGrpSpPr>
        <p:grpSpPr bwMode="auto">
          <a:xfrm>
            <a:off x="5643767" y="374044"/>
            <a:ext cx="2357233" cy="234205"/>
            <a:chOff x="1793" y="2052"/>
            <a:chExt cx="2174" cy="216"/>
          </a:xfrm>
        </p:grpSpPr>
        <p:sp>
          <p:nvSpPr>
            <p:cNvPr id="12" name="AutoShape 11"/>
            <p:cNvSpPr>
              <a:spLocks noChangeAspect="1" noChangeArrowheads="1" noTextEdit="1"/>
            </p:cNvSpPr>
            <p:nvPr/>
          </p:nvSpPr>
          <p:spPr bwMode="auto">
            <a:xfrm>
              <a:off x="1793" y="2052"/>
              <a:ext cx="217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3085" name="Picture 1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3" y="2052"/>
              <a:ext cx="2182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16"/>
          <p:cNvGrpSpPr>
            <a:grpSpLocks noChangeAspect="1"/>
          </p:cNvGrpSpPr>
          <p:nvPr/>
        </p:nvGrpSpPr>
        <p:grpSpPr bwMode="auto">
          <a:xfrm>
            <a:off x="838200" y="3303588"/>
            <a:ext cx="2773362" cy="277812"/>
            <a:chOff x="3313" y="115"/>
            <a:chExt cx="1747" cy="175"/>
          </a:xfrm>
        </p:grpSpPr>
        <p:sp>
          <p:nvSpPr>
            <p:cNvPr id="1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3313" y="115"/>
              <a:ext cx="1747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3089" name="Picture 1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3" y="115"/>
              <a:ext cx="1752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Group 24"/>
          <p:cNvGrpSpPr>
            <a:grpSpLocks noChangeAspect="1"/>
          </p:cNvGrpSpPr>
          <p:nvPr/>
        </p:nvGrpSpPr>
        <p:grpSpPr bwMode="auto">
          <a:xfrm>
            <a:off x="5410200" y="3200400"/>
            <a:ext cx="2773598" cy="294925"/>
            <a:chOff x="1601" y="2024"/>
            <a:chExt cx="2558" cy="272"/>
          </a:xfrm>
        </p:grpSpPr>
        <p:sp>
          <p:nvSpPr>
            <p:cNvPr id="22" name="AutoShape 23"/>
            <p:cNvSpPr>
              <a:spLocks noChangeAspect="1" noChangeArrowheads="1" noTextEdit="1"/>
            </p:cNvSpPr>
            <p:nvPr/>
          </p:nvSpPr>
          <p:spPr bwMode="auto">
            <a:xfrm>
              <a:off x="1601" y="2024"/>
              <a:ext cx="2558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3097" name="Picture 2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1" y="2024"/>
              <a:ext cx="2566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" name="Rectangle 28"/>
          <p:cNvSpPr/>
          <p:nvPr/>
        </p:nvSpPr>
        <p:spPr>
          <a:xfrm>
            <a:off x="304800" y="990600"/>
            <a:ext cx="320795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Observed </a:t>
            </a:r>
          </a:p>
          <a:p>
            <a:r>
              <a:rPr lang="en-US" sz="3600" b="1" dirty="0" smtClean="0"/>
              <a:t>Total </a:t>
            </a:r>
            <a:r>
              <a:rPr lang="en-US" sz="3600" b="1" dirty="0" smtClean="0"/>
              <a:t>CO</a:t>
            </a:r>
            <a:r>
              <a:rPr lang="en-US" sz="3600" b="1" baseline="-25000" dirty="0" smtClean="0"/>
              <a:t>2 </a:t>
            </a:r>
            <a:r>
              <a:rPr lang="en-US" sz="3600" b="1" dirty="0" smtClean="0"/>
              <a:t>(ppm)</a:t>
            </a:r>
            <a:endParaRPr lang="en-GB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609600" y="25146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Cobs = </a:t>
            </a:r>
            <a:r>
              <a:rPr lang="en-US" sz="2400" b="1" dirty="0" err="1" smtClean="0"/>
              <a:t>Cbg</a:t>
            </a:r>
            <a:r>
              <a:rPr lang="en-US" sz="2400" b="1" dirty="0" smtClean="0"/>
              <a:t> + </a:t>
            </a:r>
            <a:r>
              <a:rPr lang="en-US" sz="2400" b="1" dirty="0" err="1" smtClean="0"/>
              <a:t>Cff</a:t>
            </a:r>
            <a:r>
              <a:rPr lang="en-US" sz="2400" b="1" dirty="0" smtClean="0"/>
              <a:t> + </a:t>
            </a:r>
            <a:r>
              <a:rPr lang="en-US" sz="2400" b="1" dirty="0" err="1" smtClean="0"/>
              <a:t>Cbio</a:t>
            </a: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354276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2328240"/>
              </p:ext>
            </p:extLst>
          </p:nvPr>
        </p:nvGraphicFramePr>
        <p:xfrm>
          <a:off x="-2667000" y="1828800"/>
          <a:ext cx="8991600" cy="941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" name="Document" r:id="rId3" imgW="5943600" imgH="622300" progId="Word.Document.12">
                  <p:embed/>
                </p:oleObj>
              </mc:Choice>
              <mc:Fallback>
                <p:oleObj name="Document" r:id="rId3" imgW="5943600" imgH="622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667000" y="1828800"/>
                        <a:ext cx="8991600" cy="9414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12"/>
          <p:cNvGrpSpPr>
            <a:grpSpLocks noChangeAspect="1"/>
          </p:cNvGrpSpPr>
          <p:nvPr/>
        </p:nvGrpSpPr>
        <p:grpSpPr bwMode="auto">
          <a:xfrm>
            <a:off x="180977" y="3566901"/>
            <a:ext cx="4144963" cy="3062287"/>
            <a:chOff x="114" y="2073"/>
            <a:chExt cx="2611" cy="1929"/>
          </a:xfrm>
        </p:grpSpPr>
        <p:sp>
          <p:nvSpPr>
            <p:cNvPr id="16" name="AutoShape 11"/>
            <p:cNvSpPr>
              <a:spLocks noChangeAspect="1" noChangeArrowheads="1" noTextEdit="1"/>
            </p:cNvSpPr>
            <p:nvPr/>
          </p:nvSpPr>
          <p:spPr bwMode="auto">
            <a:xfrm>
              <a:off x="114" y="2073"/>
              <a:ext cx="2611" cy="1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4109" name="Picture 1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" y="2073"/>
              <a:ext cx="2615" cy="1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8"/>
          <p:cNvGrpSpPr>
            <a:grpSpLocks noChangeAspect="1"/>
          </p:cNvGrpSpPr>
          <p:nvPr/>
        </p:nvGrpSpPr>
        <p:grpSpPr bwMode="auto">
          <a:xfrm>
            <a:off x="4703722" y="130145"/>
            <a:ext cx="4169468" cy="3074889"/>
            <a:chOff x="65" y="84"/>
            <a:chExt cx="5630" cy="4152"/>
          </a:xfrm>
        </p:grpSpPr>
        <p:sp>
          <p:nvSpPr>
            <p:cNvPr id="9" name="AutoShape 7"/>
            <p:cNvSpPr>
              <a:spLocks noChangeAspect="1" noChangeArrowheads="1" noTextEdit="1"/>
            </p:cNvSpPr>
            <p:nvPr/>
          </p:nvSpPr>
          <p:spPr bwMode="auto">
            <a:xfrm>
              <a:off x="65" y="84"/>
              <a:ext cx="5630" cy="4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4105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" y="84"/>
              <a:ext cx="5638" cy="4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3581400" y="533400"/>
            <a:ext cx="1134341" cy="2286000"/>
            <a:chOff x="2487" y="1368"/>
            <a:chExt cx="786" cy="1584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87" y="1368"/>
              <a:ext cx="786" cy="1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7" y="1368"/>
              <a:ext cx="792" cy="1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12"/>
          <p:cNvGrpSpPr>
            <a:grpSpLocks noChangeAspect="1"/>
          </p:cNvGrpSpPr>
          <p:nvPr/>
        </p:nvGrpSpPr>
        <p:grpSpPr bwMode="auto">
          <a:xfrm>
            <a:off x="5240325" y="374044"/>
            <a:ext cx="2357233" cy="234205"/>
            <a:chOff x="1793" y="2052"/>
            <a:chExt cx="2174" cy="216"/>
          </a:xfrm>
        </p:grpSpPr>
        <p:sp>
          <p:nvSpPr>
            <p:cNvPr id="12" name="AutoShape 11"/>
            <p:cNvSpPr>
              <a:spLocks noChangeAspect="1" noChangeArrowheads="1" noTextEdit="1"/>
            </p:cNvSpPr>
            <p:nvPr/>
          </p:nvSpPr>
          <p:spPr bwMode="auto">
            <a:xfrm>
              <a:off x="1793" y="2052"/>
              <a:ext cx="217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3085" name="Picture 1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3" y="2052"/>
              <a:ext cx="2182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16"/>
          <p:cNvGrpSpPr>
            <a:grpSpLocks noChangeAspect="1"/>
          </p:cNvGrpSpPr>
          <p:nvPr/>
        </p:nvGrpSpPr>
        <p:grpSpPr bwMode="auto">
          <a:xfrm>
            <a:off x="1096455" y="3227388"/>
            <a:ext cx="2773362" cy="277812"/>
            <a:chOff x="3313" y="115"/>
            <a:chExt cx="1747" cy="175"/>
          </a:xfrm>
        </p:grpSpPr>
        <p:sp>
          <p:nvSpPr>
            <p:cNvPr id="1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3313" y="115"/>
              <a:ext cx="1747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3089" name="Picture 1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3" y="115"/>
              <a:ext cx="1752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Group 24"/>
          <p:cNvGrpSpPr>
            <a:grpSpLocks noChangeAspect="1"/>
          </p:cNvGrpSpPr>
          <p:nvPr/>
        </p:nvGrpSpPr>
        <p:grpSpPr bwMode="auto">
          <a:xfrm>
            <a:off x="5546430" y="3524480"/>
            <a:ext cx="2773598" cy="294925"/>
            <a:chOff x="1601" y="2024"/>
            <a:chExt cx="2558" cy="272"/>
          </a:xfrm>
        </p:grpSpPr>
        <p:sp>
          <p:nvSpPr>
            <p:cNvPr id="22" name="AutoShape 23"/>
            <p:cNvSpPr>
              <a:spLocks noChangeAspect="1" noChangeArrowheads="1" noTextEdit="1"/>
            </p:cNvSpPr>
            <p:nvPr/>
          </p:nvSpPr>
          <p:spPr bwMode="auto">
            <a:xfrm>
              <a:off x="1601" y="2024"/>
              <a:ext cx="2558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3097" name="Picture 2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1" y="2024"/>
              <a:ext cx="2566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" name="Rectangle 28"/>
          <p:cNvSpPr/>
          <p:nvPr/>
        </p:nvSpPr>
        <p:spPr>
          <a:xfrm>
            <a:off x="990600" y="381000"/>
            <a:ext cx="202388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cs typeface="Times New Roman" panose="02020603050405020304" pitchFamily="18" charset="0"/>
              </a:rPr>
              <a:t>Observed</a:t>
            </a:r>
          </a:p>
          <a:p>
            <a:r>
              <a:rPr lang="en-US" sz="3600" b="1" dirty="0" smtClean="0">
                <a:cs typeface="Times New Roman" panose="02020603050405020304" pitchFamily="18" charset="0"/>
              </a:rPr>
              <a:t>Δ</a:t>
            </a:r>
            <a:r>
              <a:rPr lang="en-US" sz="3600" b="1" baseline="30000" dirty="0" smtClean="0"/>
              <a:t>14</a:t>
            </a:r>
            <a:r>
              <a:rPr lang="en-US" sz="3600" b="1" dirty="0" smtClean="0"/>
              <a:t>C</a:t>
            </a:r>
            <a:endParaRPr lang="en-GB" sz="3600" dirty="0"/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4703722" y="3566359"/>
            <a:ext cx="4122070" cy="3063041"/>
            <a:chOff x="97" y="92"/>
            <a:chExt cx="5566" cy="4136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97" y="92"/>
              <a:ext cx="5566" cy="4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" y="92"/>
              <a:ext cx="5574" cy="4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Group 24"/>
          <p:cNvGrpSpPr>
            <a:grpSpLocks noChangeAspect="1"/>
          </p:cNvGrpSpPr>
          <p:nvPr/>
        </p:nvGrpSpPr>
        <p:grpSpPr bwMode="auto">
          <a:xfrm>
            <a:off x="5412094" y="3276600"/>
            <a:ext cx="2773598" cy="294925"/>
            <a:chOff x="1601" y="2024"/>
            <a:chExt cx="2558" cy="272"/>
          </a:xfrm>
        </p:grpSpPr>
        <p:sp>
          <p:nvSpPr>
            <p:cNvPr id="28" name="AutoShape 23"/>
            <p:cNvSpPr>
              <a:spLocks noChangeAspect="1" noChangeArrowheads="1" noTextEdit="1"/>
            </p:cNvSpPr>
            <p:nvPr/>
          </p:nvSpPr>
          <p:spPr bwMode="auto">
            <a:xfrm>
              <a:off x="1601" y="2024"/>
              <a:ext cx="2558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30" name="Picture 2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1" y="2024"/>
              <a:ext cx="2566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824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541916" y="6005825"/>
            <a:ext cx="11357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1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ff (ppm)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52400"/>
            <a:ext cx="182880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-457200"/>
            <a:ext cx="6134470" cy="1767417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/>
              <a:t>Compare Predicted and Observed ffCO2</a:t>
            </a:r>
            <a:endParaRPr lang="en-US" sz="2800" b="1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2449824"/>
            <a:ext cx="2640665" cy="3568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32099" y="6005825"/>
            <a:ext cx="1039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1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(ppm)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345" y="2468022"/>
            <a:ext cx="2554789" cy="3606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585" y="2486219"/>
            <a:ext cx="2583415" cy="3559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53168" y="5966936"/>
            <a:ext cx="27240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difference in CO</a:t>
            </a:r>
            <a:r>
              <a:rPr lang="en-US" sz="1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ff (ppm)</a:t>
            </a:r>
          </a:p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simulated – observed</a:t>
            </a:r>
          </a:p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 individual flasks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944" y="3424321"/>
            <a:ext cx="1168977" cy="102754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219200" y="1916424"/>
            <a:ext cx="571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</a:rPr>
              <a:t>Boxplots w/ quartiles for Oct-Nov 2014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229600" cy="4525963"/>
          </a:xfrm>
        </p:spPr>
        <p:txBody>
          <a:bodyPr/>
          <a:lstStyle/>
          <a:p>
            <a:pPr lvl="0"/>
            <a:r>
              <a:rPr lang="en-US" sz="2600" b="1" dirty="0" smtClean="0"/>
              <a:t> Simulated and Observed CO</a:t>
            </a:r>
            <a:r>
              <a:rPr lang="en-US" sz="2600" b="1" baseline="-25000" dirty="0" smtClean="0"/>
              <a:t>2</a:t>
            </a:r>
            <a:r>
              <a:rPr lang="en-US" sz="2600" b="1" dirty="0" smtClean="0"/>
              <a:t>ff  generally agree to within uncertainty</a:t>
            </a:r>
          </a:p>
          <a:p>
            <a:pPr lvl="0"/>
            <a:r>
              <a:rPr lang="en-US" sz="2600" b="1" dirty="0" smtClean="0"/>
              <a:t>Some patterns in model-data mismatch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179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52400"/>
            <a:ext cx="868680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Initial Fossil </a:t>
            </a:r>
            <a:r>
              <a:rPr lang="en-US" sz="3200" b="1" dirty="0" smtClean="0"/>
              <a:t>Fuel CO</a:t>
            </a:r>
            <a:r>
              <a:rPr lang="en-US" sz="3200" b="1" baseline="-25000" dirty="0" smtClean="0"/>
              <a:t>2</a:t>
            </a:r>
            <a:r>
              <a:rPr lang="en-US" sz="3200" b="1" dirty="0" smtClean="0"/>
              <a:t> </a:t>
            </a:r>
            <a:r>
              <a:rPr lang="en-US" sz="3200" b="1" dirty="0" smtClean="0"/>
              <a:t>Inversions for </a:t>
            </a:r>
            <a:r>
              <a:rPr lang="en-US" sz="3200" b="1" dirty="0" smtClean="0"/>
              <a:t>Campaigns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4876800" cy="4876799"/>
          </a:xfrm>
        </p:spPr>
        <p:txBody>
          <a:bodyPr>
            <a:noAutofit/>
          </a:bodyPr>
          <a:lstStyle/>
          <a:p>
            <a:r>
              <a:rPr lang="en-US" sz="2400" dirty="0" smtClean="0"/>
              <a:t>Inversions follow previous work </a:t>
            </a:r>
            <a:r>
              <a:rPr lang="en-US" sz="2400" dirty="0" smtClean="0"/>
              <a:t>on CH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 (</a:t>
            </a:r>
            <a:r>
              <a:rPr lang="en-US" sz="2400" dirty="0" err="1" smtClean="0"/>
              <a:t>Jeong</a:t>
            </a:r>
            <a:r>
              <a:rPr lang="en-US" sz="2400" dirty="0" smtClean="0"/>
              <a:t>, JGR, et al., 2013, 2016)</a:t>
            </a:r>
          </a:p>
          <a:p>
            <a:pPr lvl="1"/>
            <a:r>
              <a:rPr lang="en-US" sz="2000" dirty="0" smtClean="0"/>
              <a:t>Scaling factor by region SFBI w/ specified uncertainties (50% model-measurement)</a:t>
            </a:r>
          </a:p>
          <a:p>
            <a:pPr lvl="1"/>
            <a:r>
              <a:rPr lang="en-US" sz="2000" dirty="0" smtClean="0"/>
              <a:t>Hierarchical Bayesian inversion for 0.3 </a:t>
            </a:r>
            <a:r>
              <a:rPr lang="en-US" sz="2000" dirty="0" err="1" smtClean="0"/>
              <a:t>deg</a:t>
            </a:r>
            <a:r>
              <a:rPr lang="en-US" sz="2000" dirty="0" smtClean="0"/>
              <a:t> pixels w/ optimized uncertainties </a:t>
            </a:r>
          </a:p>
          <a:p>
            <a:r>
              <a:rPr lang="en-US" sz="2400" dirty="0" smtClean="0"/>
              <a:t>CA total ffCO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emissions</a:t>
            </a:r>
          </a:p>
          <a:p>
            <a:pPr lvl="1"/>
            <a:r>
              <a:rPr lang="en-US" sz="2000" dirty="0" smtClean="0"/>
              <a:t>Uncertainties ~ </a:t>
            </a:r>
            <a:r>
              <a:rPr lang="en-US" sz="2000" dirty="0" smtClean="0"/>
              <a:t>12% (68%</a:t>
            </a:r>
            <a:r>
              <a:rPr lang="en-US" sz="2000" dirty="0" smtClean="0"/>
              <a:t>CL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err="1" smtClean="0"/>
              <a:t>Incorportate</a:t>
            </a:r>
            <a:r>
              <a:rPr lang="en-US" sz="2000" dirty="0" smtClean="0"/>
              <a:t> in-situ and remote sensing data to further constrain emissions</a:t>
            </a:r>
            <a:endParaRPr lang="en-US" sz="2000" dirty="0" smtClean="0"/>
          </a:p>
          <a:p>
            <a:pPr lvl="1"/>
            <a:endParaRPr lang="en-US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019800" y="6858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Oct-Nov, 2014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2929" y="1295400"/>
            <a:ext cx="2016671" cy="18916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999" y="1295400"/>
            <a:ext cx="2174917" cy="196924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791200" y="3581400"/>
            <a:ext cx="3116470" cy="2590800"/>
            <a:chOff x="5791200" y="3581400"/>
            <a:chExt cx="3116470" cy="25908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91200" y="3581400"/>
              <a:ext cx="3116470" cy="25908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248400" y="3623102"/>
              <a:ext cx="533400" cy="41549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700" dirty="0" smtClean="0"/>
                <a:t>Prior</a:t>
              </a:r>
            </a:p>
            <a:p>
              <a:r>
                <a:rPr lang="en-US" sz="700" dirty="0" smtClean="0"/>
                <a:t>HBI</a:t>
              </a:r>
            </a:p>
            <a:p>
              <a:r>
                <a:rPr lang="en-US" sz="700" dirty="0" smtClean="0"/>
                <a:t>SFBI</a:t>
              </a:r>
              <a:endParaRPr lang="en-US" sz="700" dirty="0"/>
            </a:p>
          </p:txBody>
        </p:sp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508385"/>
              </p:ext>
            </p:extLst>
          </p:nvPr>
        </p:nvGraphicFramePr>
        <p:xfrm>
          <a:off x="304800" y="5060730"/>
          <a:ext cx="5257800" cy="1492470"/>
        </p:xfrm>
        <a:graphic>
          <a:graphicData uri="http://schemas.openxmlformats.org/drawingml/2006/table">
            <a:tbl>
              <a:tblPr/>
              <a:tblGrid>
                <a:gridCol w="876300"/>
                <a:gridCol w="876300"/>
                <a:gridCol w="876300"/>
                <a:gridCol w="876300"/>
                <a:gridCol w="876300"/>
                <a:gridCol w="876300"/>
              </a:tblGrid>
              <a:tr h="242349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tgC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96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SFBI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SFBI.err (68%)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HBI.med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HBI.5pct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HBI.95pct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91"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May-14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90.0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97.6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71.5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130.9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3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Oct-Nov 14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90.3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110.2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79.6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151.6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3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Jan-Feb 15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93.5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99.5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73.9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129.0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0434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95400" y="17437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OCO2 Observations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3877864"/>
            <a:ext cx="2819400" cy="29801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762000"/>
            <a:ext cx="2742786" cy="3103794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9600" y="1219200"/>
            <a:ext cx="4495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Quarterly </a:t>
            </a:r>
            <a:r>
              <a:rPr lang="en-US" dirty="0" err="1" smtClean="0"/>
              <a:t>nadir+glint</a:t>
            </a:r>
            <a:r>
              <a:rPr lang="en-US" dirty="0" smtClean="0"/>
              <a:t> </a:t>
            </a:r>
            <a:r>
              <a:rPr lang="en-US" dirty="0" err="1" smtClean="0"/>
              <a:t>obs</a:t>
            </a:r>
            <a:r>
              <a:rPr lang="en-US" dirty="0" smtClean="0"/>
              <a:t> overlapping two campaign periods</a:t>
            </a:r>
          </a:p>
          <a:p>
            <a:pPr lvl="1"/>
            <a:r>
              <a:rPr lang="en-US" dirty="0" smtClean="0"/>
              <a:t>Oct-Dec, 2014</a:t>
            </a:r>
          </a:p>
          <a:p>
            <a:pPr lvl="1"/>
            <a:r>
              <a:rPr lang="en-US" dirty="0" smtClean="0"/>
              <a:t>Jan-March, 2015</a:t>
            </a:r>
          </a:p>
          <a:p>
            <a:pPr lvl="1"/>
            <a:r>
              <a:rPr lang="en-US" dirty="0" smtClean="0"/>
              <a:t>Screen QC flag &lt;= level 10 </a:t>
            </a:r>
          </a:p>
          <a:p>
            <a:r>
              <a:rPr lang="en-US" dirty="0" smtClean="0"/>
              <a:t>Next steps:</a:t>
            </a:r>
          </a:p>
          <a:p>
            <a:pPr lvl="1"/>
            <a:r>
              <a:rPr lang="en-US" dirty="0" smtClean="0"/>
              <a:t>Bias correction</a:t>
            </a:r>
          </a:p>
          <a:p>
            <a:pPr lvl="1"/>
            <a:r>
              <a:rPr lang="en-US" dirty="0" smtClean="0"/>
              <a:t>background subtraction</a:t>
            </a:r>
          </a:p>
          <a:p>
            <a:pPr lvl="1"/>
            <a:r>
              <a:rPr lang="en-US" dirty="0" smtClean="0"/>
              <a:t>uncertainty analysis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19800" y="4572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Oct-Dec, 2014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6096000" y="3576935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Jan-Mar, 2015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4157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668" y="1"/>
            <a:ext cx="7886700" cy="1325563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+mn-lt"/>
              </a:rPr>
              <a:t>TCCON Observations</a:t>
            </a:r>
            <a:endParaRPr lang="en-GB" sz="3200" baseline="-25000" dirty="0">
              <a:latin typeface="+mn-lt"/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415967" y="3932669"/>
            <a:ext cx="2918035" cy="2724151"/>
            <a:chOff x="1089" y="488"/>
            <a:chExt cx="3582" cy="3344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089" y="488"/>
              <a:ext cx="3582" cy="3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" y="488"/>
              <a:ext cx="3590" cy="3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12"/>
          <p:cNvGrpSpPr>
            <a:grpSpLocks noChangeAspect="1"/>
          </p:cNvGrpSpPr>
          <p:nvPr/>
        </p:nvGrpSpPr>
        <p:grpSpPr bwMode="auto">
          <a:xfrm>
            <a:off x="3371331" y="3935925"/>
            <a:ext cx="2944104" cy="2717635"/>
            <a:chOff x="1073" y="492"/>
            <a:chExt cx="3614" cy="3336"/>
          </a:xfrm>
        </p:grpSpPr>
        <p:sp>
          <p:nvSpPr>
            <p:cNvPr id="12" name="AutoShape 11"/>
            <p:cNvSpPr>
              <a:spLocks noChangeAspect="1" noChangeArrowheads="1" noTextEdit="1"/>
            </p:cNvSpPr>
            <p:nvPr/>
          </p:nvSpPr>
          <p:spPr bwMode="auto">
            <a:xfrm>
              <a:off x="1073" y="492"/>
              <a:ext cx="3614" cy="3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3" y="492"/>
              <a:ext cx="3622" cy="3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16"/>
          <p:cNvGrpSpPr>
            <a:grpSpLocks noChangeAspect="1"/>
          </p:cNvGrpSpPr>
          <p:nvPr/>
        </p:nvGrpSpPr>
        <p:grpSpPr bwMode="auto">
          <a:xfrm>
            <a:off x="6284150" y="3935926"/>
            <a:ext cx="2924552" cy="2724151"/>
            <a:chOff x="1089" y="492"/>
            <a:chExt cx="3590" cy="3344"/>
          </a:xfrm>
        </p:grpSpPr>
        <p:sp>
          <p:nvSpPr>
            <p:cNvPr id="1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1089" y="492"/>
              <a:ext cx="3582" cy="3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041" name="Picture 1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" y="492"/>
              <a:ext cx="3590" cy="3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roup 20"/>
          <p:cNvGrpSpPr>
            <a:grpSpLocks noChangeAspect="1"/>
          </p:cNvGrpSpPr>
          <p:nvPr/>
        </p:nvGrpSpPr>
        <p:grpSpPr bwMode="auto">
          <a:xfrm>
            <a:off x="3351780" y="1027907"/>
            <a:ext cx="2970172" cy="2730668"/>
            <a:chOff x="1057" y="484"/>
            <a:chExt cx="3646" cy="3352"/>
          </a:xfrm>
        </p:grpSpPr>
        <p:sp>
          <p:nvSpPr>
            <p:cNvPr id="18" name="AutoShape 19"/>
            <p:cNvSpPr>
              <a:spLocks noChangeAspect="1" noChangeArrowheads="1" noTextEdit="1"/>
            </p:cNvSpPr>
            <p:nvPr/>
          </p:nvSpPr>
          <p:spPr bwMode="auto">
            <a:xfrm>
              <a:off x="1057" y="484"/>
              <a:ext cx="3646" cy="3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045" name="Picture 2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7" y="484"/>
              <a:ext cx="3654" cy="3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Group 24"/>
          <p:cNvGrpSpPr>
            <a:grpSpLocks noChangeAspect="1"/>
          </p:cNvGrpSpPr>
          <p:nvPr/>
        </p:nvGrpSpPr>
        <p:grpSpPr bwMode="auto">
          <a:xfrm>
            <a:off x="6284151" y="1001171"/>
            <a:ext cx="2918035" cy="2704600"/>
            <a:chOff x="1089" y="500"/>
            <a:chExt cx="3582" cy="3320"/>
          </a:xfrm>
        </p:grpSpPr>
        <p:sp>
          <p:nvSpPr>
            <p:cNvPr id="21" name="AutoShape 23"/>
            <p:cNvSpPr>
              <a:spLocks noChangeAspect="1" noChangeArrowheads="1" noTextEdit="1"/>
            </p:cNvSpPr>
            <p:nvPr/>
          </p:nvSpPr>
          <p:spPr bwMode="auto">
            <a:xfrm>
              <a:off x="1089" y="500"/>
              <a:ext cx="3582" cy="3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049" name="Picture 2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" y="500"/>
              <a:ext cx="3590" cy="3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Group 28"/>
          <p:cNvGrpSpPr>
            <a:grpSpLocks noChangeAspect="1"/>
          </p:cNvGrpSpPr>
          <p:nvPr/>
        </p:nvGrpSpPr>
        <p:grpSpPr bwMode="auto">
          <a:xfrm>
            <a:off x="440914" y="1057235"/>
            <a:ext cx="2918035" cy="2711116"/>
            <a:chOff x="1089" y="496"/>
            <a:chExt cx="3582" cy="3328"/>
          </a:xfrm>
        </p:grpSpPr>
        <p:sp>
          <p:nvSpPr>
            <p:cNvPr id="24" name="AutoShape 27"/>
            <p:cNvSpPr>
              <a:spLocks noChangeAspect="1" noChangeArrowheads="1" noTextEdit="1"/>
            </p:cNvSpPr>
            <p:nvPr/>
          </p:nvSpPr>
          <p:spPr bwMode="auto">
            <a:xfrm>
              <a:off x="1089" y="496"/>
              <a:ext cx="3582" cy="3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053" name="Picture 2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" y="496"/>
              <a:ext cx="3590" cy="3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Rectangle 24"/>
          <p:cNvSpPr/>
          <p:nvPr/>
        </p:nvSpPr>
        <p:spPr>
          <a:xfrm rot="16200000">
            <a:off x="-62856" y="1955578"/>
            <a:ext cx="6597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CO</a:t>
            </a:r>
            <a:r>
              <a:rPr lang="en-US" sz="2400" b="1" baseline="-25000" dirty="0"/>
              <a:t>2</a:t>
            </a:r>
            <a:endParaRPr lang="en-GB" sz="2400" dirty="0"/>
          </a:p>
        </p:txBody>
      </p:sp>
      <p:sp>
        <p:nvSpPr>
          <p:cNvPr id="33" name="Rectangle 32"/>
          <p:cNvSpPr/>
          <p:nvPr/>
        </p:nvSpPr>
        <p:spPr>
          <a:xfrm rot="16200000">
            <a:off x="-15475" y="5017434"/>
            <a:ext cx="555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CO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649446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92163"/>
          </a:xfrm>
        </p:spPr>
        <p:txBody>
          <a:bodyPr>
            <a:normAutofit/>
          </a:bodyPr>
          <a:lstStyle/>
          <a:p>
            <a:r>
              <a:rPr lang="en-US" sz="3200" b="1" dirty="0"/>
              <a:t>Summary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49831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Project combines tower and OCO2 observations to study fossil fuel and </a:t>
            </a:r>
            <a:r>
              <a:rPr lang="en-US" dirty="0" err="1" smtClean="0"/>
              <a:t>biospheric</a:t>
            </a:r>
            <a:r>
              <a:rPr lang="en-US" dirty="0" smtClean="0"/>
              <a:t> CO</a:t>
            </a:r>
            <a:r>
              <a:rPr lang="en-US" baseline="-25000" dirty="0" smtClean="0"/>
              <a:t>2</a:t>
            </a:r>
            <a:r>
              <a:rPr lang="en-US" dirty="0" smtClean="0"/>
              <a:t> fluxes across California</a:t>
            </a:r>
          </a:p>
          <a:p>
            <a:r>
              <a:rPr lang="en-US" dirty="0" smtClean="0"/>
              <a:t>OSSE suggests flask and OCO2 provide constraint on fossil fuel emissions and biosphere exchange in some urban and rural regions</a:t>
            </a:r>
          </a:p>
          <a:p>
            <a:r>
              <a:rPr lang="en-US" dirty="0" smtClean="0"/>
              <a:t>2014-2015 campaign data exhibits similar patterns of CO</a:t>
            </a:r>
            <a:r>
              <a:rPr lang="en-US" baseline="-25000" dirty="0" smtClean="0"/>
              <a:t>2</a:t>
            </a:r>
            <a:endParaRPr lang="en-US" dirty="0" smtClean="0"/>
          </a:p>
          <a:p>
            <a:r>
              <a:rPr lang="en-US" dirty="0" smtClean="0"/>
              <a:t>Initial inversions for ffCO</a:t>
            </a:r>
            <a:r>
              <a:rPr lang="en-US" baseline="-25000" dirty="0" smtClean="0"/>
              <a:t>2</a:t>
            </a:r>
            <a:r>
              <a:rPr lang="en-US" dirty="0" smtClean="0"/>
              <a:t> emissions using </a:t>
            </a:r>
            <a:r>
              <a:rPr lang="en-US" baseline="30000" dirty="0" smtClean="0"/>
              <a:t>14</a:t>
            </a:r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campaign data consistent with prior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Further work</a:t>
            </a:r>
          </a:p>
          <a:p>
            <a:r>
              <a:rPr lang="en-US" dirty="0" smtClean="0"/>
              <a:t>Finalize and incorporate OCO2, TCCON, and other data for campaign periods – bias and uncertainty estimates key</a:t>
            </a:r>
          </a:p>
          <a:p>
            <a:r>
              <a:rPr lang="en-US" dirty="0" smtClean="0"/>
              <a:t>Conduct combined ffCO2 and bioCO2 flux inversions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173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756711" y="349274"/>
            <a:ext cx="3428942" cy="2765225"/>
            <a:chOff x="5444534" y="229357"/>
            <a:chExt cx="3117220" cy="251384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4534" y="229357"/>
              <a:ext cx="3117220" cy="2403686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5444534" y="2484406"/>
              <a:ext cx="2981114" cy="2587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228600"/>
            <a:ext cx="4561674" cy="1325563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California’s CO</a:t>
            </a:r>
            <a:r>
              <a:rPr lang="en-US" sz="3200" b="1" baseline="-25000" dirty="0" smtClean="0"/>
              <a:t>2</a:t>
            </a:r>
            <a:r>
              <a:rPr lang="en-US" sz="3200" b="1" dirty="0" smtClean="0"/>
              <a:t> emissions</a:t>
            </a:r>
            <a:endParaRPr lang="en-GB" sz="3200" b="1" dirty="0"/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4419600" y="2936209"/>
            <a:ext cx="4237706" cy="3841487"/>
            <a:chOff x="1265" y="696"/>
            <a:chExt cx="3230" cy="2928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1265" y="696"/>
              <a:ext cx="3230" cy="2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5" y="696"/>
              <a:ext cx="3238" cy="2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Rectangle 15"/>
          <p:cNvSpPr/>
          <p:nvPr/>
        </p:nvSpPr>
        <p:spPr>
          <a:xfrm>
            <a:off x="228600" y="609600"/>
            <a:ext cx="4358474" cy="6186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1F497D"/>
                </a:solidFill>
              </a:rPr>
              <a:t>Legislated GHG </a:t>
            </a:r>
            <a:r>
              <a:rPr lang="en-US" b="1" dirty="0">
                <a:solidFill>
                  <a:srgbClr val="1F497D"/>
                </a:solidFill>
              </a:rPr>
              <a:t>emissions </a:t>
            </a:r>
            <a:r>
              <a:rPr lang="en-US" b="1" dirty="0" smtClean="0">
                <a:solidFill>
                  <a:srgbClr val="1F497D"/>
                </a:solidFill>
              </a:rPr>
              <a:t>reductions: 15% by 2020, 40% by 2030, &amp; 80% by 2050 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1F497D"/>
                </a:solidFill>
              </a:rPr>
              <a:t>~ 80% of CA GHG ffCO</a:t>
            </a:r>
            <a:r>
              <a:rPr lang="en-US" b="1" baseline="-25000" dirty="0" smtClean="0">
                <a:solidFill>
                  <a:srgbClr val="1F497D"/>
                </a:solidFill>
              </a:rPr>
              <a:t>2</a:t>
            </a:r>
            <a:r>
              <a:rPr lang="en-US" b="1" dirty="0" smtClean="0">
                <a:solidFill>
                  <a:srgbClr val="1F497D"/>
                </a:solidFill>
              </a:rPr>
              <a:t> ~</a:t>
            </a:r>
            <a:r>
              <a:rPr lang="en-US" b="1" dirty="0" smtClean="0">
                <a:solidFill>
                  <a:srgbClr val="1F497D"/>
                </a:solidFill>
              </a:rPr>
              <a:t>100 </a:t>
            </a:r>
            <a:r>
              <a:rPr lang="en-US" b="1" dirty="0" err="1" smtClean="0">
                <a:solidFill>
                  <a:srgbClr val="1F497D"/>
                </a:solidFill>
              </a:rPr>
              <a:t>Tg</a:t>
            </a:r>
            <a:r>
              <a:rPr lang="en-US" b="1" dirty="0" smtClean="0">
                <a:solidFill>
                  <a:srgbClr val="1F497D"/>
                </a:solidFill>
              </a:rPr>
              <a:t> C/</a:t>
            </a:r>
            <a:r>
              <a:rPr lang="en-US" b="1" dirty="0" err="1" smtClean="0">
                <a:solidFill>
                  <a:srgbClr val="1F497D"/>
                </a:solidFill>
              </a:rPr>
              <a:t>yr</a:t>
            </a:r>
            <a:endParaRPr lang="en-US" b="1" dirty="0">
              <a:solidFill>
                <a:srgbClr val="1F497D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1F497D"/>
                </a:solidFill>
              </a:rPr>
              <a:t>Spatial distribution </a:t>
            </a:r>
            <a:r>
              <a:rPr lang="en-US" b="1" dirty="0" smtClean="0">
                <a:solidFill>
                  <a:srgbClr val="1F497D"/>
                </a:solidFill>
              </a:rPr>
              <a:t>varies by </a:t>
            </a:r>
            <a:r>
              <a:rPr lang="en-US" b="1" dirty="0" smtClean="0">
                <a:solidFill>
                  <a:srgbClr val="1F497D"/>
                </a:solidFill>
              </a:rPr>
              <a:t>±</a:t>
            </a:r>
            <a:r>
              <a:rPr lang="en-US" b="1" dirty="0">
                <a:solidFill>
                  <a:srgbClr val="1F497D"/>
                </a:solidFill>
              </a:rPr>
              <a:t>15% across </a:t>
            </a:r>
            <a:r>
              <a:rPr lang="en-US" b="1" dirty="0" smtClean="0">
                <a:solidFill>
                  <a:srgbClr val="1F497D"/>
                </a:solidFill>
              </a:rPr>
              <a:t>emission models (</a:t>
            </a:r>
            <a:r>
              <a:rPr lang="en-US" b="1" dirty="0" smtClean="0">
                <a:solidFill>
                  <a:srgbClr val="1F497D"/>
                </a:solidFill>
              </a:rPr>
              <a:t>not all equally certain)</a:t>
            </a:r>
          </a:p>
          <a:p>
            <a:pPr marL="285750" indent="-285750">
              <a:buFont typeface="Arial"/>
              <a:buChar char="•"/>
            </a:pPr>
            <a:endParaRPr lang="en-US" b="1" dirty="0">
              <a:solidFill>
                <a:srgbClr val="1F497D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b="1" dirty="0" smtClean="0">
              <a:solidFill>
                <a:srgbClr val="1F497D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b="1" dirty="0">
              <a:solidFill>
                <a:srgbClr val="1F497D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b="1" dirty="0" smtClean="0">
              <a:solidFill>
                <a:srgbClr val="1F497D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b="1" dirty="0">
              <a:solidFill>
                <a:srgbClr val="1F497D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b="1" dirty="0" smtClean="0">
              <a:solidFill>
                <a:srgbClr val="1F497D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b="1" dirty="0">
              <a:solidFill>
                <a:srgbClr val="1F497D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1F497D"/>
                </a:solidFill>
              </a:rPr>
              <a:t>Biosphere Fluxes Less Certain</a:t>
            </a:r>
            <a:endParaRPr lang="en-US" b="1" dirty="0">
              <a:solidFill>
                <a:srgbClr val="1F497D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1F497D"/>
                </a:solidFill>
              </a:rPr>
              <a:t>Vary </a:t>
            </a:r>
            <a:r>
              <a:rPr lang="en-US" b="1" dirty="0" smtClean="0">
                <a:solidFill>
                  <a:srgbClr val="1F497D"/>
                </a:solidFill>
              </a:rPr>
              <a:t>with climate from -24  (sink) to +15 (source) </a:t>
            </a:r>
            <a:r>
              <a:rPr lang="en-US" b="1" dirty="0" err="1" smtClean="0">
                <a:solidFill>
                  <a:srgbClr val="1F497D"/>
                </a:solidFill>
              </a:rPr>
              <a:t>Tg</a:t>
            </a:r>
            <a:r>
              <a:rPr lang="en-US" b="1" dirty="0" smtClean="0">
                <a:solidFill>
                  <a:srgbClr val="1F497D"/>
                </a:solidFill>
              </a:rPr>
              <a:t> C yr</a:t>
            </a:r>
            <a:r>
              <a:rPr lang="en-US" b="1" baseline="30000" dirty="0" smtClean="0">
                <a:solidFill>
                  <a:srgbClr val="1F497D"/>
                </a:solidFill>
              </a:rPr>
              <a:t>-</a:t>
            </a:r>
            <a:r>
              <a:rPr lang="en-US" b="1" baseline="30000" dirty="0">
                <a:solidFill>
                  <a:srgbClr val="1F497D"/>
                </a:solidFill>
              </a:rPr>
              <a:t>1</a:t>
            </a:r>
            <a:r>
              <a:rPr lang="en-US" sz="1600" b="1" dirty="0" smtClean="0">
                <a:solidFill>
                  <a:srgbClr val="1F497D"/>
                </a:solidFill>
              </a:rPr>
              <a:t> (</a:t>
            </a:r>
            <a:r>
              <a:rPr lang="en-US" sz="1600" b="1" dirty="0">
                <a:solidFill>
                  <a:srgbClr val="1F497D"/>
                </a:solidFill>
              </a:rPr>
              <a:t>Potter et al. 2010</a:t>
            </a:r>
            <a:r>
              <a:rPr lang="en-US" sz="1600" b="1" dirty="0" smtClean="0">
                <a:solidFill>
                  <a:srgbClr val="1F497D"/>
                </a:solidFill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1F497D"/>
                </a:solidFill>
              </a:rPr>
              <a:t>Recently, California </a:t>
            </a:r>
            <a:r>
              <a:rPr lang="en-US" b="1" dirty="0">
                <a:solidFill>
                  <a:srgbClr val="1F497D"/>
                </a:solidFill>
              </a:rPr>
              <a:t>carbon stocks decreased </a:t>
            </a:r>
            <a:r>
              <a:rPr lang="en-US" b="1" dirty="0" smtClean="0">
                <a:solidFill>
                  <a:srgbClr val="1F497D"/>
                </a:solidFill>
              </a:rPr>
              <a:t>14 </a:t>
            </a:r>
            <a:r>
              <a:rPr lang="en-US" b="1" dirty="0">
                <a:solidFill>
                  <a:srgbClr val="1F497D"/>
                </a:solidFill>
              </a:rPr>
              <a:t>+/- 3.5 </a:t>
            </a:r>
            <a:r>
              <a:rPr lang="en-US" b="1" dirty="0" err="1">
                <a:solidFill>
                  <a:srgbClr val="1F497D"/>
                </a:solidFill>
              </a:rPr>
              <a:t>Tg</a:t>
            </a:r>
            <a:r>
              <a:rPr lang="en-US" b="1" dirty="0">
                <a:solidFill>
                  <a:srgbClr val="1F497D"/>
                </a:solidFill>
              </a:rPr>
              <a:t> C yr</a:t>
            </a:r>
            <a:r>
              <a:rPr lang="en-US" b="1" baseline="30000" dirty="0">
                <a:solidFill>
                  <a:srgbClr val="1F497D"/>
                </a:solidFill>
              </a:rPr>
              <a:t>-1</a:t>
            </a:r>
            <a:r>
              <a:rPr lang="en-US" b="1" dirty="0">
                <a:solidFill>
                  <a:srgbClr val="1F497D"/>
                </a:solidFill>
              </a:rPr>
              <a:t> from 2001 to 2008 </a:t>
            </a:r>
            <a:r>
              <a:rPr lang="en-US" sz="1600" b="1" dirty="0">
                <a:solidFill>
                  <a:srgbClr val="1F497D"/>
                </a:solidFill>
              </a:rPr>
              <a:t>(Battles et al., 2014, ARB #10-78 )</a:t>
            </a:r>
            <a:r>
              <a:rPr lang="en-US" b="1" dirty="0">
                <a:solidFill>
                  <a:srgbClr val="1F497D"/>
                </a:solidFill>
              </a:rPr>
              <a:t> </a:t>
            </a:r>
            <a:endParaRPr lang="en-US" sz="1600" b="1" dirty="0">
              <a:solidFill>
                <a:srgbClr val="1F497D"/>
              </a:solidFill>
            </a:endParaRPr>
          </a:p>
          <a:p>
            <a:pPr marL="285750" indent="-285750">
              <a:buFontTx/>
              <a:buChar char="-"/>
            </a:pPr>
            <a:endParaRPr lang="en-US" b="1" dirty="0">
              <a:solidFill>
                <a:srgbClr val="1F497D"/>
              </a:solidFill>
            </a:endParaRPr>
          </a:p>
          <a:p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6997700" y="60566"/>
            <a:ext cx="20573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i="1" dirty="0" smtClean="0">
                <a:solidFill>
                  <a:schemeClr val="tx2"/>
                </a:solidFill>
              </a:rPr>
              <a:t>Sectoral CO</a:t>
            </a:r>
            <a:r>
              <a:rPr lang="en-US" sz="1400" b="1" i="1" baseline="-25000" dirty="0" smtClean="0">
                <a:solidFill>
                  <a:schemeClr val="tx2"/>
                </a:solidFill>
              </a:rPr>
              <a:t>2</a:t>
            </a:r>
            <a:r>
              <a:rPr lang="en-US" sz="1400" b="1" i="1" dirty="0" smtClean="0">
                <a:solidFill>
                  <a:schemeClr val="tx2"/>
                </a:solidFill>
              </a:rPr>
              <a:t> emissions, </a:t>
            </a:r>
          </a:p>
          <a:p>
            <a:pPr algn="r"/>
            <a:r>
              <a:rPr lang="en-US" sz="1400" b="1" i="1" dirty="0" smtClean="0">
                <a:solidFill>
                  <a:schemeClr val="tx2"/>
                </a:solidFill>
              </a:rPr>
              <a:t>California Air Resources Board</a:t>
            </a:r>
            <a:endParaRPr lang="en-GB" sz="1400" b="1" i="1" dirty="0">
              <a:solidFill>
                <a:schemeClr val="tx2"/>
              </a:solidFill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338616"/>
              </p:ext>
            </p:extLst>
          </p:nvPr>
        </p:nvGraphicFramePr>
        <p:xfrm>
          <a:off x="381002" y="2971801"/>
          <a:ext cx="4004241" cy="1528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6719"/>
                <a:gridCol w="716263"/>
                <a:gridCol w="958757"/>
                <a:gridCol w="605349"/>
                <a:gridCol w="737153"/>
              </a:tblGrid>
              <a:tr h="405995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CA Total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South</a:t>
                      </a:r>
                      <a:r>
                        <a:rPr lang="en-US" sz="1200" baseline="0" dirty="0" smtClean="0"/>
                        <a:t> Coast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SF Bay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SJ Valley</a:t>
                      </a:r>
                      <a:endParaRPr lang="en-GB" sz="1200" dirty="0"/>
                    </a:p>
                  </a:txBody>
                  <a:tcPr/>
                </a:tc>
              </a:tr>
              <a:tr h="36539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Vulcan 2002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-4</a:t>
                      </a:r>
                      <a:r>
                        <a:rPr lang="en-US" sz="1200" baseline="0" dirty="0" smtClean="0"/>
                        <a:t> %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-10 %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+11 %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-39 %</a:t>
                      </a:r>
                      <a:endParaRPr lang="en-GB" sz="1200" dirty="0"/>
                    </a:p>
                  </a:txBody>
                  <a:tcPr/>
                </a:tc>
              </a:tr>
              <a:tr h="39180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EDGAR 2008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+12 %</a:t>
                      </a:r>
                      <a:endParaRPr lang="en-GB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+9 %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+14 %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+40 %</a:t>
                      </a:r>
                      <a:endParaRPr lang="en-GB" sz="1200" dirty="0"/>
                    </a:p>
                  </a:txBody>
                  <a:tcPr/>
                </a:tc>
              </a:tr>
              <a:tr h="36539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ODIAC 2008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-8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%</a:t>
                      </a:r>
                      <a:endParaRPr lang="en-GB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+2 %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-25 %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-1 %</a:t>
                      </a:r>
                      <a:endParaRPr lang="en-GB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09600" y="2514600"/>
            <a:ext cx="3618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Model variations from mean (%)</a:t>
            </a:r>
            <a:endParaRPr lang="en-GB" sz="1600" b="1" dirty="0"/>
          </a:p>
        </p:txBody>
      </p:sp>
      <p:sp>
        <p:nvSpPr>
          <p:cNvPr id="8" name="Rectangle 7"/>
          <p:cNvSpPr/>
          <p:nvPr/>
        </p:nvSpPr>
        <p:spPr>
          <a:xfrm>
            <a:off x="4495800" y="4800600"/>
            <a:ext cx="2057400" cy="190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6248400" y="5029200"/>
            <a:ext cx="212286" cy="1398813"/>
            <a:chOff x="2656" y="684"/>
            <a:chExt cx="448" cy="2952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656" y="684"/>
              <a:ext cx="448" cy="2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6" y="684"/>
              <a:ext cx="456" cy="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12"/>
          <p:cNvGrpSpPr>
            <a:grpSpLocks noChangeAspect="1"/>
          </p:cNvGrpSpPr>
          <p:nvPr/>
        </p:nvGrpSpPr>
        <p:grpSpPr bwMode="auto">
          <a:xfrm>
            <a:off x="5943602" y="5257801"/>
            <a:ext cx="252343" cy="1001484"/>
            <a:chOff x="2752" y="1652"/>
            <a:chExt cx="256" cy="1016"/>
          </a:xfrm>
        </p:grpSpPr>
        <p:sp>
          <p:nvSpPr>
            <p:cNvPr id="13" name="AutoShape 11"/>
            <p:cNvSpPr>
              <a:spLocks noChangeAspect="1" noChangeArrowheads="1" noTextEdit="1"/>
            </p:cNvSpPr>
            <p:nvPr/>
          </p:nvSpPr>
          <p:spPr bwMode="auto">
            <a:xfrm>
              <a:off x="2752" y="1652"/>
              <a:ext cx="256" cy="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2" y="1652"/>
              <a:ext cx="264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05107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1"/>
            <a:ext cx="8534400" cy="1600199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+mn-lt"/>
              </a:rPr>
              <a:t>CMS Project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smtClean="0">
                <a:latin typeface="+mn-lt"/>
              </a:rPr>
              <a:t>Goal:</a:t>
            </a:r>
            <a:br>
              <a:rPr lang="en-US" sz="2800" b="1" dirty="0" smtClean="0">
                <a:latin typeface="+mn-lt"/>
              </a:rPr>
            </a:br>
            <a:r>
              <a:rPr lang="en-US" sz="2800" b="1" dirty="0" smtClean="0"/>
              <a:t>Develop Prototype Monitoring </a:t>
            </a:r>
            <a:r>
              <a:rPr lang="en-US" sz="2800" b="1" dirty="0"/>
              <a:t>System to </a:t>
            </a:r>
            <a:r>
              <a:rPr lang="en-US" sz="2800" b="1" dirty="0" smtClean="0"/>
              <a:t>Estimate Annual Regionally Resolved Fossil </a:t>
            </a:r>
            <a:r>
              <a:rPr lang="en-US" sz="2800" b="1" dirty="0"/>
              <a:t>Fuel and Biosphere CO</a:t>
            </a:r>
            <a:r>
              <a:rPr lang="en-US" sz="2800" b="1" baseline="-25000" dirty="0"/>
              <a:t>2</a:t>
            </a:r>
            <a:r>
              <a:rPr lang="en-US" sz="2800" b="1" dirty="0"/>
              <a:t> Fluxes</a:t>
            </a:r>
            <a:endParaRPr lang="en-GB" sz="28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4296967" cy="45223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Observations:</a:t>
            </a:r>
          </a:p>
          <a:p>
            <a:pPr marL="0" indent="0">
              <a:buNone/>
            </a:pPr>
            <a:r>
              <a:rPr lang="en-US" sz="2400" b="1" dirty="0" smtClean="0"/>
              <a:t>Tower </a:t>
            </a:r>
            <a:r>
              <a:rPr lang="en-US" sz="2400" b="1" dirty="0"/>
              <a:t>c</a:t>
            </a:r>
            <a:r>
              <a:rPr lang="en-US" sz="2400" b="1" dirty="0" smtClean="0"/>
              <a:t>ampaigns: </a:t>
            </a:r>
          </a:p>
          <a:p>
            <a:r>
              <a:rPr lang="en-US" sz="1800" b="1" dirty="0" smtClean="0"/>
              <a:t>11 tower </a:t>
            </a:r>
            <a:r>
              <a:rPr lang="en-US" sz="1800" b="1" baseline="30000" dirty="0" smtClean="0"/>
              <a:t>14,13,12</a:t>
            </a:r>
            <a:r>
              <a:rPr lang="en-US" sz="1800" b="1" dirty="0" smtClean="0"/>
              <a:t>CO</a:t>
            </a:r>
            <a:r>
              <a:rPr lang="en-US" sz="1800" b="1" baseline="-25000" dirty="0" smtClean="0"/>
              <a:t>2</a:t>
            </a:r>
            <a:r>
              <a:rPr lang="en-US" sz="1800" b="1" dirty="0" smtClean="0"/>
              <a:t>, CO network</a:t>
            </a:r>
          </a:p>
          <a:p>
            <a:r>
              <a:rPr lang="en-US" sz="1800" b="1" dirty="0" smtClean="0"/>
              <a:t>May </a:t>
            </a:r>
            <a:r>
              <a:rPr lang="en-US" sz="1800" b="1" dirty="0"/>
              <a:t>2014, Oct-Nov 2014, Jan-Feb </a:t>
            </a:r>
            <a:r>
              <a:rPr lang="en-US" sz="1800" b="1" dirty="0" smtClean="0"/>
              <a:t>2015</a:t>
            </a:r>
            <a:endParaRPr lang="en-US" sz="1800" dirty="0"/>
          </a:p>
          <a:p>
            <a:pPr marL="0" indent="0">
              <a:buNone/>
            </a:pPr>
            <a:r>
              <a:rPr lang="en-US" sz="2400" b="1" dirty="0" smtClean="0"/>
              <a:t>Column Remote Sensing:</a:t>
            </a:r>
            <a:endParaRPr lang="en-US" sz="2400" b="1" dirty="0"/>
          </a:p>
          <a:p>
            <a:r>
              <a:rPr lang="en-US" sz="1800" b="1" dirty="0" smtClean="0"/>
              <a:t>OCO-2 – Western US &amp; Eastern Pacific during campaign periods</a:t>
            </a:r>
          </a:p>
          <a:p>
            <a:r>
              <a:rPr lang="en-US" sz="1800" b="1" dirty="0" smtClean="0"/>
              <a:t>TCCON – Caltech and Dryden during campaign periods</a:t>
            </a:r>
          </a:p>
          <a:p>
            <a:pPr marL="0" indent="0">
              <a:buNone/>
            </a:pPr>
            <a:r>
              <a:rPr lang="en-US" sz="2400" b="1" dirty="0" smtClean="0"/>
              <a:t>Aircraft:</a:t>
            </a:r>
          </a:p>
          <a:p>
            <a:r>
              <a:rPr lang="en-US" sz="1800" b="1" dirty="0" smtClean="0"/>
              <a:t>Airborne (AJAX) – campaigns</a:t>
            </a:r>
            <a:endParaRPr lang="en-GB" sz="18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0" y="2057400"/>
            <a:ext cx="4252768" cy="464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100" b="1" dirty="0" smtClean="0"/>
              <a:t>Analysis for California</a:t>
            </a:r>
            <a:endParaRPr lang="en-US" sz="5100" b="1" dirty="0" smtClean="0"/>
          </a:p>
          <a:p>
            <a:pPr marL="0" indent="0">
              <a:buNone/>
            </a:pPr>
            <a:r>
              <a:rPr lang="en-US" sz="3800" b="1" dirty="0" smtClean="0"/>
              <a:t>Prior Fluxes:</a:t>
            </a:r>
            <a:endParaRPr lang="en-US" sz="3800" b="1" dirty="0"/>
          </a:p>
          <a:p>
            <a:r>
              <a:rPr lang="en-US" sz="3600" b="1" dirty="0"/>
              <a:t>Biosphere fluxes: CASA (CMS</a:t>
            </a:r>
            <a:r>
              <a:rPr lang="en-US" sz="3600" b="1" dirty="0" smtClean="0"/>
              <a:t>)</a:t>
            </a:r>
            <a:endParaRPr lang="en-US" sz="3600" b="1" dirty="0"/>
          </a:p>
          <a:p>
            <a:r>
              <a:rPr lang="en-US" sz="3600" b="1" dirty="0" smtClean="0"/>
              <a:t>Fossil fuel fluxes: Vulcan, adding FFDAS, ODIAC, EDGAR</a:t>
            </a:r>
          </a:p>
          <a:p>
            <a:pPr marL="0" indent="0">
              <a:buNone/>
            </a:pPr>
            <a:r>
              <a:rPr lang="en-US" sz="3800" b="1" dirty="0" smtClean="0"/>
              <a:t>Met/Transport:</a:t>
            </a:r>
          </a:p>
          <a:p>
            <a:r>
              <a:rPr lang="en-US" sz="3600" b="1" dirty="0" smtClean="0">
                <a:solidFill>
                  <a:srgbClr val="000000"/>
                </a:solidFill>
              </a:rPr>
              <a:t>WRF-STILT (nested domains, 1km resolution in urban regions)</a:t>
            </a:r>
          </a:p>
          <a:p>
            <a:r>
              <a:rPr lang="en-US" sz="3600" b="1" dirty="0" smtClean="0">
                <a:solidFill>
                  <a:srgbClr val="000000"/>
                </a:solidFill>
              </a:rPr>
              <a:t>UM-NAME (</a:t>
            </a:r>
            <a:r>
              <a:rPr lang="en-US" sz="3600" b="1" dirty="0">
                <a:solidFill>
                  <a:srgbClr val="000000"/>
                </a:solidFill>
              </a:rPr>
              <a:t>17-25km resolution</a:t>
            </a:r>
            <a:r>
              <a:rPr lang="en-US" sz="3600" b="1" dirty="0" smtClean="0">
                <a:solidFill>
                  <a:srgbClr val="000000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3800" b="1" dirty="0"/>
              <a:t>Bayesian </a:t>
            </a:r>
            <a:r>
              <a:rPr lang="en-US" sz="3800" b="1" dirty="0" smtClean="0"/>
              <a:t>Inversions:</a:t>
            </a:r>
            <a:endParaRPr lang="en-US" sz="3800" b="1" dirty="0"/>
          </a:p>
          <a:p>
            <a:r>
              <a:rPr lang="en-US" sz="3200" b="1" dirty="0" smtClean="0"/>
              <a:t>Observation Simulation Experiment w/ prior fluxes for CA </a:t>
            </a:r>
            <a:r>
              <a:rPr lang="en-US" sz="3200" b="1" dirty="0"/>
              <a:t>air </a:t>
            </a:r>
            <a:r>
              <a:rPr lang="en-US" sz="3200" b="1" dirty="0" smtClean="0"/>
              <a:t>basins</a:t>
            </a:r>
          </a:p>
          <a:p>
            <a:r>
              <a:rPr lang="en-US" sz="3200" b="1" dirty="0" smtClean="0"/>
              <a:t>Data-driven inversion of fossil fuel CO2 emission at air-basin and pixel (0.3 degree ) levels</a:t>
            </a:r>
          </a:p>
          <a:p>
            <a:endParaRPr lang="en-US" sz="2600" b="1" dirty="0"/>
          </a:p>
          <a:p>
            <a:endParaRPr lang="en-US" sz="1800" b="1" dirty="0" smtClean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en-US" sz="1400" dirty="0"/>
          </a:p>
          <a:p>
            <a:pPr lvl="1"/>
            <a:endParaRPr lang="en-US" sz="1400" dirty="0" smtClean="0"/>
          </a:p>
          <a:p>
            <a:pPr marL="457200" lvl="1" indent="0">
              <a:buNone/>
            </a:pP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3941192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0" y="-15115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Prior Flux Models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2" y="1066800"/>
            <a:ext cx="4424307" cy="541723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Fossil fuel (0.1 </a:t>
            </a:r>
            <a:r>
              <a:rPr lang="en-US" sz="2400" dirty="0" err="1" smtClean="0"/>
              <a:t>deg</a:t>
            </a:r>
            <a:r>
              <a:rPr lang="en-US" sz="2400" dirty="0" smtClean="0"/>
              <a:t>)s:</a:t>
            </a:r>
          </a:p>
          <a:p>
            <a:pPr lvl="1"/>
            <a:r>
              <a:rPr lang="en-US" sz="2400" dirty="0" smtClean="0"/>
              <a:t>Vulcan </a:t>
            </a:r>
          </a:p>
          <a:p>
            <a:pPr lvl="1"/>
            <a:r>
              <a:rPr lang="en-US" sz="2400" dirty="0" smtClean="0"/>
              <a:t>Adding ODIAC, others</a:t>
            </a:r>
            <a:endParaRPr lang="en-US" sz="2400" dirty="0"/>
          </a:p>
          <a:p>
            <a:r>
              <a:rPr lang="en-US" sz="2400" dirty="0" smtClean="0"/>
              <a:t>Biosphere (0.5 </a:t>
            </a:r>
            <a:r>
              <a:rPr lang="en-US" sz="2400" dirty="0" err="1" smtClean="0"/>
              <a:t>deg</a:t>
            </a:r>
            <a:r>
              <a:rPr lang="en-US" sz="2400" dirty="0" smtClean="0"/>
              <a:t>- 1 </a:t>
            </a:r>
            <a:r>
              <a:rPr lang="en-US" sz="2400" dirty="0" err="1" smtClean="0"/>
              <a:t>deg</a:t>
            </a:r>
            <a:r>
              <a:rPr lang="en-US" sz="2400" dirty="0" smtClean="0"/>
              <a:t>):</a:t>
            </a:r>
          </a:p>
          <a:p>
            <a:pPr lvl="1"/>
            <a:r>
              <a:rPr lang="en-US" sz="2400" dirty="0" smtClean="0"/>
              <a:t>CMS CASA</a:t>
            </a:r>
          </a:p>
          <a:p>
            <a:pPr lvl="1"/>
            <a:r>
              <a:rPr lang="en-US" sz="2400" dirty="0" smtClean="0"/>
              <a:t>Adding VPRM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17" name="Picture 16" descr="vulcan.1deg.dp.v1.4.TOT.ann.201310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762001"/>
            <a:ext cx="3276600" cy="254834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524168" y="527532"/>
            <a:ext cx="4772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VULCAN </a:t>
            </a:r>
            <a:r>
              <a:rPr lang="en-US" sz="2000" dirty="0"/>
              <a:t>2.2 </a:t>
            </a:r>
            <a:r>
              <a:rPr lang="en-US" sz="2000" dirty="0" smtClean="0"/>
              <a:t>ffCO</a:t>
            </a:r>
            <a:r>
              <a:rPr lang="en-US" sz="2000" baseline="-25000" dirty="0" smtClean="0"/>
              <a:t>2                        </a:t>
            </a:r>
            <a:r>
              <a:rPr lang="en-US" sz="2000" dirty="0" smtClean="0"/>
              <a:t>CA Air Basins </a:t>
            </a:r>
            <a:endParaRPr lang="en-US" sz="2000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6019800" y="3124200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Gurney et al., 2009</a:t>
            </a:r>
            <a:endParaRPr lang="en-US" sz="1600" dirty="0"/>
          </a:p>
        </p:txBody>
      </p:sp>
      <p:pic>
        <p:nvPicPr>
          <p:cNvPr id="13" name="Picture 12" descr="Macintosh HD:Users:mlf:Work:NASA-FFCO2-2013:papers:figures:CASA.NEE.201011.20150905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684" y="3657600"/>
            <a:ext cx="4109116" cy="298543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pic>
        <p:nvPicPr>
          <p:cNvPr id="21" name="Picture 20" descr="Macintosh HD:Users:mlf:Work:NASA-FFCO2-2013:papers:figures:CASA.NEE.201105.20150905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077" y="3657600"/>
            <a:ext cx="4109116" cy="298543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3762170" y="3499332"/>
            <a:ext cx="33840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CMS CASA bioCO</a:t>
            </a:r>
            <a:r>
              <a:rPr lang="en-US" sz="2000" baseline="-25000" dirty="0"/>
              <a:t>2</a:t>
            </a:r>
            <a:r>
              <a:rPr lang="en-US" sz="2000" dirty="0"/>
              <a:t> (</a:t>
            </a:r>
            <a:r>
              <a:rPr lang="en-US" sz="2000" dirty="0" err="1"/>
              <a:t>Collatz</a:t>
            </a:r>
            <a:r>
              <a:rPr lang="en-US" sz="2000" dirty="0"/>
              <a:t>)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790484" y="4141606"/>
            <a:ext cx="40132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May			       Nov.					</a:t>
            </a:r>
            <a:endParaRPr lang="en-US" dirty="0"/>
          </a:p>
        </p:txBody>
      </p:sp>
      <p:pic>
        <p:nvPicPr>
          <p:cNvPr id="14" name="Picture 13" descr="MarcLFischer:Users:mlf:Work:NASA-FFCO2-2013:project-management:project-reporting:Air-Regions16-CA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914400"/>
            <a:ext cx="2971800" cy="222885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49076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Predicted Tower CO</a:t>
            </a:r>
            <a:r>
              <a:rPr lang="en-US" sz="3600" b="1" baseline="-25000" dirty="0" smtClean="0"/>
              <a:t>2</a:t>
            </a:r>
            <a:r>
              <a:rPr lang="en-US" sz="3600" b="1" dirty="0" smtClean="0"/>
              <a:t> </a:t>
            </a:r>
            <a:r>
              <a:rPr lang="en-US" sz="3600" b="1" dirty="0" smtClean="0"/>
              <a:t>Signals for OSSE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2934400" cy="494100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Prior fluxes</a:t>
            </a:r>
          </a:p>
          <a:p>
            <a:r>
              <a:rPr lang="en-US" sz="2800" dirty="0" smtClean="0"/>
              <a:t>WRF</a:t>
            </a:r>
            <a:r>
              <a:rPr lang="en-US" sz="2800" dirty="0"/>
              <a:t>-</a:t>
            </a:r>
            <a:r>
              <a:rPr lang="en-US" sz="2800" dirty="0" smtClean="0"/>
              <a:t>STILT footprints</a:t>
            </a:r>
          </a:p>
          <a:p>
            <a:r>
              <a:rPr lang="en-US" sz="2800" dirty="0" smtClean="0"/>
              <a:t>Assume tower flasks sampled every 2 days (~15/</a:t>
            </a:r>
            <a:r>
              <a:rPr lang="en-US" sz="2800" dirty="0" err="1" smtClean="0"/>
              <a:t>mo</a:t>
            </a:r>
            <a:r>
              <a:rPr lang="en-US" sz="2800" dirty="0" smtClean="0"/>
              <a:t>)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2631380" y="1793676"/>
            <a:ext cx="5257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8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2971800" y="1371600"/>
            <a:ext cx="5486400" cy="5257800"/>
            <a:chOff x="0" y="0"/>
            <a:chExt cx="5486400" cy="52578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0"/>
              <a:ext cx="2743200" cy="2743200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:ma14="http://schemas.microsoft.com/office/mac/drawingml/2011/main"/>
              </a:ext>
            </a:ex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14600"/>
              <a:ext cx="2743200" cy="2743200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:ma14="http://schemas.microsoft.com/office/mac/drawingml/2011/main"/>
              </a:ext>
            </a:extLst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2514600"/>
              <a:ext cx="2743200" cy="2743200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:ma14="http://schemas.microsoft.com/office/mac/drawingml/2011/main"/>
              </a:ext>
            </a:extLst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" y="0"/>
              <a:ext cx="2743200" cy="2743200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:ma14="http://schemas.microsoft.com/office/mac/drawingml/2011/main"/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3581400" y="1143000"/>
            <a:ext cx="46162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ffCO2</a:t>
            </a:r>
          </a:p>
          <a:p>
            <a:r>
              <a:rPr lang="en-US" sz="2800" dirty="0" smtClean="0"/>
              <a:t>	May		Nov.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3779469" y="3718013"/>
            <a:ext cx="46162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bioCO2</a:t>
            </a:r>
          </a:p>
          <a:p>
            <a:r>
              <a:rPr lang="en-US" sz="2800" dirty="0" smtClean="0"/>
              <a:t>	May		Nov.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305800" y="2286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40 ppm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8382000" y="3048000"/>
            <a:ext cx="533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382000" y="1828800"/>
            <a:ext cx="533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8610600" y="26670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8610600" y="19812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40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245909" y="1316867"/>
            <a:ext cx="5143500" cy="5372100"/>
            <a:chOff x="0" y="0"/>
            <a:chExt cx="5143500" cy="537210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300" y="0"/>
              <a:ext cx="2743200" cy="2743200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:ma14="http://schemas.microsoft.com/office/mac/drawingml/2011/main"/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300" y="2628900"/>
              <a:ext cx="2743200" cy="2743200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:ma14="http://schemas.microsoft.com/office/mac/drawingml/2011/main"/>
              </a:ext>
            </a:extLst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743200" cy="2743200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:ma14="http://schemas.microsoft.com/office/mac/drawingml/2011/main"/>
              </a:ext>
            </a:extLst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628900"/>
              <a:ext cx="2743200" cy="2743200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:ma14="http://schemas.microsoft.com/office/mac/drawingml/2011/main"/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894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/>
              <a:t>Predicted </a:t>
            </a:r>
            <a:r>
              <a:rPr lang="en-US" sz="3600" b="1" dirty="0" smtClean="0"/>
              <a:t>OCO2 </a:t>
            </a:r>
            <a:r>
              <a:rPr lang="en-US" sz="3600" b="1" dirty="0" smtClean="0"/>
              <a:t>Signals for OSSE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1"/>
            <a:ext cx="3080948" cy="494100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OCO2 nadir tracks averaged to 0.1 </a:t>
            </a:r>
            <a:r>
              <a:rPr lang="en-US" sz="2400" dirty="0" err="1" smtClean="0"/>
              <a:t>deg</a:t>
            </a:r>
            <a:r>
              <a:rPr lang="en-US" sz="2400" dirty="0" smtClean="0"/>
              <a:t> bins</a:t>
            </a:r>
          </a:p>
          <a:p>
            <a:r>
              <a:rPr lang="en-US" sz="2400" dirty="0" smtClean="0"/>
              <a:t>Signals dilute (1/10 </a:t>
            </a:r>
            <a:r>
              <a:rPr lang="en-US" sz="2400" dirty="0" err="1" smtClean="0"/>
              <a:t>th</a:t>
            </a:r>
            <a:r>
              <a:rPr lang="en-US" sz="2400" dirty="0" smtClean="0"/>
              <a:t>) that obtained from surface flasks</a:t>
            </a:r>
          </a:p>
          <a:p>
            <a:r>
              <a:rPr lang="en-US" sz="2400" dirty="0" smtClean="0"/>
              <a:t>Full column predictions less sensitive to height of planetary boundary layer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504945" y="3064961"/>
            <a:ext cx="4616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ffCO2</a:t>
            </a:r>
          </a:p>
          <a:p>
            <a:r>
              <a:rPr lang="en-US" sz="2400" dirty="0" smtClean="0"/>
              <a:t>	May		Nov.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3523011" y="5671771"/>
            <a:ext cx="461627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bioCO2</a:t>
            </a:r>
          </a:p>
          <a:p>
            <a:r>
              <a:rPr lang="en-US" sz="2400" dirty="0" smtClean="0"/>
              <a:t>	May		Nov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9760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01096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Pseudo Data Inversions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3660" y="975930"/>
            <a:ext cx="7749502" cy="5520319"/>
          </a:xfrm>
        </p:spPr>
        <p:txBody>
          <a:bodyPr>
            <a:no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dirty="0" smtClean="0"/>
              <a:t>Combine flask and OCO2 pseudo </a:t>
            </a:r>
            <a:r>
              <a:rPr lang="en-US" sz="2400" dirty="0" err="1" smtClean="0"/>
              <a:t>obs</a:t>
            </a:r>
            <a:r>
              <a:rPr lang="en-US" sz="2400" dirty="0" smtClean="0"/>
              <a:t> to estimate ffCO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and bioCO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exchange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Uncertainty assumptions (1</a:t>
            </a:r>
            <a:r>
              <a:rPr lang="en-US" sz="2400" dirty="0" smtClean="0">
                <a:latin typeface="Symbol" charset="2"/>
                <a:cs typeface="Symbol" charset="2"/>
              </a:rPr>
              <a:t>s</a:t>
            </a:r>
            <a:r>
              <a:rPr lang="en-US" sz="2400" dirty="0" smtClean="0"/>
              <a:t>, 68% CL): </a:t>
            </a:r>
          </a:p>
          <a:p>
            <a:pPr marL="914400" lvl="1" indent="-457200">
              <a:buFont typeface="Arial"/>
              <a:buChar char="•"/>
            </a:pPr>
            <a:r>
              <a:rPr lang="en-US" sz="2000" dirty="0" smtClean="0"/>
              <a:t>Flasks: 1.5 ppm ffCO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0.1 ppm total CO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</a:t>
            </a:r>
          </a:p>
          <a:p>
            <a:pPr marL="914400" lvl="1" indent="-457200">
              <a:buFont typeface="Arial"/>
              <a:buChar char="•"/>
            </a:pPr>
            <a:r>
              <a:rPr lang="en-US" sz="2000" dirty="0" smtClean="0"/>
              <a:t>OCO2 : 0.5 ppm XCO2 retrievals</a:t>
            </a:r>
          </a:p>
          <a:p>
            <a:pPr marL="914400" lvl="1" indent="-457200">
              <a:buFont typeface="Arial"/>
              <a:buChar char="•"/>
            </a:pPr>
            <a:r>
              <a:rPr lang="en-US" sz="2000" dirty="0"/>
              <a:t>Background subtractions increase </a:t>
            </a:r>
            <a:r>
              <a:rPr lang="en-US" sz="2000" dirty="0" err="1"/>
              <a:t>obs</a:t>
            </a:r>
            <a:r>
              <a:rPr lang="en-US" sz="2000" dirty="0"/>
              <a:t> uncertainties by ~ 50%</a:t>
            </a:r>
          </a:p>
          <a:p>
            <a:pPr marL="914400" lvl="1" indent="-457200">
              <a:buFont typeface="Arial"/>
              <a:buChar char="•"/>
            </a:pPr>
            <a:r>
              <a:rPr lang="en-US" sz="2000" dirty="0" smtClean="0"/>
              <a:t>Model-measurement error, R: 30% (OCO2) to 50% (Flask) mean signal for each site, where OCO2 less sensitive to PBL error</a:t>
            </a:r>
          </a:p>
          <a:p>
            <a:pPr marL="914400" lvl="1" indent="-457200">
              <a:buFont typeface="Arial"/>
              <a:buChar char="•"/>
            </a:pPr>
            <a:r>
              <a:rPr lang="en-US" sz="2000" dirty="0" smtClean="0"/>
              <a:t>Prior uncertainties, Q: ffCO2 = 10-40% &amp; with bioCO2 = 50-75%</a:t>
            </a:r>
            <a:endParaRPr lang="en-US" sz="2400" dirty="0"/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Bayesian inversion on emission </a:t>
            </a:r>
            <a:r>
              <a:rPr lang="en-US" sz="2400" dirty="0"/>
              <a:t>scaling air basin </a:t>
            </a:r>
            <a:r>
              <a:rPr lang="en-US" sz="2400" dirty="0" smtClean="0"/>
              <a:t>factors estimate data constraints on posterior variance, </a:t>
            </a:r>
            <a:r>
              <a:rPr lang="en-US" sz="2400" dirty="0" err="1" smtClean="0"/>
              <a:t>V</a:t>
            </a:r>
            <a:r>
              <a:rPr lang="en-US" sz="2400" baseline="-25000" dirty="0" err="1" smtClean="0"/>
              <a:t>post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, </a:t>
            </a:r>
            <a:endParaRPr lang="en-US" sz="2400" baseline="-25000" dirty="0" smtClean="0"/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                                                                 , </a:t>
            </a:r>
          </a:p>
          <a:p>
            <a:pPr marL="0" indent="0">
              <a:buNone/>
            </a:pPr>
            <a:r>
              <a:rPr lang="en-US" sz="2400" dirty="0" smtClean="0"/>
              <a:t>	where </a:t>
            </a:r>
            <a:r>
              <a:rPr lang="en-US" sz="2400" dirty="0"/>
              <a:t>K are predicted signals 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181600"/>
            <a:ext cx="2694920" cy="437833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2163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825" y="-143124"/>
            <a:ext cx="9382905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Uncertainties in Pseudo Inversions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2"/>
            <a:ext cx="3733800" cy="5520319"/>
          </a:xfrm>
        </p:spPr>
        <p:txBody>
          <a:bodyPr>
            <a:no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dirty="0" smtClean="0"/>
              <a:t>Estimate posterior uncertainties using OCO2, flask, and flask + OCO2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ffCO2 uncertainties reduced for large urban regions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bioCO2 reduced for selected forests, range, and crop lands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CA </a:t>
            </a:r>
            <a:r>
              <a:rPr lang="en-US" sz="2400" dirty="0" smtClean="0"/>
              <a:t>total ffCO2 </a:t>
            </a:r>
            <a:r>
              <a:rPr lang="en-US" sz="2400" dirty="0" smtClean="0"/>
              <a:t>uncertainties reduced from ~ 8% to 5-6% (68% CL) depending on season</a:t>
            </a:r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3733800" y="1066801"/>
            <a:ext cx="5486400" cy="5562600"/>
            <a:chOff x="2819400" y="1066801"/>
            <a:chExt cx="5486400" cy="5562600"/>
          </a:xfrm>
        </p:grpSpPr>
        <p:pic>
          <p:nvPicPr>
            <p:cNvPr id="34" name="Picture 33" descr="Macintosh HD:Users:mlf:Work:NASA-FFCO2-2013:papers:figures20160517:California-OCO2-Flask-OSSE-Figs-20160518a:Slide7.jpg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0" y="2003426"/>
              <a:ext cx="5486400" cy="46259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3048000" y="1066801"/>
              <a:ext cx="461627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ffCO2</a:t>
              </a:r>
            </a:p>
            <a:p>
              <a:r>
                <a:rPr lang="en-US" sz="2400" b="1" dirty="0" smtClean="0"/>
                <a:t>	May			Nov.</a:t>
              </a:r>
              <a:endParaRPr lang="en-US" sz="24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486596" y="4021361"/>
              <a:ext cx="46162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bioCO2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481460" y="2571943"/>
              <a:ext cx="476282" cy="488440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951381" y="2333591"/>
              <a:ext cx="476282" cy="488440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495800" y="2178560"/>
              <a:ext cx="476282" cy="488440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4830670" y="2553389"/>
              <a:ext cx="655730" cy="570812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553200" y="2286000"/>
              <a:ext cx="476282" cy="488440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7162800" y="2209800"/>
              <a:ext cx="476282" cy="488440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7543800" y="2590800"/>
              <a:ext cx="704882" cy="488440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200400" y="4495800"/>
              <a:ext cx="704882" cy="914400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4039541" y="4522461"/>
              <a:ext cx="303861" cy="659139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572000" y="4419600"/>
              <a:ext cx="838200" cy="762000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6019801" y="4495801"/>
              <a:ext cx="381000" cy="992755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7696200" y="4495801"/>
              <a:ext cx="476282" cy="751215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125139" y="1855461"/>
              <a:ext cx="3200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SFBay</a:t>
              </a:r>
              <a:r>
                <a:rPr lang="en-US" dirty="0"/>
                <a:t> </a:t>
              </a:r>
              <a:r>
                <a:rPr lang="en-US" dirty="0" smtClean="0"/>
                <a:t>   Sac      </a:t>
              </a:r>
              <a:r>
                <a:rPr lang="en-US" dirty="0" err="1" smtClean="0"/>
                <a:t>SoCAB</a:t>
              </a:r>
              <a:r>
                <a:rPr lang="en-US" dirty="0" smtClean="0"/>
                <a:t> </a:t>
              </a:r>
              <a:r>
                <a:rPr lang="en-US" dirty="0" err="1" smtClean="0"/>
                <a:t>SanDiego</a:t>
              </a:r>
              <a:endParaRPr lang="en-US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3506139" y="2236461"/>
              <a:ext cx="7620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endCxn id="12" idx="0"/>
            </p:cNvCxnSpPr>
            <p:nvPr/>
          </p:nvCxnSpPr>
          <p:spPr>
            <a:xfrm>
              <a:off x="4115741" y="2160263"/>
              <a:ext cx="73783" cy="17332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H="1">
              <a:off x="5334939" y="2236463"/>
              <a:ext cx="15240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3201339" y="4217663"/>
              <a:ext cx="3200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Forests Crops</a:t>
              </a:r>
              <a:endParaRPr lang="en-US" sz="2000" b="1" dirty="0"/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>
              <a:off x="4496739" y="4522463"/>
              <a:ext cx="68580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3353739" y="4522463"/>
              <a:ext cx="76200" cy="152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3277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145" y="3102130"/>
            <a:ext cx="2369857" cy="1777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607" y="4691580"/>
            <a:ext cx="1706297" cy="22750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69971" y="3102129"/>
            <a:ext cx="6777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PFPs</a:t>
            </a:r>
            <a:endParaRPr lang="en-GB" sz="2000" b="1" dirty="0">
              <a:solidFill>
                <a:srgbClr val="00B0F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925" y="4733521"/>
            <a:ext cx="1112678" cy="22075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59110" y="4682967"/>
            <a:ext cx="10003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B0F0"/>
                </a:solidFill>
              </a:rPr>
              <a:t>Manual</a:t>
            </a:r>
          </a:p>
          <a:p>
            <a:pPr algn="ctr"/>
            <a:r>
              <a:rPr lang="en-US" sz="2000" b="1" dirty="0" smtClean="0">
                <a:solidFill>
                  <a:srgbClr val="00B0F0"/>
                </a:solidFill>
              </a:rPr>
              <a:t>flasks</a:t>
            </a:r>
            <a:endParaRPr lang="en-GB" sz="2000" b="1" dirty="0">
              <a:solidFill>
                <a:srgbClr val="00B0F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52076" y="4213081"/>
            <a:ext cx="313523" cy="26748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091" y="330943"/>
            <a:ext cx="5233765" cy="1361124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+mn-lt"/>
              </a:rPr>
              <a:t>Flask </a:t>
            </a:r>
            <a:r>
              <a:rPr lang="en-US" sz="3200" b="1" dirty="0">
                <a:latin typeface="+mn-lt"/>
              </a:rPr>
              <a:t>sampling </a:t>
            </a:r>
            <a:r>
              <a:rPr lang="en-US" sz="3200" b="1" dirty="0" smtClean="0">
                <a:latin typeface="+mn-lt"/>
              </a:rPr>
              <a:t>campaigns across California</a:t>
            </a:r>
            <a:endParaRPr lang="en-GB" sz="3200" b="1" dirty="0">
              <a:latin typeface="+mn-lt"/>
            </a:endParaRPr>
          </a:p>
        </p:txBody>
      </p:sp>
      <p:grpSp>
        <p:nvGrpSpPr>
          <p:cNvPr id="11" name="Group 4"/>
          <p:cNvGrpSpPr>
            <a:grpSpLocks noChangeAspect="1"/>
          </p:cNvGrpSpPr>
          <p:nvPr/>
        </p:nvGrpSpPr>
        <p:grpSpPr bwMode="auto">
          <a:xfrm>
            <a:off x="5477854" y="5756"/>
            <a:ext cx="3622386" cy="3043803"/>
            <a:chOff x="2999" y="-38"/>
            <a:chExt cx="2761" cy="2320"/>
          </a:xfrm>
        </p:grpSpPr>
        <p:sp>
          <p:nvSpPr>
            <p:cNvPr id="14" name="AutoShape 3"/>
            <p:cNvSpPr>
              <a:spLocks noChangeAspect="1" noChangeArrowheads="1" noTextEdit="1"/>
            </p:cNvSpPr>
            <p:nvPr/>
          </p:nvSpPr>
          <p:spPr bwMode="auto">
            <a:xfrm>
              <a:off x="2999" y="-38"/>
              <a:ext cx="2761" cy="2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9" y="-38"/>
              <a:ext cx="2766" cy="2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56429" y="1544748"/>
            <a:ext cx="6006209" cy="4778477"/>
          </a:xfrm>
        </p:spPr>
        <p:txBody>
          <a:bodyPr>
            <a:normAutofit lnSpcReduction="10000"/>
          </a:bodyPr>
          <a:lstStyle/>
          <a:p>
            <a:pPr>
              <a:spcBef>
                <a:spcPts val="1400"/>
              </a:spcBef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11 tower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sites 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(ARB, CIT, EN, LBNL, NOAA, SIO, SNL) </a:t>
            </a:r>
          </a:p>
          <a:p>
            <a:pPr>
              <a:spcBef>
                <a:spcPts val="1400"/>
              </a:spcBef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May 2014, Oct-Nov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2014,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Jan-Feb 2015 – flasks sampled approx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. every 3 days at 14:30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PST</a:t>
            </a:r>
          </a:p>
          <a:p>
            <a:pPr>
              <a:spcBef>
                <a:spcPts val="1400"/>
              </a:spcBef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Flasks analyzed for CO</a:t>
            </a:r>
            <a:r>
              <a:rPr lang="en-US" sz="2000" b="1" baseline="-250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 and CO concentrations     with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</a:rPr>
              <a:t>Picarro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 G2401 at SIO</a:t>
            </a:r>
          </a:p>
          <a:p>
            <a:pPr>
              <a:spcBef>
                <a:spcPts val="1400"/>
              </a:spcBef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CO</a:t>
            </a:r>
            <a:r>
              <a:rPr lang="en-US" sz="2000" b="1" baseline="-250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 extracted and analyzed for δ</a:t>
            </a:r>
            <a:r>
              <a:rPr lang="en-US" sz="2000" b="1" baseline="30000" dirty="0" smtClean="0">
                <a:solidFill>
                  <a:schemeClr val="accent1">
                    <a:lumMod val="50000"/>
                  </a:schemeClr>
                </a:solidFill>
              </a:rPr>
              <a:t>13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en-GB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with IRMS at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SIO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, “freeze-back” method</a:t>
            </a:r>
          </a:p>
          <a:p>
            <a:pPr>
              <a:spcBef>
                <a:spcPts val="1400"/>
              </a:spcBef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CO</a:t>
            </a:r>
            <a:r>
              <a:rPr lang="en-US" sz="2000" b="1" baseline="-250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 analyzed for </a:t>
            </a:r>
            <a:r>
              <a:rPr lang="el-GR" sz="2000" b="1" dirty="0">
                <a:solidFill>
                  <a:schemeClr val="accent1">
                    <a:lumMod val="50000"/>
                  </a:schemeClr>
                </a:solidFill>
              </a:rPr>
              <a:t>Δ</a:t>
            </a:r>
            <a:r>
              <a:rPr lang="en-US" sz="2000" b="1" baseline="30000" dirty="0" smtClean="0">
                <a:solidFill>
                  <a:schemeClr val="accent1">
                    <a:lumMod val="50000"/>
                  </a:schemeClr>
                </a:solidFill>
              </a:rPr>
              <a:t>14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C with AMS at LLNL</a:t>
            </a:r>
            <a:r>
              <a:rPr lang="en-GB" sz="2000" b="1" dirty="0" smtClean="0">
                <a:solidFill>
                  <a:schemeClr val="accent1">
                    <a:lumMod val="50000"/>
                  </a:schemeClr>
                </a:solidFill>
              </a:rPr>
              <a:t>,              </a:t>
            </a:r>
            <a:r>
              <a:rPr lang="en-GB" sz="2000" b="1" dirty="0" smtClean="0">
                <a:solidFill>
                  <a:schemeClr val="accent1">
                    <a:lumMod val="50000"/>
                  </a:schemeClr>
                </a:solidFill>
              </a:rPr>
              <a:t>(small </a:t>
            </a:r>
            <a:r>
              <a:rPr lang="en-GB" sz="2000" b="1" dirty="0" smtClean="0">
                <a:solidFill>
                  <a:schemeClr val="accent1">
                    <a:lumMod val="50000"/>
                  </a:schemeClr>
                </a:solidFill>
              </a:rPr>
              <a:t>samples </a:t>
            </a:r>
            <a:r>
              <a:rPr lang="en-GB" sz="2000" b="1" dirty="0" smtClean="0">
                <a:solidFill>
                  <a:schemeClr val="accent1">
                    <a:lumMod val="50000"/>
                  </a:schemeClr>
                </a:solidFill>
              </a:rPr>
              <a:t>~ </a:t>
            </a:r>
            <a:r>
              <a:rPr lang="en-GB" sz="2000" b="1" dirty="0" smtClean="0">
                <a:solidFill>
                  <a:schemeClr val="accent1">
                    <a:lumMod val="50000"/>
                  </a:schemeClr>
                </a:solidFill>
              </a:rPr>
              <a:t>0.25 </a:t>
            </a:r>
            <a:r>
              <a:rPr lang="en-GB" sz="2000" b="1" dirty="0" err="1" smtClean="0">
                <a:solidFill>
                  <a:schemeClr val="accent1">
                    <a:lumMod val="50000"/>
                  </a:schemeClr>
                </a:solidFill>
              </a:rPr>
              <a:t>mgC</a:t>
            </a:r>
            <a:r>
              <a:rPr lang="en-GB" sz="2000" b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n-US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1400"/>
              </a:spcBef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In-situ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CO</a:t>
            </a:r>
            <a:r>
              <a:rPr lang="en-US" sz="2000" b="1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available at most sites, in situ CO at some sites</a:t>
            </a:r>
          </a:p>
          <a:p>
            <a:pPr>
              <a:spcBef>
                <a:spcPts val="1400"/>
              </a:spcBef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TCCON, OCO-2, aircraft data, other in situ sites</a:t>
            </a:r>
            <a:endParaRPr lang="en-GB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24" name="Group 4"/>
          <p:cNvGrpSpPr>
            <a:grpSpLocks noChangeAspect="1"/>
          </p:cNvGrpSpPr>
          <p:nvPr/>
        </p:nvGrpSpPr>
        <p:grpSpPr bwMode="auto">
          <a:xfrm>
            <a:off x="7291677" y="151731"/>
            <a:ext cx="1822450" cy="774700"/>
            <a:chOff x="2306" y="1916"/>
            <a:chExt cx="1148" cy="488"/>
          </a:xfrm>
        </p:grpSpPr>
        <p:sp>
          <p:nvSpPr>
            <p:cNvPr id="25" name="AutoShape 3"/>
            <p:cNvSpPr>
              <a:spLocks noChangeAspect="1" noChangeArrowheads="1" noTextEdit="1"/>
            </p:cNvSpPr>
            <p:nvPr/>
          </p:nvSpPr>
          <p:spPr bwMode="auto">
            <a:xfrm>
              <a:off x="2306" y="1916"/>
              <a:ext cx="1148" cy="48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6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6" y="1916"/>
              <a:ext cx="1152" cy="49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63644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1196</Words>
  <Application>Microsoft Macintosh PowerPoint</Application>
  <PresentationFormat>On-screen Show (4:3)</PresentationFormat>
  <Paragraphs>207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Document</vt:lpstr>
      <vt:lpstr>Quantifying Fossil and Biosphere CO2 Fluxes in California Using Ground-based and Satellite Observations</vt:lpstr>
      <vt:lpstr>California’s CO2 emissions</vt:lpstr>
      <vt:lpstr>CMS Project Goal: Develop Prototype Monitoring System to Estimate Annual Regionally Resolved Fossil Fuel and Biosphere CO2 Fluxes</vt:lpstr>
      <vt:lpstr>Prior Flux Models</vt:lpstr>
      <vt:lpstr>Predicted Tower CO2 Signals for OSSE </vt:lpstr>
      <vt:lpstr>Predicted OCO2 Signals for OSSE </vt:lpstr>
      <vt:lpstr>Pseudo Data Inversions</vt:lpstr>
      <vt:lpstr>Uncertainties in Pseudo Inversions</vt:lpstr>
      <vt:lpstr>Flask sampling campaigns across California</vt:lpstr>
      <vt:lpstr>PowerPoint Presentation</vt:lpstr>
      <vt:lpstr>PowerPoint Presentation</vt:lpstr>
      <vt:lpstr>Compare Predicted and Observed ffCO2</vt:lpstr>
      <vt:lpstr>Initial Fossil Fuel CO2 Inversions for Campaigns</vt:lpstr>
      <vt:lpstr>OCO2 Observations</vt:lpstr>
      <vt:lpstr>TCCON Observations</vt:lpstr>
      <vt:lpstr>Summary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Quantifying fossil and biospheric CO2 fluxes in California using ground-based and satellite observations</dc:title>
  <dc:creator>HGraven</dc:creator>
  <cp:lastModifiedBy>Marc Fischer</cp:lastModifiedBy>
  <cp:revision>379</cp:revision>
  <dcterms:created xsi:type="dcterms:W3CDTF">2014-11-07T10:19:54Z</dcterms:created>
  <dcterms:modified xsi:type="dcterms:W3CDTF">2016-11-15T14:18:49Z</dcterms:modified>
</cp:coreProperties>
</file>