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406" r:id="rId3"/>
    <p:sldId id="408" r:id="rId4"/>
    <p:sldId id="401" r:id="rId5"/>
    <p:sldId id="400" r:id="rId6"/>
    <p:sldId id="409" r:id="rId7"/>
    <p:sldId id="298" r:id="rId8"/>
    <p:sldId id="388" r:id="rId9"/>
    <p:sldId id="404" r:id="rId10"/>
    <p:sldId id="405" r:id="rId11"/>
    <p:sldId id="397" r:id="rId12"/>
    <p:sldId id="399" r:id="rId13"/>
    <p:sldId id="389" r:id="rId14"/>
    <p:sldId id="392" r:id="rId15"/>
    <p:sldId id="276" r:id="rId16"/>
    <p:sldId id="378" r:id="rId17"/>
    <p:sldId id="367" r:id="rId18"/>
    <p:sldId id="410" r:id="rId19"/>
    <p:sldId id="412" r:id="rId20"/>
    <p:sldId id="413" r:id="rId21"/>
    <p:sldId id="4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yon" initials="DL" lastIdx="6" clrIdx="0">
    <p:extLst>
      <p:ext uri="{19B8F6BF-5375-455C-9EA6-DF929625EA0E}">
        <p15:presenceInfo xmlns:p15="http://schemas.microsoft.com/office/powerpoint/2012/main" userId="S-1-5-21-72499088-2068735039-507081533-388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CC"/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8CE5-4E00-43B6-AF5D-980681C2086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8FF76-ADA6-4979-90B6-9CCC1542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8FF76-ADA6-4979-90B6-9CCC154229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7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8FF76-ADA6-4979-90B6-9CCC15422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88DAB-8A52-4121-8829-105B08239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0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55198-050A-4EB2-878F-9B41174C6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98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015" y="6447405"/>
            <a:ext cx="8530436" cy="41148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nip and Round Single Corner Rectangle 12"/>
          <p:cNvSpPr/>
          <p:nvPr userDrawn="1"/>
        </p:nvSpPr>
        <p:spPr>
          <a:xfrm rot="5400000">
            <a:off x="-1611200" y="1610186"/>
            <a:ext cx="6858886" cy="3638516"/>
          </a:xfrm>
          <a:prstGeom prst="snipRoundRect">
            <a:avLst>
              <a:gd name="adj1" fmla="val 0"/>
              <a:gd name="adj2" fmla="val 24523"/>
            </a:avLst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496469" y="6447405"/>
            <a:ext cx="3696111" cy="41148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/>
          <p:cNvSpPr>
            <a:spLocks noChangeAspect="1"/>
          </p:cNvSpPr>
          <p:nvPr userDrawn="1"/>
        </p:nvSpPr>
        <p:spPr>
          <a:xfrm>
            <a:off x="7831453" y="6447405"/>
            <a:ext cx="667617" cy="411480"/>
          </a:xfrm>
          <a:prstGeom prst="triangle">
            <a:avLst>
              <a:gd name="adj" fmla="val 10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7"/>
          <p:cNvSpPr>
            <a:spLocks noGrp="1"/>
          </p:cNvSpPr>
          <p:nvPr>
            <p:ph type="title"/>
          </p:nvPr>
        </p:nvSpPr>
        <p:spPr>
          <a:xfrm>
            <a:off x="241160" y="274321"/>
            <a:ext cx="3108709" cy="2599508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79676" y="274321"/>
            <a:ext cx="8037669" cy="6051984"/>
          </a:xfrm>
        </p:spPr>
        <p:txBody>
          <a:bodyPr>
            <a:normAutofit/>
          </a:bodyPr>
          <a:lstStyle>
            <a:lvl1pPr>
              <a:defRPr sz="2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744538" indent="-280988"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 marL="1090613" indent="-228600">
              <a:defRPr sz="2000">
                <a:ln>
                  <a:noFill/>
                </a:ln>
                <a:solidFill>
                  <a:schemeClr val="tx1"/>
                </a:solidFill>
                <a:latin typeface="+mn-lt"/>
              </a:defRPr>
            </a:lvl3pPr>
            <a:lvl4pPr marL="1484313" indent="-228600"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 marL="1825625" indent="-228600"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702562" y="6571858"/>
            <a:ext cx="21478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67B82-1E28-4693-A5EE-50EE6C4A916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75404" y="6565428"/>
            <a:ext cx="6705600" cy="175433"/>
          </a:xfrm>
        </p:spPr>
        <p:txBody>
          <a:bodyPr anchor="ctr">
            <a:spAutoFit/>
          </a:bodyPr>
          <a:lstStyle>
            <a:lvl1pPr marL="0" indent="1588" algn="r">
              <a:spcBef>
                <a:spcPts val="0"/>
              </a:spcBef>
              <a:buNone/>
              <a:defRPr sz="600" b="0" i="1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41160" y="3113557"/>
            <a:ext cx="3108709" cy="333384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 b="0">
                <a:solidFill>
                  <a:srgbClr val="98C93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" y="6526176"/>
            <a:ext cx="1893868" cy="257804"/>
          </a:xfrm>
          <a:prstGeom prst="rect">
            <a:avLst/>
          </a:prstGeom>
        </p:spPr>
      </p:pic>
      <p:pic>
        <p:nvPicPr>
          <p:cNvPr id="14" name="Picture 2" descr="edf-taxonomy-of-global-oil-and-gas-operations-metha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/>
          <a:stretch/>
        </p:blipFill>
        <p:spPr bwMode="auto">
          <a:xfrm>
            <a:off x="11016877" y="78541"/>
            <a:ext cx="1045446" cy="7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8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6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6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D203-C60B-4505-9680-3DBA8400E46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8AF1-8457-44D2-98FD-774CFE3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gautam@edf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662616-9246-4A2A-B173-E7475F004DCD}"/>
              </a:ext>
            </a:extLst>
          </p:cNvPr>
          <p:cNvSpPr>
            <a:spLocks noChangeAspect="1"/>
          </p:cNvSpPr>
          <p:nvPr/>
        </p:nvSpPr>
        <p:spPr>
          <a:xfrm>
            <a:off x="4757" y="0"/>
            <a:ext cx="12243703" cy="7863840"/>
          </a:xfrm>
          <a:prstGeom prst="rect">
            <a:avLst/>
          </a:prstGeom>
          <a:blipFill>
            <a:blip r:embed="rId3">
              <a:alphaModFix amt="5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21" y="387927"/>
            <a:ext cx="1062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56" y="1261341"/>
            <a:ext cx="12191999" cy="3785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Characterizing methane emissions from the largest oil producing basin in the US</a:t>
            </a:r>
          </a:p>
          <a:p>
            <a:pPr algn="ctr"/>
            <a:endParaRPr lang="en-US" sz="1200" dirty="0"/>
          </a:p>
          <a:p>
            <a:pPr algn="ctr"/>
            <a:r>
              <a:rPr lang="en-US" sz="2000" b="1" dirty="0"/>
              <a:t>Ritesh Gautam</a:t>
            </a:r>
          </a:p>
          <a:p>
            <a:pPr algn="ctr"/>
            <a:r>
              <a:rPr lang="en-US" sz="2000" b="1" dirty="0"/>
              <a:t>Environmental Defense Fund, Washington DC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Brief Overview of EDF’s oil &amp; gas methane science efforts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CMS products &amp; EDF Collaboration with Daniel Jacob’s group at Harvard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Permian Basin methane emission quantification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67E102-7783-4C15-86C5-7D5B2310BDF7}"/>
              </a:ext>
            </a:extLst>
          </p:cNvPr>
          <p:cNvCxnSpPr>
            <a:cxnSpLocks/>
          </p:cNvCxnSpPr>
          <p:nvPr/>
        </p:nvCxnSpPr>
        <p:spPr>
          <a:xfrm>
            <a:off x="-4756" y="2751170"/>
            <a:ext cx="12196756" cy="1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7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aph showing the natural gas flaring and venting in the Permian Basin by quarter in Million cubic feet per day from 2011 to 2019. Source: Rystad Energy ShaleWellCube">
            <a:extLst>
              <a:ext uri="{FF2B5EF4-FFF2-40B4-BE49-F238E27FC236}">
                <a16:creationId xmlns:a16="http://schemas.microsoft.com/office/drawing/2014/main" id="{1E7ABDE7-C319-4232-9F99-5269B07D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39556"/>
            <a:ext cx="9609676" cy="63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5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B6A79D-85BE-48D6-B2AF-0EA8892D8DAE}"/>
              </a:ext>
            </a:extLst>
          </p:cNvPr>
          <p:cNvSpPr/>
          <p:nvPr/>
        </p:nvSpPr>
        <p:spPr>
          <a:xfrm>
            <a:off x="0" y="2390274"/>
            <a:ext cx="12192000" cy="23421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925FC-0A6C-4EE7-A0AE-CED04C89BCB9}"/>
              </a:ext>
            </a:extLst>
          </p:cNvPr>
          <p:cNvSpPr txBox="1"/>
          <p:nvPr/>
        </p:nvSpPr>
        <p:spPr>
          <a:xfrm>
            <a:off x="1095378" y="1562100"/>
            <a:ext cx="10153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central question(s) we set out to address-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What is the magnitude of Permian methane emissions and how it compares to emissions from other oil/gas basins in the US?</a:t>
            </a:r>
          </a:p>
          <a:p>
            <a:endParaRPr lang="en-US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And whether satellite data can be used to detect &amp; quantify methane emissions from Permian Basin?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116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447A2-16EF-47FC-9AE0-3976A2B1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3" y="1289978"/>
            <a:ext cx="8967788" cy="49521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09504-BEA6-49E8-AEBD-25D111E21A58}"/>
              </a:ext>
            </a:extLst>
          </p:cNvPr>
          <p:cNvSpPr/>
          <p:nvPr/>
        </p:nvSpPr>
        <p:spPr>
          <a:xfrm>
            <a:off x="1243012" y="214313"/>
            <a:ext cx="1033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Satellite observations of gas flaring radiant heat (VIIRS data on left) and NO</a:t>
            </a:r>
            <a:r>
              <a:rPr lang="en-US" sz="2400" b="1" baseline="-25000" dirty="0"/>
              <a:t>2 </a:t>
            </a:r>
            <a:r>
              <a:rPr lang="en-US" sz="2400" b="1" dirty="0"/>
              <a:t>tropospheric column density (TROPOMI data on right) over the Permian Basin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8FFBD-937E-4CED-BEDD-FAA722AB34A8}"/>
              </a:ext>
            </a:extLst>
          </p:cNvPr>
          <p:cNvSpPr txBox="1"/>
          <p:nvPr/>
        </p:nvSpPr>
        <p:spPr>
          <a:xfrm>
            <a:off x="7239000" y="6378059"/>
            <a:ext cx="481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Zhang et al.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90413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9788D-EAD6-4EF9-A3A6-AD9AFBFD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463"/>
            <a:ext cx="12192000" cy="459672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9C6EFA-5BE3-41B1-BB73-50C739123D5B}"/>
              </a:ext>
            </a:extLst>
          </p:cNvPr>
          <p:cNvCxnSpPr>
            <a:cxnSpLocks/>
          </p:cNvCxnSpPr>
          <p:nvPr/>
        </p:nvCxnSpPr>
        <p:spPr>
          <a:xfrm flipH="1">
            <a:off x="3133725" y="3515360"/>
            <a:ext cx="4587875" cy="456565"/>
          </a:xfrm>
          <a:prstGeom prst="straightConnector1">
            <a:avLst/>
          </a:prstGeom>
          <a:ln w="190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13DE20-5CE8-4C6E-B915-00946582CEC4}"/>
              </a:ext>
            </a:extLst>
          </p:cNvPr>
          <p:cNvSpPr txBox="1"/>
          <p:nvPr/>
        </p:nvSpPr>
        <p:spPr>
          <a:xfrm>
            <a:off x="257175" y="219075"/>
            <a:ext cx="1183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Permian methane anomaly</a:t>
            </a:r>
            <a:r>
              <a:rPr lang="en-US" sz="2400" b="1" dirty="0"/>
              <a:t> </a:t>
            </a:r>
          </a:p>
          <a:p>
            <a:pPr algn="ctr"/>
            <a:r>
              <a:rPr lang="en-US" sz="2400" dirty="0"/>
              <a:t>(10 months of TROPOMI XCH</a:t>
            </a:r>
            <a:r>
              <a:rPr lang="en-US" sz="2400" baseline="-25000" dirty="0"/>
              <a:t>4</a:t>
            </a:r>
            <a:r>
              <a:rPr lang="en-US" sz="2400" dirty="0"/>
              <a:t> data averaged during May 2018 – March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BC742-18CB-406F-9FBD-E0C819240AEC}"/>
              </a:ext>
            </a:extLst>
          </p:cNvPr>
          <p:cNvSpPr txBox="1"/>
          <p:nvPr/>
        </p:nvSpPr>
        <p:spPr>
          <a:xfrm>
            <a:off x="7239000" y="6378059"/>
            <a:ext cx="481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Zhang et al.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181393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594DBC-5F2F-48D0-9388-4DB2A9281704}"/>
              </a:ext>
            </a:extLst>
          </p:cNvPr>
          <p:cNvSpPr/>
          <p:nvPr/>
        </p:nvSpPr>
        <p:spPr>
          <a:xfrm>
            <a:off x="560546" y="4233880"/>
            <a:ext cx="11070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FF"/>
                </a:solidFill>
              </a:rPr>
              <a:t>Permian methane emissions derived from TROPOMI data, using full inverse analysis and mass balance, represent the largest methane flux relative to previously-reported U.S. oil &amp; gas producing basins.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FF"/>
                </a:solidFill>
              </a:rPr>
              <a:t>This estimate is &gt;2 times larger than emissions extrapolated from recent EPA GHGI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ACDCB-447D-4770-BD93-0786E0131B14}"/>
              </a:ext>
            </a:extLst>
          </p:cNvPr>
          <p:cNvSpPr txBox="1"/>
          <p:nvPr/>
        </p:nvSpPr>
        <p:spPr>
          <a:xfrm>
            <a:off x="2800347" y="5612249"/>
            <a:ext cx="6840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EI</a:t>
            </a:r>
            <a:r>
              <a:rPr lang="en-US" sz="1400" baseline="-25000" dirty="0"/>
              <a:t>_prior1</a:t>
            </a:r>
            <a:r>
              <a:rPr lang="en-US" sz="1400" dirty="0"/>
              <a:t> – Emissions inventory extrapolated from recent EPA GHGI data (Maasakkers et al.)</a:t>
            </a:r>
          </a:p>
          <a:p>
            <a:r>
              <a:rPr lang="en-US" sz="1400" dirty="0"/>
              <a:t>EI</a:t>
            </a:r>
            <a:r>
              <a:rPr lang="en-US" sz="1400" baseline="-25000" dirty="0"/>
              <a:t>_prior2</a:t>
            </a:r>
            <a:r>
              <a:rPr lang="en-US" sz="1400" dirty="0"/>
              <a:t> – Emissions derived from recent EDF/U. Wyoming data (Mark Omara et al.)</a:t>
            </a:r>
          </a:p>
          <a:p>
            <a:r>
              <a:rPr lang="en-US" sz="1400" dirty="0"/>
              <a:t>Atmospheric Inversion using TROPOMI data – Yuzhong Zhang et al.</a:t>
            </a:r>
          </a:p>
          <a:p>
            <a:r>
              <a:rPr lang="en-US" sz="1400" dirty="0"/>
              <a:t>Mass Balance estimate using TROPOMI data– Pankaj Sadavarte et al. (SRON)</a:t>
            </a:r>
          </a:p>
          <a:p>
            <a:r>
              <a:rPr lang="en-US" sz="1400" dirty="0"/>
              <a:t>Alvarez et al. 2018 – EDF synthesis of US oil/gas methane emissions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3DF53-7D06-492A-98B0-52A2CC39E9B9}"/>
              </a:ext>
            </a:extLst>
          </p:cNvPr>
          <p:cNvSpPr txBox="1"/>
          <p:nvPr/>
        </p:nvSpPr>
        <p:spPr>
          <a:xfrm>
            <a:off x="7401624" y="3772233"/>
            <a:ext cx="481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Zhang et al. (under review)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7066B-12B1-4B9F-8B40-7B264FF5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364831"/>
            <a:ext cx="8620823" cy="3454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B2CC50-4BA5-42EB-91EB-5D6EA06B3373}"/>
              </a:ext>
            </a:extLst>
          </p:cNvPr>
          <p:cNvSpPr txBox="1"/>
          <p:nvPr/>
        </p:nvSpPr>
        <p:spPr>
          <a:xfrm>
            <a:off x="3086100" y="2095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Prior Methane Flux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46ABD-4B40-4093-BB1D-B844C3C65878}"/>
              </a:ext>
            </a:extLst>
          </p:cNvPr>
          <p:cNvSpPr txBox="1"/>
          <p:nvPr/>
        </p:nvSpPr>
        <p:spPr>
          <a:xfrm>
            <a:off x="6486524" y="209550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Posterior Methane Flux</a:t>
            </a:r>
          </a:p>
        </p:txBody>
      </p:sp>
    </p:spTree>
    <p:extLst>
      <p:ext uri="{BB962C8B-B14F-4D97-AF65-F5344CB8AC3E}">
        <p14:creationId xmlns:p14="http://schemas.microsoft.com/office/powerpoint/2010/main" val="174170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163" y="912970"/>
            <a:ext cx="4247942" cy="448904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latin typeface="+mn-lt"/>
              </a:rPr>
              <a:t>Permian Basin</a:t>
            </a:r>
            <a:br>
              <a:rPr lang="en-US" sz="3100" b="1" dirty="0">
                <a:latin typeface="+mn-lt"/>
              </a:rPr>
            </a:br>
            <a:r>
              <a:rPr lang="en-US" sz="3100" b="1" dirty="0">
                <a:latin typeface="+mn-lt"/>
              </a:rPr>
              <a:t>Methane Campaign</a:t>
            </a:r>
            <a:br>
              <a:rPr lang="en-US" sz="2800" b="1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700" b="1" dirty="0">
                <a:latin typeface="+mn-lt"/>
              </a:rPr>
              <a:t>Lead Organization – </a:t>
            </a:r>
            <a:r>
              <a:rPr lang="en-US" sz="2700" dirty="0">
                <a:latin typeface="+mn-lt"/>
              </a:rPr>
              <a:t>EDF</a:t>
            </a:r>
            <a:br>
              <a:rPr lang="en-US" sz="2700" dirty="0">
                <a:latin typeface="+mn-lt"/>
              </a:rPr>
            </a:br>
            <a:r>
              <a:rPr lang="en-US" sz="2200" dirty="0">
                <a:latin typeface="+mn-lt"/>
              </a:rPr>
              <a:t>(David Lyon et al.)</a:t>
            </a:r>
            <a:br>
              <a:rPr lang="en-US" sz="2700" b="1" dirty="0">
                <a:latin typeface="+mn-lt"/>
              </a:rPr>
            </a:br>
            <a:br>
              <a:rPr lang="en-US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Partners- </a:t>
            </a:r>
            <a:br>
              <a:rPr lang="en-US" sz="2700" b="1" dirty="0">
                <a:latin typeface="+mn-lt"/>
              </a:rPr>
            </a:br>
            <a:r>
              <a:rPr lang="en-US" sz="2200" dirty="0">
                <a:latin typeface="+mn-lt"/>
              </a:rPr>
              <a:t>Penn State Univ. (Ken Davis et al.)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Scientific Aviation (Steve Conley et al.)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Univ. Wyoming (Shane Murphy et al.)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B2E3B-AE68-402B-A419-309E176CB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65" y="516730"/>
            <a:ext cx="7766052" cy="58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6FA20-180A-4413-A000-7C4496E817D9}"/>
              </a:ext>
            </a:extLst>
          </p:cNvPr>
          <p:cNvSpPr/>
          <p:nvPr/>
        </p:nvSpPr>
        <p:spPr>
          <a:xfrm>
            <a:off x="0" y="1540302"/>
            <a:ext cx="12192000" cy="25343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538562"/>
            <a:ext cx="11049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Permian Basin Campaign (Oct. 2019 – Sep.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7" y="1588428"/>
            <a:ext cx="10427370" cy="4273550"/>
          </a:xfrm>
        </p:spPr>
        <p:txBody>
          <a:bodyPr>
            <a:noAutofit/>
          </a:bodyPr>
          <a:lstStyle/>
          <a:p>
            <a:r>
              <a:rPr lang="en-US" sz="2400" dirty="0"/>
              <a:t>Twelve month campaign with science and advocacy goals</a:t>
            </a:r>
          </a:p>
          <a:p>
            <a:r>
              <a:rPr lang="en-US" sz="2400" dirty="0"/>
              <a:t>Uses multiple methods to detect and quantify methane emissions</a:t>
            </a:r>
          </a:p>
          <a:p>
            <a:pPr lvl="1"/>
            <a:r>
              <a:rPr lang="en-US" sz="2000" dirty="0"/>
              <a:t>How do total and site-level emissions change over time?</a:t>
            </a:r>
          </a:p>
          <a:p>
            <a:pPr lvl="1"/>
            <a:r>
              <a:rPr lang="en-US" sz="2000" dirty="0"/>
              <a:t>What is the statistical and spatial distribution of site-level emissions?</a:t>
            </a:r>
          </a:p>
          <a:p>
            <a:r>
              <a:rPr lang="en-US" sz="2400" dirty="0"/>
              <a:t>Emissions data will be published frequently on a public website (prior to submitting for peer-review).</a:t>
            </a:r>
          </a:p>
        </p:txBody>
      </p:sp>
    </p:spTree>
    <p:extLst>
      <p:ext uri="{BB962C8B-B14F-4D97-AF65-F5344CB8AC3E}">
        <p14:creationId xmlns:p14="http://schemas.microsoft.com/office/powerpoint/2010/main" val="72022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0"/>
            <a:ext cx="5260258" cy="6807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82" y="846100"/>
            <a:ext cx="5758098" cy="511519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Target Area: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</a:t>
            </a:r>
            <a:br>
              <a:rPr lang="en-US" sz="2800" dirty="0">
                <a:latin typeface="+mn-lt"/>
              </a:rPr>
            </a:br>
            <a:r>
              <a:rPr lang="en-US" sz="2000" dirty="0">
                <a:latin typeface="+mn-lt"/>
              </a:rPr>
              <a:t>10,000 km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area of Permian Basin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(Delaware sub-basin in Texas and New Mexico)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Area of highest production and recent development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05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E60E60-96AF-409A-9B7D-5AD8AEEB53B0}"/>
              </a:ext>
            </a:extLst>
          </p:cNvPr>
          <p:cNvSpPr/>
          <p:nvPr/>
        </p:nvSpPr>
        <p:spPr>
          <a:xfrm>
            <a:off x="0" y="1690688"/>
            <a:ext cx="12192000" cy="24444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01C51-4E3E-4EFD-89A0-77F75796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latin typeface="+mn-lt"/>
              </a:rPr>
              <a:t>Development of Well Pad detection/classification and Storage Tanks database in Permian Basin derived using high-res satellite imagery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3170-774E-4411-A06C-73622830BDCD}"/>
              </a:ext>
            </a:extLst>
          </p:cNvPr>
          <p:cNvSpPr txBox="1">
            <a:spLocks/>
          </p:cNvSpPr>
          <p:nvPr/>
        </p:nvSpPr>
        <p:spPr>
          <a:xfrm>
            <a:off x="314961" y="1850617"/>
            <a:ext cx="11765280" cy="4273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EDF working with Descartes Labs to build a publicly-available database of well pad locations and their classification (simple vs. complex sites) and number of storage tanks.</a:t>
            </a:r>
          </a:p>
          <a:p>
            <a:r>
              <a:rPr lang="en-US" sz="2000" i="1" dirty="0"/>
              <a:t>This effort uses from machine learning applications to high-resolution satellite imagery (1 – 10 m satellite imagery).</a:t>
            </a:r>
          </a:p>
          <a:p>
            <a:r>
              <a:rPr lang="en-US" sz="2000" i="1" dirty="0"/>
              <a:t>First version of the database expected to complete by Nov-end, and will soon after be made publicly available.</a:t>
            </a:r>
          </a:p>
          <a:p>
            <a:r>
              <a:rPr lang="en-US" sz="2000" i="1" dirty="0"/>
              <a:t>Additional updates to the database made available on a quarterly basis throughout 2020.</a:t>
            </a:r>
          </a:p>
        </p:txBody>
      </p:sp>
    </p:spTree>
    <p:extLst>
      <p:ext uri="{BB962C8B-B14F-4D97-AF65-F5344CB8AC3E}">
        <p14:creationId xmlns:p14="http://schemas.microsoft.com/office/powerpoint/2010/main" val="414292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-911853"/>
            <a:ext cx="11708847" cy="78058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703" y="5997884"/>
            <a:ext cx="458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*Feature Types = A collection of  one kind of feature (e.g., refineries, wells, pipelines, etc.)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9145" y="6321050"/>
            <a:ext cx="55391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# of GOGI Feature Types per 111km</a:t>
            </a:r>
            <a:r>
              <a:rPr lang="en-US" sz="2400" b="1" baseline="30000" dirty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326" y="200395"/>
            <a:ext cx="2652059" cy="142925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Global Oil &amp; Gas Infrastructure (GOGI) database (outside the US)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>
          <a:xfrm>
            <a:off x="47625" y="2101215"/>
            <a:ext cx="2652058" cy="20421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Analysis helps highlight areas with more GOGI feature types (warm colors) vs areas with less (cool colors)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Database developed by National Energy Technology Lab (NETL), sponsored by EDF.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96809" y="5431639"/>
            <a:ext cx="4545918" cy="961183"/>
            <a:chOff x="5132905" y="5431639"/>
            <a:chExt cx="4545918" cy="961183"/>
          </a:xfrm>
        </p:grpSpPr>
        <p:grpSp>
          <p:nvGrpSpPr>
            <p:cNvPr id="5" name="Group 4"/>
            <p:cNvGrpSpPr/>
            <p:nvPr/>
          </p:nvGrpSpPr>
          <p:grpSpPr>
            <a:xfrm>
              <a:off x="5132905" y="5713228"/>
              <a:ext cx="4545918" cy="679594"/>
              <a:chOff x="5132905" y="5713228"/>
              <a:chExt cx="4545918" cy="67959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062678" y="5982652"/>
                <a:ext cx="254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23667" y="5982201"/>
                <a:ext cx="511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13901" y="5978421"/>
                <a:ext cx="254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7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191314" y="5992712"/>
                <a:ext cx="487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14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32905" y="5986192"/>
                <a:ext cx="254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l="613" t="10064" r="859" b="11106"/>
              <a:stretch/>
            </p:blipFill>
            <p:spPr>
              <a:xfrm>
                <a:off x="5160335" y="5713228"/>
                <a:ext cx="4408967" cy="28353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6138049" y="5431639"/>
              <a:ext cx="21796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Feature Types per Grid Cell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197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081" y="387927"/>
            <a:ext cx="10621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EDF oil &amp; gas methane science efforts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6591"/>
            <a:ext cx="12192000" cy="50167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Assessment of methane emissions from US oil &amp; gas supply chain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EDF Synthesis of recent bottom-up &amp; top-down measurement based results (Alvarez et al. 2018 in Science).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Permian Basin methane emission quantification.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342900" indent="-342900">
              <a:buAutoNum type="arabicPeriod" startAt="2"/>
            </a:pPr>
            <a:r>
              <a:rPr lang="en-US" sz="2000" b="1" dirty="0"/>
              <a:t>International methane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EDF, Climate and Clean Air Coalition (CCAC), Oil and Gas Climate Initiative (OGCI) and European Commission are working together on a series of peer-reviewed scientific studies to measure methane emissions in the oil and gas sector.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Data collected will help companies and governments prioritize actions and policies to reduce methane emissions.</a:t>
            </a:r>
            <a:endParaRPr lang="en-US" sz="2000" b="1" i="1" dirty="0"/>
          </a:p>
          <a:p>
            <a:pPr marL="342900" indent="-342900">
              <a:buAutoNum type="arabicPeriod" startAt="2"/>
            </a:pPr>
            <a:endParaRPr lang="en-US" sz="2000" b="1" i="1" dirty="0"/>
          </a:p>
          <a:p>
            <a:pPr marL="342900" indent="-342900">
              <a:buAutoNum type="arabicPeriod" startAt="2"/>
            </a:pPr>
            <a:r>
              <a:rPr lang="en-US" sz="2000" b="1" dirty="0" err="1"/>
              <a:t>MethaneSAT</a:t>
            </a:r>
            <a:r>
              <a:rPr lang="en-US" sz="2000" b="1" i="1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EDF leading development of </a:t>
            </a:r>
            <a:r>
              <a:rPr lang="en-US" sz="2000" i="1" dirty="0" err="1"/>
              <a:t>MethaneSAT</a:t>
            </a:r>
            <a:r>
              <a:rPr lang="en-US" sz="2000" i="1" dirty="0"/>
              <a:t> program.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Goal- map and quantify methane emissions with an initial focus on the oil/gas production areas.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Science team at Harvard &amp; SAO. Prime Instrument developer- Ball Aerospace. Launch – 2022.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961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CC1370-8084-44C4-92D7-818B731B44B5}"/>
              </a:ext>
            </a:extLst>
          </p:cNvPr>
          <p:cNvSpPr/>
          <p:nvPr/>
        </p:nvSpPr>
        <p:spPr>
          <a:xfrm>
            <a:off x="676274" y="102215"/>
            <a:ext cx="115157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global gridded (0.1° x 0.1°) inventory of methane emissions from oil, gas, and coal exploitation based on national reports to the UNFCCC (</a:t>
            </a:r>
            <a:r>
              <a:rPr lang="en-US" sz="2400" b="1" i="1" dirty="0"/>
              <a:t>Scarpelli, Jacob et al. 2019</a:t>
            </a:r>
            <a:r>
              <a:rPr lang="en-US" sz="2400" b="1" dirty="0"/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Uses the GOGI database for oil &amp; gas infrastructure information globally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B2295-CDBD-4001-A50C-F68A4503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678"/>
            <a:ext cx="12192000" cy="476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2FA78-1567-4164-8BEF-471E63C5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4" y="6011272"/>
            <a:ext cx="6305551" cy="7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6FA20-180A-4413-A000-7C4496E817D9}"/>
              </a:ext>
            </a:extLst>
          </p:cNvPr>
          <p:cNvSpPr/>
          <p:nvPr/>
        </p:nvSpPr>
        <p:spPr>
          <a:xfrm>
            <a:off x="0" y="929722"/>
            <a:ext cx="12192000" cy="43296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172802"/>
            <a:ext cx="11049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999148"/>
            <a:ext cx="11572240" cy="4273550"/>
          </a:xfrm>
        </p:spPr>
        <p:txBody>
          <a:bodyPr>
            <a:noAutofit/>
          </a:bodyPr>
          <a:lstStyle/>
          <a:p>
            <a:r>
              <a:rPr lang="en-US" sz="2000" dirty="0"/>
              <a:t>EDF has been increasingly using data products and knowledge gained from CMS projects (PI- Daniel Jacob) focusing on characterizing oil &amp; gas related methane emissions (US and internationally).</a:t>
            </a:r>
          </a:p>
          <a:p>
            <a:r>
              <a:rPr lang="en-US" sz="2000" dirty="0"/>
              <a:t>Specifically, CMS products including gridded methane emissions inventories for US, Mexico, updated Permian inventory - AND - the analytical inversion method for quantifying total emissions and generating spatial distribution of methane flux follows the method developed at Harvard through CMS – </a:t>
            </a:r>
            <a:r>
              <a:rPr lang="en-US" sz="2000" i="1" dirty="0"/>
              <a:t>have all been highly useful in quantifying methane emissions at regional-to-national scales</a:t>
            </a:r>
            <a:r>
              <a:rPr lang="en-US" sz="2000" dirty="0"/>
              <a:t>.</a:t>
            </a:r>
          </a:p>
          <a:p>
            <a:r>
              <a:rPr lang="en-US" sz="2000" dirty="0"/>
              <a:t>Within the US, Permian Basin is a priority area of methane science and policy efforts.</a:t>
            </a:r>
          </a:p>
          <a:p>
            <a:r>
              <a:rPr lang="en-US" sz="2000" dirty="0"/>
              <a:t>One of the questions we are presently trying to address globally relates to characterizing methane emissions linked to gas flaring. Permian Basin could serve as a testbed to better understand flaring related emissions. </a:t>
            </a:r>
            <a:r>
              <a:rPr lang="en-US" sz="2000" i="1" dirty="0"/>
              <a:t>Are there existing or planned CMS datasets that help in quantifying flaring related emissions?</a:t>
            </a:r>
          </a:p>
          <a:p>
            <a:r>
              <a:rPr lang="en-US" sz="2000" dirty="0"/>
              <a:t>We are also highly interested in building an oil &amp; gas infrastructure database, in support of </a:t>
            </a:r>
            <a:r>
              <a:rPr lang="en-US" sz="2000" dirty="0" err="1"/>
              <a:t>MethaneSAT</a:t>
            </a:r>
            <a:r>
              <a:rPr lang="en-US" sz="2000" dirty="0"/>
              <a:t>.</a:t>
            </a:r>
            <a:r>
              <a:rPr lang="en-US" sz="2000" i="1" dirty="0"/>
              <a:t> Are there existing or planned CMS products that EDF could access or partner to incorporate into our plans for developing a temporally dynamic, spatially complete and granular oil &amp; gas infrastructure database?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000" dirty="0"/>
              <a:t>Acknowledgements/EDF methane science team-</a:t>
            </a:r>
          </a:p>
          <a:p>
            <a:pPr marL="0" indent="0">
              <a:buNone/>
            </a:pPr>
            <a:r>
              <a:rPr lang="en-US" sz="2000" dirty="0"/>
              <a:t>Steve Hamburg, Ramon Alvarez, David Lyon, Mark Omara, Daniel Zavala-Araiza.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rgautam@edf.org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722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85266"/>
            <a:ext cx="12192000" cy="3785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Gridded EPA methane emissions inventory for US (Maasakkers et al. 2016)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Gridded methane emissions inventory for Mexico (Sheng et al. 2017, Scarpelli et al. in prep)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err="1"/>
              <a:t>Yuzhong’s</a:t>
            </a:r>
            <a:r>
              <a:rPr lang="en-US" sz="2000" b="1" dirty="0"/>
              <a:t> analytical inversion method for the Permian follows the method developed at Harvard through CMS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Tracking Gas Flaring activity in offshore Mexico using satellite-based multi-pollutant data products (Zhang et al. 2019)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Globally gridded methane emissions inventory from oil, gas, and coal exploitation based on UNFCCC reports (Scarpelli et al. in 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C6720-2280-4587-9483-1C1ECAECF232}"/>
              </a:ext>
            </a:extLst>
          </p:cNvPr>
          <p:cNvSpPr txBox="1"/>
          <p:nvPr/>
        </p:nvSpPr>
        <p:spPr>
          <a:xfrm>
            <a:off x="1" y="387927"/>
            <a:ext cx="1219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CMS relevant products &amp; EDF Collaboration with Daniel Jacob’s group at Harvard</a:t>
            </a:r>
          </a:p>
          <a:p>
            <a:pPr algn="ctr"/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Daniel Jacob (PI), Yuzhong Zhang (Joint Harvard/EDF postdoc), </a:t>
            </a:r>
            <a:r>
              <a:rPr lang="en-US" dirty="0" err="1"/>
              <a:t>Jianxiong</a:t>
            </a:r>
            <a:r>
              <a:rPr lang="en-US" dirty="0"/>
              <a:t> Sheng (Joint Harvard/EDF postdoc, now at MIT),     Tia Scarpelli (PhD Student), Bram Maasakkers (PhD Harvard, now at SRON)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167FB-2B28-433D-B4A6-A7DFCD9C97B8}"/>
              </a:ext>
            </a:extLst>
          </p:cNvPr>
          <p:cNvSpPr/>
          <p:nvPr/>
        </p:nvSpPr>
        <p:spPr>
          <a:xfrm>
            <a:off x="752475" y="203538"/>
            <a:ext cx="111251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EDF-led US O&amp;G emissions Synthesis study</a:t>
            </a:r>
          </a:p>
          <a:p>
            <a:endParaRPr lang="en-US" dirty="0"/>
          </a:p>
          <a:p>
            <a:r>
              <a:rPr lang="en-US" i="1" dirty="0"/>
              <a:t>When scaled up nationally, the Synthesis study indicates US natural gas supply chain emissions to be 13 ± 2 </a:t>
            </a:r>
            <a:r>
              <a:rPr lang="en-US" i="1" dirty="0" err="1"/>
              <a:t>Tg</a:t>
            </a:r>
            <a:r>
              <a:rPr lang="en-US" i="1" dirty="0"/>
              <a:t>/y (for year 2015), equivalent to 2.3% of gross U.S. gas production (Alvarez et al. 2018).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EA0E7-9DA5-482B-8B8A-A169530E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44" y="1679544"/>
            <a:ext cx="9606106" cy="5178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47E74-0620-48AF-A4D9-98BC4811817C}"/>
              </a:ext>
            </a:extLst>
          </p:cNvPr>
          <p:cNvSpPr/>
          <p:nvPr/>
        </p:nvSpPr>
        <p:spPr>
          <a:xfrm>
            <a:off x="94619" y="5834160"/>
            <a:ext cx="4535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66FF"/>
                </a:solidFill>
              </a:rPr>
              <a:t>These areas are distributed across the U.S. and account for ~33% of natural gas, ~24% of oil production, and ~14% of all wells.</a:t>
            </a:r>
          </a:p>
        </p:txBody>
      </p:sp>
    </p:spTree>
    <p:extLst>
      <p:ext uri="{BB962C8B-B14F-4D97-AF65-F5344CB8AC3E}">
        <p14:creationId xmlns:p14="http://schemas.microsoft.com/office/powerpoint/2010/main" val="197456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9BCF0-3783-4CC1-A415-97B2EC019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5" t="14815" r="12500" b="11527"/>
          <a:stretch/>
        </p:blipFill>
        <p:spPr>
          <a:xfrm>
            <a:off x="2804926" y="1055533"/>
            <a:ext cx="6738555" cy="50547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1F5C19-35DD-4796-B084-AA58459DEB1E}"/>
              </a:ext>
            </a:extLst>
          </p:cNvPr>
          <p:cNvSpPr/>
          <p:nvPr/>
        </p:nvSpPr>
        <p:spPr>
          <a:xfrm>
            <a:off x="876301" y="6301800"/>
            <a:ext cx="11087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</a:rPr>
              <a:t>Maasakkers, J.D., Jacob, D.J., Sulprizio, M.P., Turner, A.J., Weitz, M., Wirth, T., Hight, C., </a:t>
            </a:r>
            <a:r>
              <a:rPr lang="en-US" sz="1400" dirty="0" err="1">
                <a:solidFill>
                  <a:srgbClr val="222222"/>
                </a:solidFill>
              </a:rPr>
              <a:t>DeFigueiredo</a:t>
            </a:r>
            <a:r>
              <a:rPr lang="en-US" sz="1400" dirty="0">
                <a:solidFill>
                  <a:srgbClr val="222222"/>
                </a:solidFill>
              </a:rPr>
              <a:t>, M., Desai, M., </a:t>
            </a:r>
            <a:r>
              <a:rPr lang="en-US" sz="1400" dirty="0" err="1">
                <a:solidFill>
                  <a:srgbClr val="222222"/>
                </a:solidFill>
              </a:rPr>
              <a:t>Schmeltz</a:t>
            </a:r>
            <a:r>
              <a:rPr lang="en-US" sz="1400" dirty="0">
                <a:solidFill>
                  <a:srgbClr val="222222"/>
                </a:solidFill>
              </a:rPr>
              <a:t>, R. and </a:t>
            </a:r>
            <a:r>
              <a:rPr lang="en-US" sz="1400" dirty="0" err="1">
                <a:solidFill>
                  <a:srgbClr val="222222"/>
                </a:solidFill>
              </a:rPr>
              <a:t>Hockstad</a:t>
            </a:r>
            <a:r>
              <a:rPr lang="en-US" sz="1400" dirty="0">
                <a:solidFill>
                  <a:srgbClr val="222222"/>
                </a:solidFill>
              </a:rPr>
              <a:t>, L., Gridded national inventory of US methane emissions, </a:t>
            </a:r>
            <a:r>
              <a:rPr lang="en-US" sz="1400" i="1" dirty="0">
                <a:solidFill>
                  <a:srgbClr val="222222"/>
                </a:solidFill>
              </a:rPr>
              <a:t>ES&amp;T (2016).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4E6E4-0578-4662-B761-F3E832722970}"/>
              </a:ext>
            </a:extLst>
          </p:cNvPr>
          <p:cNvSpPr/>
          <p:nvPr/>
        </p:nvSpPr>
        <p:spPr>
          <a:xfrm>
            <a:off x="-48127" y="97148"/>
            <a:ext cx="1233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Maasakkers et al gridded inventory used to allocate emissions spatially in EDF Synthesis study. Spatially disaggregated emissions were then used to compare Top-Down and Bottom-Up estimates.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167FB-2B28-433D-B4A6-A7DFCD9C97B8}"/>
              </a:ext>
            </a:extLst>
          </p:cNvPr>
          <p:cNvSpPr/>
          <p:nvPr/>
        </p:nvSpPr>
        <p:spPr>
          <a:xfrm>
            <a:off x="752475" y="203538"/>
            <a:ext cx="111251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EDF-led US O&amp;G emissions Synthesis study</a:t>
            </a:r>
          </a:p>
          <a:p>
            <a:endParaRPr lang="en-US" dirty="0"/>
          </a:p>
          <a:p>
            <a:r>
              <a:rPr lang="en-US" i="1" dirty="0"/>
              <a:t>When scaled up nationally, the Synthesis study indicates US natural gas supply chain emissions to be 13 ± 2 </a:t>
            </a:r>
            <a:r>
              <a:rPr lang="en-US" i="1" dirty="0" err="1"/>
              <a:t>Tg</a:t>
            </a:r>
            <a:r>
              <a:rPr lang="en-US" i="1" dirty="0"/>
              <a:t>/y (for year 2015), equivalent to 2.3% of gross U.S. gas production (Alvarez et al. 2018).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EA0E7-9DA5-482B-8B8A-A169530E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94" y="1641444"/>
            <a:ext cx="9606106" cy="5178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8FC036-B559-4430-B85F-B83174B62161}"/>
              </a:ext>
            </a:extLst>
          </p:cNvPr>
          <p:cNvSpPr/>
          <p:nvPr/>
        </p:nvSpPr>
        <p:spPr>
          <a:xfrm>
            <a:off x="5514976" y="4973955"/>
            <a:ext cx="800100" cy="771525"/>
          </a:xfrm>
          <a:prstGeom prst="rect">
            <a:avLst/>
          </a:prstGeom>
          <a:noFill/>
          <a:ln w="38100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15E47D-9025-4BAD-9F5A-D4DDCA1DB311}"/>
              </a:ext>
            </a:extLst>
          </p:cNvPr>
          <p:cNvCxnSpPr>
            <a:cxnSpLocks/>
          </p:cNvCxnSpPr>
          <p:nvPr/>
        </p:nvCxnSpPr>
        <p:spPr>
          <a:xfrm flipH="1" flipV="1">
            <a:off x="2085976" y="2886076"/>
            <a:ext cx="3429000" cy="233048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7757B8-B620-4978-B17B-989331D0FA48}"/>
              </a:ext>
            </a:extLst>
          </p:cNvPr>
          <p:cNvSpPr txBox="1"/>
          <p:nvPr/>
        </p:nvSpPr>
        <p:spPr>
          <a:xfrm>
            <a:off x="152409" y="2370088"/>
            <a:ext cx="2103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Permian Basin (</a:t>
            </a:r>
            <a:r>
              <a:rPr lang="en-US" i="1" dirty="0">
                <a:solidFill>
                  <a:srgbClr val="0066FF"/>
                </a:solidFill>
              </a:rPr>
              <a:t>not</a:t>
            </a:r>
            <a:r>
              <a:rPr lang="en-US" dirty="0">
                <a:solidFill>
                  <a:srgbClr val="0066FF"/>
                </a:solidFill>
              </a:rPr>
              <a:t> part of the 9-basin Synthesis study) is located across the states of Texas and New Mexico, and covers an area of 400 km x 400 km.</a:t>
            </a:r>
          </a:p>
        </p:txBody>
      </p:sp>
    </p:spTree>
    <p:extLst>
      <p:ext uri="{BB962C8B-B14F-4D97-AF65-F5344CB8AC3E}">
        <p14:creationId xmlns:p14="http://schemas.microsoft.com/office/powerpoint/2010/main" val="351426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map shows anomalous U.S. methane emi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12884"/>
          <a:stretch/>
        </p:blipFill>
        <p:spPr bwMode="auto">
          <a:xfrm>
            <a:off x="388029" y="1590675"/>
            <a:ext cx="11452888" cy="47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2399" y="69561"/>
            <a:ext cx="1197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Permian Basin associated with weak methane enhancement in the previous decade </a:t>
            </a:r>
          </a:p>
          <a:p>
            <a:pPr algn="ctr"/>
            <a:r>
              <a:rPr lang="en-US" dirty="0"/>
              <a:t>Map below shows anomalous U.S. methane emissions (or how much the emissions differ from average background concentrations) for </a:t>
            </a:r>
            <a:r>
              <a:rPr lang="en-US" b="1" u="sng" dirty="0"/>
              <a:t>2003 to 2009</a:t>
            </a:r>
            <a:r>
              <a:rPr lang="en-US" dirty="0"/>
              <a:t>, as measured by the European Space Agency's </a:t>
            </a:r>
            <a:r>
              <a:rPr lang="en-US" b="1" u="sng" dirty="0"/>
              <a:t>SCIAMACHY</a:t>
            </a:r>
            <a:r>
              <a:rPr lang="en-US" dirty="0"/>
              <a:t> instrument (</a:t>
            </a:r>
            <a:r>
              <a:rPr lang="en-US" dirty="0" err="1"/>
              <a:t>Kort</a:t>
            </a:r>
            <a:r>
              <a:rPr lang="en-US" dirty="0"/>
              <a:t> et al. 2014).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F751C-6A5E-49EB-9B7F-F1A18BA2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6392772"/>
            <a:ext cx="8801100" cy="414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38844F-DB36-4545-B5D7-890B776AF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98" y="1248921"/>
            <a:ext cx="59487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5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3051" y="1833615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</a:rPr>
              <a:t>The </a:t>
            </a:r>
            <a:r>
              <a:rPr lang="en-US" sz="2000" b="1" u="sng" dirty="0">
                <a:solidFill>
                  <a:srgbClr val="0066FF"/>
                </a:solidFill>
              </a:rPr>
              <a:t>Permian Oilfield</a:t>
            </a:r>
            <a:r>
              <a:rPr lang="en-US" sz="2000" b="1" dirty="0">
                <a:solidFill>
                  <a:srgbClr val="0066FF"/>
                </a:solidFill>
              </a:rPr>
              <a:t> is among the most prolific oil producing basins in the world (largest in the US).</a:t>
            </a:r>
          </a:p>
          <a:p>
            <a:pPr>
              <a:defRPr/>
            </a:pPr>
            <a:endParaRPr lang="en-US" sz="2000" b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</a:rPr>
              <a:t>Contributes to &gt;30% of total US oil production.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A2F78-653B-4FC8-AFE4-604509C8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62" y="502444"/>
            <a:ext cx="4281488" cy="1004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5E8C01-2C90-495F-B463-5E4B99431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002" y="5007337"/>
            <a:ext cx="5328356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0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F4A45F-2A28-4D66-814E-A79932BA8877}"/>
              </a:ext>
            </a:extLst>
          </p:cNvPr>
          <p:cNvGrpSpPr/>
          <p:nvPr/>
        </p:nvGrpSpPr>
        <p:grpSpPr>
          <a:xfrm>
            <a:off x="295276" y="1888331"/>
            <a:ext cx="11068049" cy="4052888"/>
            <a:chOff x="1319212" y="461962"/>
            <a:chExt cx="9553575" cy="3238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10570BB-659C-4F73-89AA-E782A2F97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2408"/>
            <a:stretch/>
          </p:blipFill>
          <p:spPr>
            <a:xfrm>
              <a:off x="1319212" y="461962"/>
              <a:ext cx="9553575" cy="28241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828238-E708-49CD-8152-1403ED214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0" y="3290887"/>
              <a:ext cx="3867150" cy="40957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FE557B-A001-4226-AF2B-D42B119A902C}"/>
              </a:ext>
            </a:extLst>
          </p:cNvPr>
          <p:cNvSpPr txBox="1"/>
          <p:nvPr/>
        </p:nvSpPr>
        <p:spPr>
          <a:xfrm>
            <a:off x="1162050" y="295275"/>
            <a:ext cx="1020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Oil &amp; Gas production has been on significant rise in the Permian Basin during the past decade, especially the last five years.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745F0-BF85-4764-AEE0-3944CD96914B}"/>
              </a:ext>
            </a:extLst>
          </p:cNvPr>
          <p:cNvSpPr/>
          <p:nvPr/>
        </p:nvSpPr>
        <p:spPr>
          <a:xfrm>
            <a:off x="7606598" y="1596509"/>
            <a:ext cx="2077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Permian Basin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E4466-B23E-4770-96BA-665FD27B5F3E}"/>
              </a:ext>
            </a:extLst>
          </p:cNvPr>
          <p:cNvCxnSpPr/>
          <p:nvPr/>
        </p:nvCxnSpPr>
        <p:spPr>
          <a:xfrm flipH="1">
            <a:off x="7606598" y="3752850"/>
            <a:ext cx="442027" cy="1932083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B37C96-A848-4DEC-A56E-B9E2D627B698}"/>
              </a:ext>
            </a:extLst>
          </p:cNvPr>
          <p:cNvCxnSpPr>
            <a:cxnSpLocks/>
          </p:cNvCxnSpPr>
          <p:nvPr/>
        </p:nvCxnSpPr>
        <p:spPr>
          <a:xfrm>
            <a:off x="9220201" y="3621727"/>
            <a:ext cx="302860" cy="2063206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64CE81-0F5F-4D13-A62F-6DFAE2C7D2E9}"/>
              </a:ext>
            </a:extLst>
          </p:cNvPr>
          <p:cNvSpPr txBox="1"/>
          <p:nvPr/>
        </p:nvSpPr>
        <p:spPr>
          <a:xfrm>
            <a:off x="6419850" y="5648018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Delaware sub-basin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0C743-B787-4F47-80D0-287D4ED152CB}"/>
              </a:ext>
            </a:extLst>
          </p:cNvPr>
          <p:cNvSpPr txBox="1"/>
          <p:nvPr/>
        </p:nvSpPr>
        <p:spPr>
          <a:xfrm>
            <a:off x="8829675" y="564151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Midland sub-basin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93E11-944F-4328-98F2-0091F8B04D50}"/>
              </a:ext>
            </a:extLst>
          </p:cNvPr>
          <p:cNvSpPr txBox="1"/>
          <p:nvPr/>
        </p:nvSpPr>
        <p:spPr>
          <a:xfrm>
            <a:off x="7239000" y="6378059"/>
            <a:ext cx="481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Zhang et al.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382115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6178</TotalTime>
  <Words>1446</Words>
  <Application>Microsoft Office PowerPoint</Application>
  <PresentationFormat>Widescreen</PresentationFormat>
  <Paragraphs>119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Permian Basin Methane Campaign  Lead Organization – EDF (David Lyon et al.)  Partners-  Penn State Univ. (Ken Davis et al.)  Scientific Aviation (Steve Conley et al.)  Univ. Wyoming (Shane Murphy et al.) </vt:lpstr>
      <vt:lpstr>Permian Basin Campaign (Oct. 2019 – Sep. 2020)</vt:lpstr>
      <vt:lpstr>  Target Area:   10,000 km2 area of Permian Basin  (Delaware sub-basin in Texas and New Mexico)  Area of highest production and recent development   </vt:lpstr>
      <vt:lpstr>Development of Well Pad detection/classification and Storage Tanks database in Permian Basin derived using high-res satellite imagery</vt:lpstr>
      <vt:lpstr>Global Oil &amp; Gas Infrastructure (GOGI) database (outside the US)</vt:lpstr>
      <vt:lpstr>PowerPoint Presentation</vt:lpstr>
      <vt:lpstr>Closing thoughts</vt:lpstr>
    </vt:vector>
  </TitlesOfParts>
  <Company>Environmental Defense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Ritesh Gautam</dc:creator>
  <cp:lastModifiedBy>Ritesh Gautam</cp:lastModifiedBy>
  <cp:revision>313</cp:revision>
  <dcterms:created xsi:type="dcterms:W3CDTF">2018-06-26T21:00:17Z</dcterms:created>
  <dcterms:modified xsi:type="dcterms:W3CDTF">2019-11-12T05:15:52Z</dcterms:modified>
</cp:coreProperties>
</file>