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96" r:id="rId3"/>
    <p:sldId id="279" r:id="rId4"/>
    <p:sldId id="298" r:id="rId5"/>
    <p:sldId id="305" r:id="rId6"/>
    <p:sldId id="302" r:id="rId7"/>
    <p:sldId id="30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oud, David B. (GSFC-618.0)[SCIENCE SYSTEMS AND APPLICATIONS INC]" initials="SDB(6SAAI" lastIdx="1" clrIdx="0">
    <p:extLst>
      <p:ext uri="{19B8F6BF-5375-455C-9EA6-DF929625EA0E}">
        <p15:presenceInfo xmlns:p15="http://schemas.microsoft.com/office/powerpoint/2012/main" userId="S::dstroud@ndc.nasa.gov::ff1e09c3-efb6-4b10-af80-6806c88ba1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4"/>
    <a:srgbClr val="D5DE2A"/>
    <a:srgbClr val="145960"/>
    <a:srgbClr val="595959"/>
    <a:srgbClr val="1B95AE"/>
    <a:srgbClr val="68AB45"/>
    <a:srgbClr val="D4DE2B"/>
    <a:srgbClr val="DBDADD"/>
    <a:srgbClr val="D4DE2C"/>
    <a:srgbClr val="BAB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01"/>
    <p:restoredTop sz="96405"/>
  </p:normalViewPr>
  <p:slideViewPr>
    <p:cSldViewPr snapToGrid="0" snapToObjects="1">
      <p:cViewPr varScale="1">
        <p:scale>
          <a:sx n="67" d="100"/>
          <a:sy n="67" d="100"/>
        </p:scale>
        <p:origin x="9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E1EF-BA7E-6D49-ACB6-18F3C64B0D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66132-0262-DB48-BCBC-2A5D8DF01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7C84C0-2022-7A43-8D1D-AC573C327EEF}"/>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5" name="Footer Placeholder 4">
            <a:extLst>
              <a:ext uri="{FF2B5EF4-FFF2-40B4-BE49-F238E27FC236}">
                <a16:creationId xmlns:a16="http://schemas.microsoft.com/office/drawing/2014/main" id="{BB06B17B-1A99-AD45-9DAB-B002F4CA7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F4AED-2D0E-D748-BF57-E9191447F0F2}"/>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4412709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F7D8-20FE-284D-ADAD-D78333E150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DF3EF-6AEE-C743-A82E-7DD40A40A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5891A-F208-4745-A59E-BC7DFC57198A}"/>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5" name="Footer Placeholder 4">
            <a:extLst>
              <a:ext uri="{FF2B5EF4-FFF2-40B4-BE49-F238E27FC236}">
                <a16:creationId xmlns:a16="http://schemas.microsoft.com/office/drawing/2014/main" id="{E113D011-7036-AD46-827B-631BC381A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10BE-7BEB-0C44-AFEC-7E0CBD141B70}"/>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88801934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D079F-8B59-EB4A-A9DA-B821845760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2A507-ADF9-E348-9B65-9983D8185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5CDFA-C041-2848-88E5-42D5487306A2}"/>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5" name="Footer Placeholder 4">
            <a:extLst>
              <a:ext uri="{FF2B5EF4-FFF2-40B4-BE49-F238E27FC236}">
                <a16:creationId xmlns:a16="http://schemas.microsoft.com/office/drawing/2014/main" id="{81F70C43-2F7C-DD4C-864D-F93FC1D4F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0C7E7-456F-0C4B-93EB-AA142A2B9C5B}"/>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40684506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CB94-8060-8F4C-8875-D31BBD2A6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33987-F518-4D4A-B2F2-122F7A2FB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F2FD8-6C8E-384E-A231-AD5E895E0D9B}"/>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5" name="Footer Placeholder 4">
            <a:extLst>
              <a:ext uri="{FF2B5EF4-FFF2-40B4-BE49-F238E27FC236}">
                <a16:creationId xmlns:a16="http://schemas.microsoft.com/office/drawing/2014/main" id="{A542F650-33FB-064E-A227-558B33B38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FD48B-B348-9545-A915-049028DCC2DD}"/>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9390892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5D18-153B-E54D-AA53-7DED4E985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19D2D4-EC2F-EA4E-A532-2CF71C1D69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9BB990-6D37-FC49-BD20-4642C645210B}"/>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5" name="Footer Placeholder 4">
            <a:extLst>
              <a:ext uri="{FF2B5EF4-FFF2-40B4-BE49-F238E27FC236}">
                <a16:creationId xmlns:a16="http://schemas.microsoft.com/office/drawing/2014/main" id="{8D93EFF5-88ED-E147-8807-2FA29C7B0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3E9D7-DFE5-5B40-80E1-87DF84186696}"/>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66029421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F440-7D5D-4940-96F8-9B9F1A9F2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27EA7-49CB-2C49-8D33-1CAF183AD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47E17C-E441-0C4D-8FEC-18C0C6C3C3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5D74D-00BB-0746-8F34-5921240A855E}"/>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6" name="Footer Placeholder 5">
            <a:extLst>
              <a:ext uri="{FF2B5EF4-FFF2-40B4-BE49-F238E27FC236}">
                <a16:creationId xmlns:a16="http://schemas.microsoft.com/office/drawing/2014/main" id="{731549B0-01C7-084C-9E60-066DDC03C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D75AD-14FD-C749-8A66-9BA5435AB8C8}"/>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3335830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4C77-405C-8949-9CE8-656C9C62D9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4F7EC-4B82-F349-B782-480208237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EBD96-FB91-AD42-8DE7-23B5E225F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9957C-2A3D-5449-9B87-8D6F39234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430AE6-7E03-F043-B267-27C3ACC9EB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10D6-9378-CB42-A7A4-027B9FD288F1}"/>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8" name="Footer Placeholder 7">
            <a:extLst>
              <a:ext uri="{FF2B5EF4-FFF2-40B4-BE49-F238E27FC236}">
                <a16:creationId xmlns:a16="http://schemas.microsoft.com/office/drawing/2014/main" id="{3707D800-EC0C-1842-810B-8CCEABDCF6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84CE49-6F11-E74B-B2E2-91ADA34B1F91}"/>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3659612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E90B-E7CE-9A40-9FBF-2D855024CA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B62C5-6F52-3F48-92F7-30BEA4D42972}"/>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4" name="Footer Placeholder 3">
            <a:extLst>
              <a:ext uri="{FF2B5EF4-FFF2-40B4-BE49-F238E27FC236}">
                <a16:creationId xmlns:a16="http://schemas.microsoft.com/office/drawing/2014/main" id="{7198AA15-8CDB-8947-BD5D-70FC14729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98DD47-544E-384F-958D-1DBCEA861304}"/>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35880200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3CB55-F961-F34B-B8F4-5A84171A621F}"/>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3" name="Footer Placeholder 2">
            <a:extLst>
              <a:ext uri="{FF2B5EF4-FFF2-40B4-BE49-F238E27FC236}">
                <a16:creationId xmlns:a16="http://schemas.microsoft.com/office/drawing/2014/main" id="{D3F75391-AE30-C44B-AF2C-C2452FF0F3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844584-7A85-8747-90C0-A3EA09FD023E}"/>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117107051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2DC9-43D2-664F-9380-400574ED5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EC545-F358-AC41-8374-F5FF3A053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65778-2C9E-6944-8B63-FC892C90D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46B53-8EE8-B042-BDBF-DC49E08A86A2}"/>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6" name="Footer Placeholder 5">
            <a:extLst>
              <a:ext uri="{FF2B5EF4-FFF2-40B4-BE49-F238E27FC236}">
                <a16:creationId xmlns:a16="http://schemas.microsoft.com/office/drawing/2014/main" id="{A9ED496E-9DA1-9041-9CD1-1B5E313E7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B6D1D-D46E-5B4E-BE4E-CA2EFC356404}"/>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12317547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BBE6-DF1D-184F-9712-3C77F5570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7C6745-7D03-CA46-8D10-FB55F4514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2A245D-B8A0-3140-8605-C0CE58684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A781B-D51D-C94A-893F-35428AD7BFEC}"/>
              </a:ext>
            </a:extLst>
          </p:cNvPr>
          <p:cNvSpPr>
            <a:spLocks noGrp="1"/>
          </p:cNvSpPr>
          <p:nvPr>
            <p:ph type="dt" sz="half" idx="10"/>
          </p:nvPr>
        </p:nvSpPr>
        <p:spPr/>
        <p:txBody>
          <a:bodyPr/>
          <a:lstStyle/>
          <a:p>
            <a:fld id="{AC23A976-6993-DF47-A39B-24A558057766}" type="datetimeFigureOut">
              <a:rPr lang="en-US" smtClean="0"/>
              <a:t>10/6/2023</a:t>
            </a:fld>
            <a:endParaRPr lang="en-US"/>
          </a:p>
        </p:txBody>
      </p:sp>
      <p:sp>
        <p:nvSpPr>
          <p:cNvPr id="6" name="Footer Placeholder 5">
            <a:extLst>
              <a:ext uri="{FF2B5EF4-FFF2-40B4-BE49-F238E27FC236}">
                <a16:creationId xmlns:a16="http://schemas.microsoft.com/office/drawing/2014/main" id="{253201BB-3AE1-A34E-9FF5-69FD73240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E4E31-A006-B945-8A2F-66E208B0DADE}"/>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1155137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BD779-D54A-024B-B1FC-3E21F1934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9D8B4-B90A-7E49-9B88-E547869ED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1BA59-55AF-A344-92EA-BEA361A54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3A976-6993-DF47-A39B-24A558057766}" type="datetimeFigureOut">
              <a:rPr lang="en-US" smtClean="0"/>
              <a:t>10/6/2023</a:t>
            </a:fld>
            <a:endParaRPr lang="en-US"/>
          </a:p>
        </p:txBody>
      </p:sp>
      <p:sp>
        <p:nvSpPr>
          <p:cNvPr id="5" name="Footer Placeholder 4">
            <a:extLst>
              <a:ext uri="{FF2B5EF4-FFF2-40B4-BE49-F238E27FC236}">
                <a16:creationId xmlns:a16="http://schemas.microsoft.com/office/drawing/2014/main" id="{53C808A2-3C6D-DC45-A106-A03D8AC7A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6ECC4D-F4E9-CA4F-BD02-BB43BD354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817C-4FA7-F343-9836-50D3F413FCE6}" type="slidenum">
              <a:rPr lang="en-US" smtClean="0"/>
              <a:t>‹#›</a:t>
            </a:fld>
            <a:endParaRPr lang="en-US"/>
          </a:p>
        </p:txBody>
      </p:sp>
    </p:spTree>
    <p:extLst>
      <p:ext uri="{BB962C8B-B14F-4D97-AF65-F5344CB8AC3E}">
        <p14:creationId xmlns:p14="http://schemas.microsoft.com/office/powerpoint/2010/main" val="115410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CMS_2020_Day_1.ppt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support@cce.nasa.gov" TargetMode="External"/><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AB404806-ACA0-0648-BC47-A39BD81C1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7B434B1-6D5F-5044-BD21-94E8A7B13EE2}"/>
              </a:ext>
            </a:extLst>
          </p:cNvPr>
          <p:cNvSpPr txBox="1"/>
          <p:nvPr/>
        </p:nvSpPr>
        <p:spPr>
          <a:xfrm>
            <a:off x="350767" y="1395711"/>
            <a:ext cx="2013054" cy="558615"/>
          </a:xfrm>
          <a:prstGeom prst="rect">
            <a:avLst/>
          </a:prstGeom>
          <a:noFill/>
        </p:spPr>
        <p:txBody>
          <a:bodyPr wrap="square" rtlCol="0">
            <a:spAutoFit/>
          </a:bodyPr>
          <a:lstStyle/>
          <a:p>
            <a:r>
              <a:rPr lang="en-US" sz="2400" b="1" dirty="0">
                <a:solidFill>
                  <a:schemeClr val="bg1"/>
                </a:solidFill>
                <a:latin typeface="Avenir Next Demi Bold" panose="020B0503020202020204" pitchFamily="34" charset="0"/>
              </a:rPr>
              <a:t>Welcome to:</a:t>
            </a:r>
          </a:p>
        </p:txBody>
      </p:sp>
      <p:sp>
        <p:nvSpPr>
          <p:cNvPr id="14" name="TextBox 13">
            <a:extLst>
              <a:ext uri="{FF2B5EF4-FFF2-40B4-BE49-F238E27FC236}">
                <a16:creationId xmlns:a16="http://schemas.microsoft.com/office/drawing/2014/main" id="{D21226C6-0F35-514A-8DEA-71A7B734528C}"/>
              </a:ext>
            </a:extLst>
          </p:cNvPr>
          <p:cNvSpPr txBox="1"/>
          <p:nvPr/>
        </p:nvSpPr>
        <p:spPr>
          <a:xfrm>
            <a:off x="350767" y="1783471"/>
            <a:ext cx="11281991" cy="1754326"/>
          </a:xfrm>
          <a:prstGeom prst="rect">
            <a:avLst/>
          </a:prstGeom>
          <a:noFill/>
        </p:spPr>
        <p:txBody>
          <a:bodyPr wrap="square" rtlCol="0">
            <a:spAutoFit/>
          </a:bodyPr>
          <a:lstStyle/>
          <a:p>
            <a:r>
              <a:rPr lang="en-US" sz="5400" b="1" dirty="0">
                <a:solidFill>
                  <a:srgbClr val="D4DE2B"/>
                </a:solidFill>
                <a:latin typeface="Avenir Next Demi Bold" panose="020B0503020202020204" pitchFamily="34" charset="0"/>
              </a:rPr>
              <a:t>The CMS Science Team Meeting &amp; Applications Workshop</a:t>
            </a:r>
          </a:p>
        </p:txBody>
      </p:sp>
    </p:spTree>
    <p:extLst>
      <p:ext uri="{BB962C8B-B14F-4D97-AF65-F5344CB8AC3E}">
        <p14:creationId xmlns:p14="http://schemas.microsoft.com/office/powerpoint/2010/main" val="17932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3CD09B-895F-3341-BD28-7AB46963AA99}"/>
              </a:ext>
            </a:extLst>
          </p:cNvPr>
          <p:cNvSpPr/>
          <p:nvPr/>
        </p:nvSpPr>
        <p:spPr>
          <a:xfrm>
            <a:off x="127000" y="136188"/>
            <a:ext cx="11931650" cy="6588462"/>
          </a:xfrm>
          <a:prstGeom prst="rect">
            <a:avLst/>
          </a:prstGeom>
          <a:solidFill>
            <a:srgbClr val="1B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7319D4-D211-E94F-8F2D-C51270FFA6EE}"/>
              </a:ext>
            </a:extLst>
          </p:cNvPr>
          <p:cNvPicPr>
            <a:picLocks noChangeAspect="1"/>
          </p:cNvPicPr>
          <p:nvPr/>
        </p:nvPicPr>
        <p:blipFill>
          <a:blip r:embed="rId2"/>
          <a:stretch>
            <a:fillRect/>
          </a:stretch>
        </p:blipFill>
        <p:spPr>
          <a:xfrm>
            <a:off x="2419459" y="673976"/>
            <a:ext cx="7346731" cy="5510048"/>
          </a:xfrm>
          <a:prstGeom prst="rect">
            <a:avLst/>
          </a:prstGeom>
        </p:spPr>
      </p:pic>
      <p:sp>
        <p:nvSpPr>
          <p:cNvPr id="7" name="Rectangle 6">
            <a:extLst>
              <a:ext uri="{FF2B5EF4-FFF2-40B4-BE49-F238E27FC236}">
                <a16:creationId xmlns:a16="http://schemas.microsoft.com/office/drawing/2014/main" id="{0F4B65FB-97CA-A74A-A263-1098DBE7D3D0}"/>
              </a:ext>
            </a:extLst>
          </p:cNvPr>
          <p:cNvSpPr/>
          <p:nvPr/>
        </p:nvSpPr>
        <p:spPr>
          <a:xfrm>
            <a:off x="2406868" y="662152"/>
            <a:ext cx="7346732" cy="55074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7983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13278E-60B6-12BE-6689-0DA69890A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Code of </a:t>
            </a:r>
            <a:r>
              <a:rPr lang="en-US" sz="6600" b="1" dirty="0">
                <a:solidFill>
                  <a:srgbClr val="D5DE2A"/>
                </a:solidFill>
                <a:latin typeface="Avenir Next Demi Bold" panose="020B0503020202020204" pitchFamily="34" charset="0"/>
              </a:rPr>
              <a:t>Conduct</a:t>
            </a:r>
          </a:p>
        </p:txBody>
      </p:sp>
      <p:sp>
        <p:nvSpPr>
          <p:cNvPr id="2" name="Rectangle 1">
            <a:extLst>
              <a:ext uri="{FF2B5EF4-FFF2-40B4-BE49-F238E27FC236}">
                <a16:creationId xmlns:a16="http://schemas.microsoft.com/office/drawing/2014/main" id="{062AE861-F262-6D41-B605-607B928485C0}"/>
              </a:ext>
            </a:extLst>
          </p:cNvPr>
          <p:cNvSpPr/>
          <p:nvPr/>
        </p:nvSpPr>
        <p:spPr>
          <a:xfrm>
            <a:off x="671209" y="2234465"/>
            <a:ext cx="10788544" cy="1569660"/>
          </a:xfrm>
          <a:prstGeom prst="rect">
            <a:avLst/>
          </a:prstGeom>
        </p:spPr>
        <p:txBody>
          <a:bodyPr wrap="square">
            <a:spAutoFit/>
          </a:bodyPr>
          <a:lstStyle/>
          <a:p>
            <a:r>
              <a:rPr lang="en-US" sz="2400" dirty="0">
                <a:solidFill>
                  <a:schemeClr val="tx1">
                    <a:lumMod val="85000"/>
                    <a:lumOff val="15000"/>
                  </a:schemeClr>
                </a:solidFill>
              </a:rPr>
              <a:t>CMS leadership and the staff of the Carbon Cycle &amp; Ecosystems Office are committed to providing safe, welcoming, and productive environments in the field and the lab, and at meetings and conferences, and have adopted the American Geophysical Union Scientific Code of Conduct.</a:t>
            </a:r>
            <a:endParaRPr lang="en-US" sz="2200" dirty="0">
              <a:solidFill>
                <a:schemeClr val="tx1">
                  <a:lumMod val="85000"/>
                  <a:lumOff val="15000"/>
                </a:schemeClr>
              </a:solidFill>
              <a:latin typeface="Avenir Next Medium" panose="020B0503020202020204" pitchFamily="34" charset="0"/>
            </a:endParaRPr>
          </a:p>
        </p:txBody>
      </p:sp>
      <p:sp>
        <p:nvSpPr>
          <p:cNvPr id="3" name="Rectangle 2">
            <a:extLst>
              <a:ext uri="{FF2B5EF4-FFF2-40B4-BE49-F238E27FC236}">
                <a16:creationId xmlns:a16="http://schemas.microsoft.com/office/drawing/2014/main" id="{78A0A1A3-6268-6347-A95B-D4A7D8CEE345}"/>
              </a:ext>
            </a:extLst>
          </p:cNvPr>
          <p:cNvSpPr/>
          <p:nvPr/>
        </p:nvSpPr>
        <p:spPr>
          <a:xfrm>
            <a:off x="671209" y="3985452"/>
            <a:ext cx="10589122" cy="1569660"/>
          </a:xfrm>
          <a:prstGeom prst="rect">
            <a:avLst/>
          </a:prstGeom>
        </p:spPr>
        <p:txBody>
          <a:bodyPr wrap="square">
            <a:spAutoFit/>
          </a:bodyPr>
          <a:lstStyle/>
          <a:p>
            <a:r>
              <a:rPr lang="en-US" sz="2400" dirty="0">
                <a:solidFill>
                  <a:schemeClr val="tx1">
                    <a:lumMod val="85000"/>
                    <a:lumOff val="15000"/>
                  </a:schemeClr>
                </a:solidFill>
              </a:rPr>
              <a:t>If you have any concerns or need an ally contact: </a:t>
            </a:r>
            <a:r>
              <a:rPr lang="en-US" sz="2400" dirty="0">
                <a:solidFill>
                  <a:srgbClr val="D5DE2A"/>
                </a:solidFill>
              </a:rPr>
              <a:t>Mike Falkowski, Peter Griffith, </a:t>
            </a:r>
            <a:r>
              <a:rPr lang="en-US" sz="2400" dirty="0">
                <a:solidFill>
                  <a:schemeClr val="tx1">
                    <a:lumMod val="85000"/>
                    <a:lumOff val="15000"/>
                  </a:schemeClr>
                </a:solidFill>
              </a:rPr>
              <a:t>or </a:t>
            </a:r>
            <a:r>
              <a:rPr lang="en-US" sz="2400" dirty="0">
                <a:solidFill>
                  <a:srgbClr val="D5DE2A"/>
                </a:solidFill>
              </a:rPr>
              <a:t>Laura Lorenzoni. </a:t>
            </a:r>
            <a:r>
              <a:rPr lang="en-US" sz="2400" dirty="0">
                <a:solidFill>
                  <a:schemeClr val="tx1">
                    <a:lumMod val="85000"/>
                    <a:lumOff val="15000"/>
                  </a:schemeClr>
                </a:solidFill>
              </a:rPr>
              <a:t>To formally file a complaint with NASA, consult Harassment and Discrimination Reporting for NASA Employees, Contractors and Grantee Beneficiaries.</a:t>
            </a:r>
            <a:endParaRPr lang="en-US" dirty="0">
              <a:solidFill>
                <a:schemeClr val="tx1">
                  <a:lumMod val="85000"/>
                  <a:lumOff val="15000"/>
                </a:schemeClr>
              </a:solidFill>
            </a:endParaRPr>
          </a:p>
        </p:txBody>
      </p:sp>
    </p:spTree>
    <p:extLst>
      <p:ext uri="{BB962C8B-B14F-4D97-AF65-F5344CB8AC3E}">
        <p14:creationId xmlns:p14="http://schemas.microsoft.com/office/powerpoint/2010/main" val="13949851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21358-C210-4F36-D726-587EF9931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Poster Sessions</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671209" y="1948715"/>
            <a:ext cx="10788544" cy="1446550"/>
          </a:xfrm>
          <a:prstGeom prst="rect">
            <a:avLst/>
          </a:prstGeom>
        </p:spPr>
        <p:txBody>
          <a:bodyPr wrap="square">
            <a:spAutoFit/>
          </a:bodyPr>
          <a:lstStyle/>
          <a:p>
            <a:pPr marL="342900" indent="-342900">
              <a:buFont typeface="Arial" panose="020B0604020202020204" pitchFamily="34" charset="0"/>
              <a:buChar char="•"/>
            </a:pPr>
            <a:r>
              <a:rPr lang="en-US" sz="4400" dirty="0">
                <a:solidFill>
                  <a:schemeClr val="tx1">
                    <a:lumMod val="85000"/>
                    <a:lumOff val="15000"/>
                  </a:schemeClr>
                </a:solidFill>
              </a:rPr>
              <a:t>Poster location and time is on back of badge and online poster agenda</a:t>
            </a:r>
            <a:endParaRPr lang="en-US" sz="2400" dirty="0">
              <a:solidFill>
                <a:schemeClr val="tx1">
                  <a:lumMod val="85000"/>
                  <a:lumOff val="15000"/>
                </a:schemeClr>
              </a:solidFill>
            </a:endParaRPr>
          </a:p>
        </p:txBody>
      </p:sp>
      <p:sp>
        <p:nvSpPr>
          <p:cNvPr id="5" name="TextBox 4">
            <a:extLst>
              <a:ext uri="{FF2B5EF4-FFF2-40B4-BE49-F238E27FC236}">
                <a16:creationId xmlns:a16="http://schemas.microsoft.com/office/drawing/2014/main" id="{30326FC7-2D16-CCA7-924B-B356F01E4DB3}"/>
              </a:ext>
            </a:extLst>
          </p:cNvPr>
          <p:cNvSpPr txBox="1"/>
          <p:nvPr/>
        </p:nvSpPr>
        <p:spPr>
          <a:xfrm>
            <a:off x="2571750" y="3666476"/>
            <a:ext cx="7510462" cy="1569660"/>
          </a:xfrm>
          <a:prstGeom prst="rect">
            <a:avLst/>
          </a:prstGeom>
          <a:noFill/>
        </p:spPr>
        <p:txBody>
          <a:bodyPr wrap="square">
            <a:spAutoFit/>
          </a:bodyPr>
          <a:lstStyle/>
          <a:p>
            <a:r>
              <a:rPr lang="en-US" sz="3200" b="1" dirty="0">
                <a:solidFill>
                  <a:schemeClr val="tx1">
                    <a:lumMod val="85000"/>
                    <a:lumOff val="15000"/>
                  </a:schemeClr>
                </a:solidFill>
              </a:rPr>
              <a:t>Poster Session 1 -</a:t>
            </a:r>
            <a:r>
              <a:rPr lang="en-US" sz="3200" dirty="0">
                <a:solidFill>
                  <a:schemeClr val="tx1">
                    <a:lumMod val="85000"/>
                    <a:lumOff val="15000"/>
                  </a:schemeClr>
                </a:solidFill>
              </a:rPr>
              <a:t> Wed. 1:15 pm</a:t>
            </a:r>
          </a:p>
          <a:p>
            <a:r>
              <a:rPr lang="en-US" sz="3200" b="1" dirty="0">
                <a:solidFill>
                  <a:schemeClr val="tx1">
                    <a:lumMod val="85000"/>
                    <a:lumOff val="15000"/>
                  </a:schemeClr>
                </a:solidFill>
              </a:rPr>
              <a:t>Informal Poster Session -</a:t>
            </a:r>
            <a:r>
              <a:rPr lang="en-US" sz="3200" dirty="0">
                <a:solidFill>
                  <a:schemeClr val="tx1">
                    <a:lumMod val="85000"/>
                    <a:lumOff val="15000"/>
                  </a:schemeClr>
                </a:solidFill>
              </a:rPr>
              <a:t> Wed. 6:15 pm</a:t>
            </a:r>
          </a:p>
          <a:p>
            <a:r>
              <a:rPr lang="en-US" sz="3200" b="1" dirty="0">
                <a:solidFill>
                  <a:schemeClr val="tx1">
                    <a:lumMod val="85000"/>
                    <a:lumOff val="15000"/>
                  </a:schemeClr>
                </a:solidFill>
              </a:rPr>
              <a:t>Poster Session 2 -</a:t>
            </a:r>
            <a:r>
              <a:rPr lang="en-US" sz="3200" dirty="0">
                <a:solidFill>
                  <a:schemeClr val="tx1">
                    <a:lumMod val="85000"/>
                    <a:lumOff val="15000"/>
                  </a:schemeClr>
                </a:solidFill>
              </a:rPr>
              <a:t> Thurs. 1:30 pm</a:t>
            </a:r>
          </a:p>
        </p:txBody>
      </p:sp>
    </p:spTree>
    <p:extLst>
      <p:ext uri="{BB962C8B-B14F-4D97-AF65-F5344CB8AC3E}">
        <p14:creationId xmlns:p14="http://schemas.microsoft.com/office/powerpoint/2010/main" val="36814362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5C694-0164-A6C8-DBC4-D8B9BE694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Presentations</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671209" y="2234465"/>
            <a:ext cx="10788544" cy="3046988"/>
          </a:xfrm>
          <a:prstGeom prst="rect">
            <a:avLst/>
          </a:prstGeom>
        </p:spPr>
        <p:txBody>
          <a:bodyPr wrap="square">
            <a:spAutoFit/>
          </a:bodyPr>
          <a:lstStyle/>
          <a:p>
            <a:r>
              <a:rPr lang="en-US" sz="3200" b="1" dirty="0">
                <a:solidFill>
                  <a:schemeClr val="tx1">
                    <a:lumMod val="85000"/>
                    <a:lumOff val="15000"/>
                  </a:schemeClr>
                </a:solidFill>
              </a:rPr>
              <a:t>During the meeting: </a:t>
            </a:r>
            <a:r>
              <a:rPr lang="en-US" sz="3200" dirty="0">
                <a:solidFill>
                  <a:schemeClr val="tx1">
                    <a:lumMod val="85000"/>
                    <a:lumOff val="15000"/>
                  </a:schemeClr>
                </a:solidFill>
              </a:rPr>
              <a:t>Presentations are available behind sign-in.</a:t>
            </a:r>
          </a:p>
          <a:p>
            <a:endParaRPr lang="en-US" sz="3200" dirty="0">
              <a:solidFill>
                <a:schemeClr val="tx1">
                  <a:lumMod val="85000"/>
                  <a:lumOff val="15000"/>
                </a:schemeClr>
              </a:solidFill>
            </a:endParaRPr>
          </a:p>
          <a:p>
            <a:r>
              <a:rPr lang="en-US" sz="3200" b="1" dirty="0">
                <a:solidFill>
                  <a:schemeClr val="tx1">
                    <a:lumMod val="85000"/>
                    <a:lumOff val="15000"/>
                  </a:schemeClr>
                </a:solidFill>
              </a:rPr>
              <a:t>After the meeting: </a:t>
            </a:r>
            <a:r>
              <a:rPr lang="en-US" sz="3200" dirty="0">
                <a:solidFill>
                  <a:schemeClr val="tx1">
                    <a:lumMod val="85000"/>
                    <a:lumOff val="15000"/>
                  </a:schemeClr>
                </a:solidFill>
              </a:rPr>
              <a:t>Presentations will be made public.</a:t>
            </a:r>
          </a:p>
          <a:p>
            <a:endParaRPr lang="en-US" sz="3200" dirty="0">
              <a:solidFill>
                <a:schemeClr val="tx1">
                  <a:lumMod val="85000"/>
                  <a:lumOff val="15000"/>
                </a:schemeClr>
              </a:solidFill>
            </a:endParaRPr>
          </a:p>
          <a:p>
            <a:r>
              <a:rPr lang="en-US" sz="3200" dirty="0">
                <a:solidFill>
                  <a:schemeClr val="tx1">
                    <a:lumMod val="85000"/>
                    <a:lumOff val="15000"/>
                  </a:schemeClr>
                </a:solidFill>
              </a:rPr>
              <a:t>If any slides shouldn’t be publicly available, send </a:t>
            </a:r>
            <a:r>
              <a:rPr lang="en-US" sz="3200" dirty="0">
                <a:solidFill>
                  <a:schemeClr val="tx1">
                    <a:lumMod val="85000"/>
                    <a:lumOff val="15000"/>
                  </a:schemeClr>
                </a:solidFill>
                <a:hlinkClick r:id="rId3"/>
              </a:rPr>
              <a:t>support@cce.nasa.gov</a:t>
            </a:r>
            <a:r>
              <a:rPr lang="en-US" sz="3200" dirty="0">
                <a:solidFill>
                  <a:schemeClr val="tx1">
                    <a:lumMod val="85000"/>
                    <a:lumOff val="15000"/>
                  </a:schemeClr>
                </a:solidFill>
              </a:rPr>
              <a:t> a redacted version after the meeting.</a:t>
            </a:r>
          </a:p>
        </p:txBody>
      </p:sp>
    </p:spTree>
    <p:extLst>
      <p:ext uri="{BB962C8B-B14F-4D97-AF65-F5344CB8AC3E}">
        <p14:creationId xmlns:p14="http://schemas.microsoft.com/office/powerpoint/2010/main" val="130577373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9B839-BADB-01F5-8A52-967A904C5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713095"/>
            <a:ext cx="9956112"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Breakout Sessions Day 2</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350766" y="1701917"/>
            <a:ext cx="11725277" cy="6647974"/>
          </a:xfrm>
          <a:prstGeom prst="rect">
            <a:avLst/>
          </a:prstGeom>
        </p:spPr>
        <p:txBody>
          <a:bodyPr wrap="square">
            <a:spAutoFit/>
          </a:bodyPr>
          <a:lstStyle/>
          <a:p>
            <a:pPr marL="0" marR="0" algn="l">
              <a:spcBef>
                <a:spcPts val="0"/>
              </a:spcBef>
              <a:spcAft>
                <a:spcPts val="0"/>
              </a:spcAft>
            </a:pPr>
            <a:r>
              <a:rPr lang="en-US" sz="1800" b="1" i="0" u="none" strike="noStrike" dirty="0">
                <a:solidFill>
                  <a:srgbClr val="000000"/>
                </a:solidFill>
                <a:effectLst/>
                <a:latin typeface="Calibri" panose="020F0502020204030204" pitchFamily="34" charset="0"/>
              </a:rPr>
              <a:t> </a:t>
            </a:r>
            <a:r>
              <a:rPr lang="en-US" sz="3200" b="1" i="0" u="none" strike="noStrike" dirty="0">
                <a:solidFill>
                  <a:srgbClr val="000000"/>
                </a:solidFill>
                <a:effectLst/>
                <a:latin typeface="Calibri" panose="020F0502020204030204" pitchFamily="34" charset="0"/>
              </a:rPr>
              <a:t>4:30 pm</a:t>
            </a:r>
          </a:p>
          <a:p>
            <a:pPr marL="0" marR="0" algn="l">
              <a:spcBef>
                <a:spcPts val="0"/>
              </a:spcBef>
              <a:spcAft>
                <a:spcPts val="0"/>
              </a:spcAft>
            </a:pPr>
            <a:endParaRPr lang="en-US" sz="2800" b="1"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Biomass </a:t>
            </a:r>
            <a:r>
              <a:rPr lang="en-US" sz="2800" b="0" i="1" u="none" strike="noStrike" dirty="0">
                <a:solidFill>
                  <a:srgbClr val="000000"/>
                </a:solidFill>
                <a:effectLst/>
                <a:latin typeface="Calibri" panose="020F0502020204030204" pitchFamily="34" charset="0"/>
              </a:rPr>
              <a:t>(Chair: Andy Hudak)</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rPr>
              <a:t>– Madera (first floor)</a:t>
            </a:r>
            <a:endParaRPr lang="en-US" sz="2800" b="0" i="0" u="none" strike="noStrike" dirty="0">
              <a:solidFill>
                <a:srgbClr val="D2D3D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Flux (</a:t>
            </a:r>
            <a:r>
              <a:rPr lang="en-US" sz="2800" b="0" i="1" u="none" strike="noStrike" dirty="0">
                <a:solidFill>
                  <a:srgbClr val="000000"/>
                </a:solidFill>
                <a:effectLst/>
                <a:latin typeface="Calibri" panose="020F0502020204030204" pitchFamily="34" charset="0"/>
              </a:rPr>
              <a:t>Chair: Reem Hannun) </a:t>
            </a:r>
            <a:r>
              <a:rPr lang="en-US" sz="2800" b="0" i="0" u="none" strike="noStrike" dirty="0">
                <a:solidFill>
                  <a:srgbClr val="D2D3D4"/>
                </a:solidFill>
                <a:effectLst/>
              </a:rPr>
              <a:t>– </a:t>
            </a:r>
            <a:r>
              <a:rPr lang="en-US" sz="2800" b="0" i="0" u="none" strike="noStrike">
                <a:solidFill>
                  <a:srgbClr val="D2D3D4"/>
                </a:solidFill>
                <a:effectLst/>
              </a:rPr>
              <a:t>Plenary </a:t>
            </a:r>
            <a:endParaRPr lang="en-US" sz="2800" b="0" i="1" u="none" strike="noStrike" dirty="0">
              <a:solidFill>
                <a:srgbClr val="D2D3D4"/>
              </a:solidFill>
              <a:effectLst/>
              <a:latin typeface="Calibri" panose="020F0502020204030204" pitchFamily="34" charset="0"/>
            </a:endParaRPr>
          </a:p>
          <a:p>
            <a:pPr marL="0" marR="0" algn="l">
              <a:spcBef>
                <a:spcPts val="0"/>
              </a:spcBef>
              <a:spcAft>
                <a:spcPts val="0"/>
              </a:spcAft>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Methane </a:t>
            </a:r>
            <a:r>
              <a:rPr lang="en-US" sz="2800" b="0" i="1" u="none" strike="noStrike" dirty="0">
                <a:solidFill>
                  <a:srgbClr val="000000"/>
                </a:solidFill>
                <a:effectLst/>
                <a:latin typeface="Calibri" panose="020F0502020204030204" pitchFamily="34" charset="0"/>
              </a:rPr>
              <a:t>(Chair: Daniel Jacob)</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latin typeface="Calibri" panose="020F0502020204030204" pitchFamily="34" charset="0"/>
              </a:rPr>
              <a:t>– Santa Rosa office</a:t>
            </a:r>
            <a:r>
              <a:rPr lang="en-US" sz="2800" dirty="0">
                <a:solidFill>
                  <a:srgbClr val="D2D3D4"/>
                </a:solidFill>
                <a:latin typeface="Calibri" panose="020F0502020204030204" pitchFamily="34" charset="0"/>
              </a:rPr>
              <a:t> </a:t>
            </a:r>
            <a:endParaRPr lang="en-US" sz="2800" b="0" i="0" u="none" strike="noStrike" dirty="0">
              <a:solidFill>
                <a:srgbClr val="D2D3D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Uncertainties </a:t>
            </a:r>
            <a:r>
              <a:rPr lang="en-US" sz="2800" b="0" i="1" u="none" strike="noStrike" dirty="0">
                <a:solidFill>
                  <a:srgbClr val="000000"/>
                </a:solidFill>
                <a:effectLst/>
                <a:latin typeface="Calibri" panose="020F0502020204030204" pitchFamily="34" charset="0"/>
              </a:rPr>
              <a:t>(Chair: Robert Kennedy)</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rPr>
              <a:t>– San Rafael</a:t>
            </a:r>
            <a:endParaRPr lang="en-US" sz="2800" b="0" i="0" u="none" strike="noStrike" dirty="0">
              <a:solidFill>
                <a:srgbClr val="D2D3D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Wet Carbon </a:t>
            </a:r>
            <a:r>
              <a:rPr lang="en-US" sz="2800" b="0" i="1" u="none" strike="noStrike" dirty="0">
                <a:solidFill>
                  <a:srgbClr val="000000"/>
                </a:solidFill>
                <a:effectLst/>
                <a:latin typeface="Calibri" panose="020F0502020204030204" pitchFamily="34" charset="0"/>
              </a:rPr>
              <a:t>(Chairs: Meghan </a:t>
            </a:r>
            <a:r>
              <a:rPr lang="en-US" sz="2800" b="0" i="1" u="none" strike="noStrike" dirty="0" err="1">
                <a:solidFill>
                  <a:srgbClr val="000000"/>
                </a:solidFill>
                <a:effectLst/>
                <a:latin typeface="Calibri" panose="020F0502020204030204" pitchFamily="34" charset="0"/>
              </a:rPr>
              <a:t>Halabisky</a:t>
            </a:r>
            <a:r>
              <a:rPr lang="en-US" sz="2800" b="0" i="1" u="none" strike="noStrike" dirty="0">
                <a:solidFill>
                  <a:srgbClr val="000000"/>
                </a:solidFill>
                <a:effectLst/>
                <a:latin typeface="Calibri" panose="020F0502020204030204" pitchFamily="34" charset="0"/>
              </a:rPr>
              <a:t> &amp; Catherine Mitchell)</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rPr>
              <a:t>– San Marino</a:t>
            </a:r>
          </a:p>
          <a:p>
            <a:pPr marL="0" marR="0" algn="l">
              <a:spcBef>
                <a:spcPts val="0"/>
              </a:spcBef>
              <a:spcAft>
                <a:spcPts val="0"/>
              </a:spcAft>
            </a:pPr>
            <a:endParaRPr lang="en-US" sz="2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endParaRPr lang="en-US" sz="4400" dirty="0">
              <a:solidFill>
                <a:schemeClr val="tx1">
                  <a:lumMod val="85000"/>
                  <a:lumOff val="15000"/>
                </a:schemeClr>
              </a:solidFill>
            </a:endParaRPr>
          </a:p>
          <a:p>
            <a:endParaRPr lang="en-US" sz="2400" dirty="0">
              <a:solidFill>
                <a:schemeClr val="tx1">
                  <a:lumMod val="85000"/>
                  <a:lumOff val="15000"/>
                </a:schemeClr>
              </a:solidFill>
            </a:endParaRPr>
          </a:p>
        </p:txBody>
      </p:sp>
    </p:spTree>
    <p:extLst>
      <p:ext uri="{BB962C8B-B14F-4D97-AF65-F5344CB8AC3E}">
        <p14:creationId xmlns:p14="http://schemas.microsoft.com/office/powerpoint/2010/main" val="85718656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9B839-BADB-01F5-8A52-967A904C5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E3DD536C-A49E-3200-D390-02BF64267658}"/>
              </a:ext>
            </a:extLst>
          </p:cNvPr>
          <p:cNvPicPr>
            <a:picLocks noChangeAspect="1"/>
          </p:cNvPicPr>
          <p:nvPr/>
        </p:nvPicPr>
        <p:blipFill>
          <a:blip r:embed="rId3"/>
          <a:stretch>
            <a:fillRect/>
          </a:stretch>
        </p:blipFill>
        <p:spPr>
          <a:xfrm>
            <a:off x="500061" y="1529648"/>
            <a:ext cx="11039475" cy="5213522"/>
          </a:xfrm>
          <a:prstGeom prst="rect">
            <a:avLst/>
          </a:prstGeom>
        </p:spPr>
      </p:pic>
      <p:sp>
        <p:nvSpPr>
          <p:cNvPr id="7" name="Title 1">
            <a:extLst>
              <a:ext uri="{FF2B5EF4-FFF2-40B4-BE49-F238E27FC236}">
                <a16:creationId xmlns:a16="http://schemas.microsoft.com/office/drawing/2014/main" id="{037924CC-03FF-9DF4-7687-828D7FC0BD9A}"/>
              </a:ext>
            </a:extLst>
          </p:cNvPr>
          <p:cNvSpPr txBox="1">
            <a:spLocks/>
          </p:cNvSpPr>
          <p:nvPr/>
        </p:nvSpPr>
        <p:spPr>
          <a:xfrm>
            <a:off x="417441" y="711815"/>
            <a:ext cx="9956112"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D5DE2A"/>
                </a:solidFill>
                <a:latin typeface="Avenir Next Demi Bold" panose="020B0503020202020204" pitchFamily="34" charset="0"/>
              </a:rPr>
              <a:t>CMS Storefront</a:t>
            </a:r>
          </a:p>
        </p:txBody>
      </p:sp>
    </p:spTree>
    <p:extLst>
      <p:ext uri="{BB962C8B-B14F-4D97-AF65-F5344CB8AC3E}">
        <p14:creationId xmlns:p14="http://schemas.microsoft.com/office/powerpoint/2010/main" val="246437862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19887</TotalTime>
  <Words>255</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Demi Bold</vt:lpstr>
      <vt:lpstr>Avenir Next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Sharpe, Natalie L. (GSFC-618.0)[SCIENCE SYSTEMS AND APPLICATIONS INC]</cp:lastModifiedBy>
  <cp:revision>136</cp:revision>
  <cp:lastPrinted>2022-09-22T19:40:31Z</cp:lastPrinted>
  <dcterms:created xsi:type="dcterms:W3CDTF">2020-11-03T15:27:10Z</dcterms:created>
  <dcterms:modified xsi:type="dcterms:W3CDTF">2023-10-06T16:14:14Z</dcterms:modified>
</cp:coreProperties>
</file>