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96" r:id="rId3"/>
    <p:sldId id="279" r:id="rId4"/>
    <p:sldId id="297" r:id="rId5"/>
    <p:sldId id="298" r:id="rId6"/>
    <p:sldId id="305" r:id="rId7"/>
    <p:sldId id="306" r:id="rId8"/>
    <p:sldId id="300" r:id="rId9"/>
    <p:sldId id="303" r:id="rId10"/>
    <p:sldId id="301" r:id="rId11"/>
    <p:sldId id="302"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oud, David B. (GSFC-618.0)[SCIENCE SYSTEMS AND APPLICATIONS INC]" initials="SDB(6SAAI" lastIdx="1" clrIdx="0">
    <p:extLst>
      <p:ext uri="{19B8F6BF-5375-455C-9EA6-DF929625EA0E}">
        <p15:presenceInfo xmlns:p15="http://schemas.microsoft.com/office/powerpoint/2012/main" userId="S::dstroud@ndc.nasa.gov::ff1e09c3-efb6-4b10-af80-6806c88ba1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4"/>
    <a:srgbClr val="D5DE2A"/>
    <a:srgbClr val="145960"/>
    <a:srgbClr val="595959"/>
    <a:srgbClr val="1B95AE"/>
    <a:srgbClr val="68AB45"/>
    <a:srgbClr val="D4DE2B"/>
    <a:srgbClr val="DBDADD"/>
    <a:srgbClr val="D4DE2C"/>
    <a:srgbClr val="BAB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01"/>
    <p:restoredTop sz="96405"/>
  </p:normalViewPr>
  <p:slideViewPr>
    <p:cSldViewPr snapToGrid="0" snapToObjects="1">
      <p:cViewPr varScale="1">
        <p:scale>
          <a:sx n="67" d="100"/>
          <a:sy n="67" d="100"/>
        </p:scale>
        <p:origin x="952" y="-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E1EF-BA7E-6D49-ACB6-18F3C64B0D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B66132-0262-DB48-BCBC-2A5D8DF01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7C84C0-2022-7A43-8D1D-AC573C327EEF}"/>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5" name="Footer Placeholder 4">
            <a:extLst>
              <a:ext uri="{FF2B5EF4-FFF2-40B4-BE49-F238E27FC236}">
                <a16:creationId xmlns:a16="http://schemas.microsoft.com/office/drawing/2014/main" id="{BB06B17B-1A99-AD45-9DAB-B002F4CA7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F4AED-2D0E-D748-BF57-E9191447F0F2}"/>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4412709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F7D8-20FE-284D-ADAD-D78333E150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FDF3EF-6AEE-C743-A82E-7DD40A40AC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5891A-F208-4745-A59E-BC7DFC57198A}"/>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5" name="Footer Placeholder 4">
            <a:extLst>
              <a:ext uri="{FF2B5EF4-FFF2-40B4-BE49-F238E27FC236}">
                <a16:creationId xmlns:a16="http://schemas.microsoft.com/office/drawing/2014/main" id="{E113D011-7036-AD46-827B-631BC381A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210BE-7BEB-0C44-AFEC-7E0CBD141B70}"/>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88801934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D079F-8B59-EB4A-A9DA-B821845760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2A507-ADF9-E348-9B65-9983D8185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5CDFA-C041-2848-88E5-42D5487306A2}"/>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5" name="Footer Placeholder 4">
            <a:extLst>
              <a:ext uri="{FF2B5EF4-FFF2-40B4-BE49-F238E27FC236}">
                <a16:creationId xmlns:a16="http://schemas.microsoft.com/office/drawing/2014/main" id="{81F70C43-2F7C-DD4C-864D-F93FC1D4F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0C7E7-456F-0C4B-93EB-AA142A2B9C5B}"/>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406845067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CB94-8060-8F4C-8875-D31BBD2A6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33987-F518-4D4A-B2F2-122F7A2FB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F2FD8-6C8E-384E-A231-AD5E895E0D9B}"/>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5" name="Footer Placeholder 4">
            <a:extLst>
              <a:ext uri="{FF2B5EF4-FFF2-40B4-BE49-F238E27FC236}">
                <a16:creationId xmlns:a16="http://schemas.microsoft.com/office/drawing/2014/main" id="{A542F650-33FB-064E-A227-558B33B38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FD48B-B348-9545-A915-049028DCC2DD}"/>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9390892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5D18-153B-E54D-AA53-7DED4E985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19D2D4-EC2F-EA4E-A532-2CF71C1D69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9BB990-6D37-FC49-BD20-4642C645210B}"/>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5" name="Footer Placeholder 4">
            <a:extLst>
              <a:ext uri="{FF2B5EF4-FFF2-40B4-BE49-F238E27FC236}">
                <a16:creationId xmlns:a16="http://schemas.microsoft.com/office/drawing/2014/main" id="{8D93EFF5-88ED-E147-8807-2FA29C7B0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3E9D7-DFE5-5B40-80E1-87DF84186696}"/>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66029421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F440-7D5D-4940-96F8-9B9F1A9F2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27EA7-49CB-2C49-8D33-1CAF183AD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47E17C-E441-0C4D-8FEC-18C0C6C3C3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5D74D-00BB-0746-8F34-5921240A855E}"/>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6" name="Footer Placeholder 5">
            <a:extLst>
              <a:ext uri="{FF2B5EF4-FFF2-40B4-BE49-F238E27FC236}">
                <a16:creationId xmlns:a16="http://schemas.microsoft.com/office/drawing/2014/main" id="{731549B0-01C7-084C-9E60-066DDC03C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D75AD-14FD-C749-8A66-9BA5435AB8C8}"/>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3335830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4C77-405C-8949-9CE8-656C9C62D9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4F7EC-4B82-F349-B782-480208237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EBD96-FB91-AD42-8DE7-23B5E225F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9957C-2A3D-5449-9B87-8D6F39234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430AE6-7E03-F043-B267-27C3ACC9EB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10D6-9378-CB42-A7A4-027B9FD288F1}"/>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8" name="Footer Placeholder 7">
            <a:extLst>
              <a:ext uri="{FF2B5EF4-FFF2-40B4-BE49-F238E27FC236}">
                <a16:creationId xmlns:a16="http://schemas.microsoft.com/office/drawing/2014/main" id="{3707D800-EC0C-1842-810B-8CCEABDCF6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84CE49-6F11-E74B-B2E2-91ADA34B1F91}"/>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3659612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E90B-E7CE-9A40-9FBF-2D855024CA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B62C5-6F52-3F48-92F7-30BEA4D42972}"/>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4" name="Footer Placeholder 3">
            <a:extLst>
              <a:ext uri="{FF2B5EF4-FFF2-40B4-BE49-F238E27FC236}">
                <a16:creationId xmlns:a16="http://schemas.microsoft.com/office/drawing/2014/main" id="{7198AA15-8CDB-8947-BD5D-70FC147293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98DD47-544E-384F-958D-1DBCEA861304}"/>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35880200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3CB55-F961-F34B-B8F4-5A84171A621F}"/>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3" name="Footer Placeholder 2">
            <a:extLst>
              <a:ext uri="{FF2B5EF4-FFF2-40B4-BE49-F238E27FC236}">
                <a16:creationId xmlns:a16="http://schemas.microsoft.com/office/drawing/2014/main" id="{D3F75391-AE30-C44B-AF2C-C2452FF0F3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844584-7A85-8747-90C0-A3EA09FD023E}"/>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117107051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2DC9-43D2-664F-9380-400574ED5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CEC545-F358-AC41-8374-F5FF3A053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65778-2C9E-6944-8B63-FC892C90D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46B53-8EE8-B042-BDBF-DC49E08A86A2}"/>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6" name="Footer Placeholder 5">
            <a:extLst>
              <a:ext uri="{FF2B5EF4-FFF2-40B4-BE49-F238E27FC236}">
                <a16:creationId xmlns:a16="http://schemas.microsoft.com/office/drawing/2014/main" id="{A9ED496E-9DA1-9041-9CD1-1B5E313E7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B6D1D-D46E-5B4E-BE4E-CA2EFC356404}"/>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12317547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BBE6-DF1D-184F-9712-3C77F5570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7C6745-7D03-CA46-8D10-FB55F4514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2A245D-B8A0-3140-8605-C0CE58684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A781B-D51D-C94A-893F-35428AD7BFEC}"/>
              </a:ext>
            </a:extLst>
          </p:cNvPr>
          <p:cNvSpPr>
            <a:spLocks noGrp="1"/>
          </p:cNvSpPr>
          <p:nvPr>
            <p:ph type="dt" sz="half" idx="10"/>
          </p:nvPr>
        </p:nvSpPr>
        <p:spPr/>
        <p:txBody>
          <a:bodyPr/>
          <a:lstStyle/>
          <a:p>
            <a:fld id="{AC23A976-6993-DF47-A39B-24A558057766}" type="datetimeFigureOut">
              <a:rPr lang="en-US" smtClean="0"/>
              <a:t>9/26/2023</a:t>
            </a:fld>
            <a:endParaRPr lang="en-US"/>
          </a:p>
        </p:txBody>
      </p:sp>
      <p:sp>
        <p:nvSpPr>
          <p:cNvPr id="6" name="Footer Placeholder 5">
            <a:extLst>
              <a:ext uri="{FF2B5EF4-FFF2-40B4-BE49-F238E27FC236}">
                <a16:creationId xmlns:a16="http://schemas.microsoft.com/office/drawing/2014/main" id="{253201BB-3AE1-A34E-9FF5-69FD73240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E4E31-A006-B945-8A2F-66E208B0DADE}"/>
              </a:ext>
            </a:extLst>
          </p:cNvPr>
          <p:cNvSpPr>
            <a:spLocks noGrp="1"/>
          </p:cNvSpPr>
          <p:nvPr>
            <p:ph type="sldNum" sz="quarter" idx="12"/>
          </p:nvPr>
        </p:nvSpPr>
        <p:spPr/>
        <p:txBody>
          <a:bodyPr/>
          <a:lstStyle/>
          <a:p>
            <a:fld id="{8384817C-4FA7-F343-9836-50D3F413FCE6}" type="slidenum">
              <a:rPr lang="en-US" smtClean="0"/>
              <a:t>‹#›</a:t>
            </a:fld>
            <a:endParaRPr lang="en-US"/>
          </a:p>
        </p:txBody>
      </p:sp>
    </p:spTree>
    <p:extLst>
      <p:ext uri="{BB962C8B-B14F-4D97-AF65-F5344CB8AC3E}">
        <p14:creationId xmlns:p14="http://schemas.microsoft.com/office/powerpoint/2010/main" val="21155137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BD779-D54A-024B-B1FC-3E21F1934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9D8B4-B90A-7E49-9B88-E547869ED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1BA59-55AF-A344-92EA-BEA361A54E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3A976-6993-DF47-A39B-24A558057766}" type="datetimeFigureOut">
              <a:rPr lang="en-US" smtClean="0"/>
              <a:t>9/26/2023</a:t>
            </a:fld>
            <a:endParaRPr lang="en-US"/>
          </a:p>
        </p:txBody>
      </p:sp>
      <p:sp>
        <p:nvSpPr>
          <p:cNvPr id="5" name="Footer Placeholder 4">
            <a:extLst>
              <a:ext uri="{FF2B5EF4-FFF2-40B4-BE49-F238E27FC236}">
                <a16:creationId xmlns:a16="http://schemas.microsoft.com/office/drawing/2014/main" id="{53C808A2-3C6D-DC45-A106-A03D8AC7A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6ECC4D-F4E9-CA4F-BD02-BB43BD354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817C-4FA7-F343-9836-50D3F413FCE6}" type="slidenum">
              <a:rPr lang="en-US" smtClean="0"/>
              <a:t>‹#›</a:t>
            </a:fld>
            <a:endParaRPr lang="en-US"/>
          </a:p>
        </p:txBody>
      </p:sp>
    </p:spTree>
    <p:extLst>
      <p:ext uri="{BB962C8B-B14F-4D97-AF65-F5344CB8AC3E}">
        <p14:creationId xmlns:p14="http://schemas.microsoft.com/office/powerpoint/2010/main" val="115410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CMS_2020_Day_1.pptx"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cce.nasa.gov" TargetMode="External"/><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AB404806-ACA0-0648-BC47-A39BD81C1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7B434B1-6D5F-5044-BD21-94E8A7B13EE2}"/>
              </a:ext>
            </a:extLst>
          </p:cNvPr>
          <p:cNvSpPr txBox="1"/>
          <p:nvPr/>
        </p:nvSpPr>
        <p:spPr>
          <a:xfrm>
            <a:off x="350767" y="1395711"/>
            <a:ext cx="2013054" cy="558615"/>
          </a:xfrm>
          <a:prstGeom prst="rect">
            <a:avLst/>
          </a:prstGeom>
          <a:noFill/>
        </p:spPr>
        <p:txBody>
          <a:bodyPr wrap="square" rtlCol="0">
            <a:spAutoFit/>
          </a:bodyPr>
          <a:lstStyle/>
          <a:p>
            <a:r>
              <a:rPr lang="en-US" sz="2400" b="1" dirty="0">
                <a:solidFill>
                  <a:schemeClr val="bg1"/>
                </a:solidFill>
                <a:latin typeface="Avenir Next Demi Bold" panose="020B0503020202020204" pitchFamily="34" charset="0"/>
              </a:rPr>
              <a:t>Welcome to:</a:t>
            </a:r>
          </a:p>
        </p:txBody>
      </p:sp>
      <p:sp>
        <p:nvSpPr>
          <p:cNvPr id="14" name="TextBox 13">
            <a:extLst>
              <a:ext uri="{FF2B5EF4-FFF2-40B4-BE49-F238E27FC236}">
                <a16:creationId xmlns:a16="http://schemas.microsoft.com/office/drawing/2014/main" id="{D21226C6-0F35-514A-8DEA-71A7B734528C}"/>
              </a:ext>
            </a:extLst>
          </p:cNvPr>
          <p:cNvSpPr txBox="1"/>
          <p:nvPr/>
        </p:nvSpPr>
        <p:spPr>
          <a:xfrm>
            <a:off x="350767" y="1783471"/>
            <a:ext cx="11281991" cy="1754326"/>
          </a:xfrm>
          <a:prstGeom prst="rect">
            <a:avLst/>
          </a:prstGeom>
          <a:noFill/>
        </p:spPr>
        <p:txBody>
          <a:bodyPr wrap="square" rtlCol="0">
            <a:spAutoFit/>
          </a:bodyPr>
          <a:lstStyle/>
          <a:p>
            <a:r>
              <a:rPr lang="en-US" sz="5400" b="1" dirty="0">
                <a:solidFill>
                  <a:srgbClr val="D4DE2B"/>
                </a:solidFill>
                <a:latin typeface="Avenir Next Demi Bold" panose="020B0503020202020204" pitchFamily="34" charset="0"/>
              </a:rPr>
              <a:t>The CMS Science Team Meeting &amp; Applications Workshop</a:t>
            </a:r>
          </a:p>
        </p:txBody>
      </p:sp>
    </p:spTree>
    <p:extLst>
      <p:ext uri="{BB962C8B-B14F-4D97-AF65-F5344CB8AC3E}">
        <p14:creationId xmlns:p14="http://schemas.microsoft.com/office/powerpoint/2010/main" val="17932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AEB71-B4F7-B17F-9B6D-8D7E4C435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290312" y="772697"/>
            <a:ext cx="10711486"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Breakout Sessions Day 1</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765330" y="1745653"/>
            <a:ext cx="8814355" cy="4339650"/>
          </a:xfrm>
          <a:prstGeom prst="rect">
            <a:avLst/>
          </a:prstGeom>
        </p:spPr>
        <p:txBody>
          <a:bodyPr wrap="square">
            <a:spAutoFit/>
          </a:bodyPr>
          <a:lstStyle/>
          <a:p>
            <a:r>
              <a:rPr lang="en-US" sz="3600" b="1" i="0" u="none" strike="noStrike" dirty="0">
                <a:solidFill>
                  <a:srgbClr val="000000"/>
                </a:solidFill>
                <a:effectLst/>
              </a:rPr>
              <a:t>4:15 pm</a:t>
            </a:r>
          </a:p>
          <a:p>
            <a:endParaRPr lang="en-US" sz="3600" b="0" i="0" u="none" strike="noStrike" dirty="0">
              <a:solidFill>
                <a:srgbClr val="000000"/>
              </a:solidFill>
              <a:effectLst/>
            </a:endParaRPr>
          </a:p>
          <a:p>
            <a:r>
              <a:rPr lang="en-US" sz="3600" b="0" i="0" u="none" strike="noStrike" dirty="0">
                <a:solidFill>
                  <a:srgbClr val="000000"/>
                </a:solidFill>
                <a:effectLst/>
              </a:rPr>
              <a:t>1. Biomass </a:t>
            </a:r>
            <a:r>
              <a:rPr lang="en-US" sz="3600" b="0" i="0" u="none" strike="noStrike" dirty="0">
                <a:solidFill>
                  <a:srgbClr val="D2D3D4"/>
                </a:solidFill>
                <a:effectLst/>
              </a:rPr>
              <a:t>– </a:t>
            </a:r>
            <a:r>
              <a:rPr lang="en-US" sz="3600" dirty="0">
                <a:solidFill>
                  <a:srgbClr val="D2D3D4"/>
                </a:solidFill>
              </a:rPr>
              <a:t>Plenary</a:t>
            </a:r>
            <a:endParaRPr lang="en-US" sz="3600" b="0" i="0" u="none" strike="noStrike" dirty="0">
              <a:solidFill>
                <a:srgbClr val="D2D3D4"/>
              </a:solidFill>
              <a:effectLst/>
            </a:endParaRPr>
          </a:p>
          <a:p>
            <a:pPr marR="0" algn="l">
              <a:spcBef>
                <a:spcPts val="0"/>
              </a:spcBef>
              <a:spcAft>
                <a:spcPts val="0"/>
              </a:spcAft>
            </a:pPr>
            <a:endParaRPr lang="en-US" sz="3600" b="0" i="0" u="none" strike="noStrike" dirty="0">
              <a:solidFill>
                <a:srgbClr val="000000"/>
              </a:solidFill>
              <a:effectLst/>
            </a:endParaRPr>
          </a:p>
          <a:p>
            <a:r>
              <a:rPr lang="en-US" sz="3600" dirty="0">
                <a:solidFill>
                  <a:srgbClr val="000000"/>
                </a:solidFill>
              </a:rPr>
              <a:t>2. </a:t>
            </a:r>
            <a:r>
              <a:rPr lang="en-US" sz="3600" b="0" i="0" u="none" strike="noStrike" dirty="0">
                <a:solidFill>
                  <a:srgbClr val="000000"/>
                </a:solidFill>
                <a:effectLst/>
              </a:rPr>
              <a:t>Atmospheric Flux </a:t>
            </a:r>
            <a:r>
              <a:rPr lang="en-US" sz="3600" b="0" i="0" u="none" strike="noStrike" dirty="0">
                <a:solidFill>
                  <a:srgbClr val="D2D3D4"/>
                </a:solidFill>
                <a:effectLst/>
              </a:rPr>
              <a:t>– </a:t>
            </a:r>
            <a:r>
              <a:rPr lang="en-US" sz="3600" dirty="0">
                <a:solidFill>
                  <a:srgbClr val="D2D3D4"/>
                </a:solidFill>
              </a:rPr>
              <a:t>San Marino</a:t>
            </a:r>
            <a:endParaRPr lang="en-US" sz="3600" b="0" i="0" u="none" strike="noStrike" dirty="0">
              <a:solidFill>
                <a:srgbClr val="D2D3D4"/>
              </a:solidFill>
              <a:effectLst/>
            </a:endParaRPr>
          </a:p>
          <a:p>
            <a:pPr marL="0" marR="0" algn="l">
              <a:spcBef>
                <a:spcPts val="0"/>
              </a:spcBef>
              <a:spcAft>
                <a:spcPts val="0"/>
              </a:spcAft>
            </a:pPr>
            <a:endParaRPr lang="en-US" sz="3600" dirty="0">
              <a:solidFill>
                <a:srgbClr val="000000"/>
              </a:solidFill>
            </a:endParaRPr>
          </a:p>
          <a:p>
            <a:r>
              <a:rPr lang="en-US" sz="3600" b="0" i="0" u="none" strike="noStrike" dirty="0">
                <a:solidFill>
                  <a:srgbClr val="000000"/>
                </a:solidFill>
                <a:effectLst/>
              </a:rPr>
              <a:t>3.</a:t>
            </a:r>
            <a:r>
              <a:rPr lang="en-US" sz="3600" dirty="0">
                <a:solidFill>
                  <a:srgbClr val="000000"/>
                </a:solidFill>
              </a:rPr>
              <a:t> </a:t>
            </a:r>
            <a:r>
              <a:rPr lang="en-US" sz="3600" b="0" i="0" u="none" strike="noStrike" dirty="0">
                <a:solidFill>
                  <a:srgbClr val="000000"/>
                </a:solidFill>
                <a:effectLst/>
              </a:rPr>
              <a:t>Oceans and Wet Carbon </a:t>
            </a:r>
            <a:r>
              <a:rPr lang="en-US" sz="3600" b="0" i="0" u="none" strike="noStrike" dirty="0">
                <a:solidFill>
                  <a:srgbClr val="D2D3D4"/>
                </a:solidFill>
                <a:effectLst/>
              </a:rPr>
              <a:t>– </a:t>
            </a:r>
            <a:r>
              <a:rPr lang="en-US" sz="3600" dirty="0">
                <a:solidFill>
                  <a:srgbClr val="D2D3D4"/>
                </a:solidFill>
              </a:rPr>
              <a:t>San Rafael</a:t>
            </a:r>
          </a:p>
          <a:p>
            <a:endParaRPr lang="en-US" sz="2400" dirty="0">
              <a:solidFill>
                <a:schemeClr val="tx1">
                  <a:lumMod val="85000"/>
                  <a:lumOff val="15000"/>
                </a:schemeClr>
              </a:solidFill>
            </a:endParaRPr>
          </a:p>
        </p:txBody>
      </p:sp>
    </p:spTree>
    <p:extLst>
      <p:ext uri="{BB962C8B-B14F-4D97-AF65-F5344CB8AC3E}">
        <p14:creationId xmlns:p14="http://schemas.microsoft.com/office/powerpoint/2010/main" val="113816990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9B839-BADB-01F5-8A52-967A904C5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713095"/>
            <a:ext cx="9956112"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Breakout Sessions Day 2</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350766" y="1701917"/>
            <a:ext cx="11725277" cy="6647974"/>
          </a:xfrm>
          <a:prstGeom prst="rect">
            <a:avLst/>
          </a:prstGeom>
        </p:spPr>
        <p:txBody>
          <a:bodyPr wrap="square">
            <a:spAutoFit/>
          </a:bodyPr>
          <a:lstStyle/>
          <a:p>
            <a:pPr marL="0" marR="0" algn="l">
              <a:spcBef>
                <a:spcPts val="0"/>
              </a:spcBef>
              <a:spcAft>
                <a:spcPts val="0"/>
              </a:spcAft>
            </a:pPr>
            <a:r>
              <a:rPr lang="en-US" sz="1800" b="1" i="0" u="none" strike="noStrike" dirty="0">
                <a:solidFill>
                  <a:srgbClr val="000000"/>
                </a:solidFill>
                <a:effectLst/>
                <a:latin typeface="Calibri" panose="020F0502020204030204" pitchFamily="34" charset="0"/>
              </a:rPr>
              <a:t> </a:t>
            </a:r>
            <a:r>
              <a:rPr lang="en-US" sz="3200" b="1" i="0" u="none" strike="noStrike" dirty="0">
                <a:solidFill>
                  <a:srgbClr val="000000"/>
                </a:solidFill>
                <a:effectLst/>
                <a:latin typeface="Calibri" panose="020F0502020204030204" pitchFamily="34" charset="0"/>
              </a:rPr>
              <a:t>4:30 pm</a:t>
            </a:r>
          </a:p>
          <a:p>
            <a:pPr marL="0" marR="0" algn="l">
              <a:spcBef>
                <a:spcPts val="0"/>
              </a:spcBef>
              <a:spcAft>
                <a:spcPts val="0"/>
              </a:spcAft>
            </a:pPr>
            <a:endParaRPr lang="en-US" sz="2800" b="1"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Biomass </a:t>
            </a:r>
            <a:r>
              <a:rPr lang="en-US" sz="2800" b="0" i="1" u="none" strike="noStrike" dirty="0">
                <a:solidFill>
                  <a:srgbClr val="000000"/>
                </a:solidFill>
                <a:effectLst/>
                <a:latin typeface="Calibri" panose="020F0502020204030204" pitchFamily="34" charset="0"/>
              </a:rPr>
              <a:t>(Chair: Andy Hudak)</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rPr>
              <a:t>– </a:t>
            </a:r>
            <a:r>
              <a:rPr lang="en-US" sz="2800" dirty="0">
                <a:solidFill>
                  <a:srgbClr val="D2D3D4"/>
                </a:solidFill>
              </a:rPr>
              <a:t>TBD</a:t>
            </a:r>
            <a:endParaRPr lang="en-US" sz="2800" b="0" i="0" u="none" strike="noStrike" dirty="0">
              <a:solidFill>
                <a:srgbClr val="D2D3D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Flux (</a:t>
            </a:r>
            <a:r>
              <a:rPr lang="en-US" sz="2800" b="0" i="1" u="none" strike="noStrike" dirty="0">
                <a:solidFill>
                  <a:srgbClr val="000000"/>
                </a:solidFill>
                <a:effectLst/>
                <a:latin typeface="Calibri" panose="020F0502020204030204" pitchFamily="34" charset="0"/>
              </a:rPr>
              <a:t>Chair: Reem Hannun) </a:t>
            </a:r>
            <a:r>
              <a:rPr lang="en-US" sz="2800" b="0" i="0" u="none" strike="noStrike" dirty="0">
                <a:solidFill>
                  <a:srgbClr val="D2D3D4"/>
                </a:solidFill>
                <a:effectLst/>
              </a:rPr>
              <a:t>– Plenary (in-person only)</a:t>
            </a:r>
            <a:endParaRPr lang="en-US" sz="2800" b="0" i="1" u="none" strike="noStrike" dirty="0">
              <a:solidFill>
                <a:srgbClr val="D2D3D4"/>
              </a:solidFill>
              <a:effectLst/>
              <a:latin typeface="Calibri" panose="020F0502020204030204" pitchFamily="34" charset="0"/>
            </a:endParaRPr>
          </a:p>
          <a:p>
            <a:pPr marL="0" marR="0" algn="l">
              <a:spcBef>
                <a:spcPts val="0"/>
              </a:spcBef>
              <a:spcAft>
                <a:spcPts val="0"/>
              </a:spcAft>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Methane </a:t>
            </a:r>
            <a:r>
              <a:rPr lang="en-US" sz="2800" b="0" i="1" u="none" strike="noStrike" dirty="0">
                <a:solidFill>
                  <a:srgbClr val="000000"/>
                </a:solidFill>
                <a:effectLst/>
                <a:latin typeface="Calibri" panose="020F0502020204030204" pitchFamily="34" charset="0"/>
              </a:rPr>
              <a:t>(Chair: Daniel Jacob)</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latin typeface="Calibri" panose="020F0502020204030204" pitchFamily="34" charset="0"/>
              </a:rPr>
              <a:t>– </a:t>
            </a:r>
            <a:r>
              <a:rPr lang="en-US" sz="2800" dirty="0">
                <a:solidFill>
                  <a:srgbClr val="D2D3D4"/>
                </a:solidFill>
                <a:latin typeface="Calibri" panose="020F0502020204030204" pitchFamily="34" charset="0"/>
              </a:rPr>
              <a:t>Plenary </a:t>
            </a:r>
            <a:r>
              <a:rPr lang="en-US" sz="2800" b="0" i="0" u="none" strike="noStrike" dirty="0">
                <a:solidFill>
                  <a:srgbClr val="D2D3D4"/>
                </a:solidFill>
                <a:effectLst/>
              </a:rPr>
              <a:t>(in-person only)</a:t>
            </a:r>
            <a:endParaRPr lang="en-US" sz="2800" b="0" i="0" u="none" strike="noStrike" dirty="0">
              <a:solidFill>
                <a:srgbClr val="D2D3D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Uncertainties </a:t>
            </a:r>
            <a:r>
              <a:rPr lang="en-US" sz="2800" b="0" i="1" u="none" strike="noStrike" dirty="0">
                <a:solidFill>
                  <a:srgbClr val="000000"/>
                </a:solidFill>
                <a:effectLst/>
                <a:latin typeface="Calibri" panose="020F0502020204030204" pitchFamily="34" charset="0"/>
              </a:rPr>
              <a:t>(Chair: Robert Kennedy)</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rPr>
              <a:t>– </a:t>
            </a:r>
            <a:r>
              <a:rPr lang="en-US" sz="2800" dirty="0">
                <a:solidFill>
                  <a:srgbClr val="D2D3D4"/>
                </a:solidFill>
              </a:rPr>
              <a:t>TBD</a:t>
            </a:r>
            <a:endParaRPr lang="en-US" sz="2800" b="0" i="0" u="none" strike="noStrike" dirty="0">
              <a:solidFill>
                <a:srgbClr val="D2D3D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Wet Carbon </a:t>
            </a:r>
            <a:r>
              <a:rPr lang="en-US" sz="2800" b="0" i="1" u="none" strike="noStrike" dirty="0">
                <a:solidFill>
                  <a:srgbClr val="000000"/>
                </a:solidFill>
                <a:effectLst/>
                <a:latin typeface="Calibri" panose="020F0502020204030204" pitchFamily="34" charset="0"/>
              </a:rPr>
              <a:t>(Chairs: Meghan </a:t>
            </a:r>
            <a:r>
              <a:rPr lang="en-US" sz="2800" b="0" i="1" u="none" strike="noStrike" dirty="0" err="1">
                <a:solidFill>
                  <a:srgbClr val="000000"/>
                </a:solidFill>
                <a:effectLst/>
                <a:latin typeface="Calibri" panose="020F0502020204030204" pitchFamily="34" charset="0"/>
              </a:rPr>
              <a:t>Halabisky</a:t>
            </a:r>
            <a:r>
              <a:rPr lang="en-US" sz="2800" b="0" i="1" u="none" strike="noStrike" dirty="0">
                <a:solidFill>
                  <a:srgbClr val="000000"/>
                </a:solidFill>
                <a:effectLst/>
                <a:latin typeface="Calibri" panose="020F0502020204030204" pitchFamily="34" charset="0"/>
              </a:rPr>
              <a:t> &amp; Catherine Mitchell)</a:t>
            </a:r>
            <a:r>
              <a:rPr lang="en-US" sz="2800" b="0" i="1" u="none" strike="noStrike" dirty="0">
                <a:solidFill>
                  <a:srgbClr val="44546A"/>
                </a:solidFill>
                <a:effectLst/>
                <a:latin typeface="Calibri" panose="020F0502020204030204" pitchFamily="34" charset="0"/>
              </a:rPr>
              <a:t> </a:t>
            </a:r>
            <a:r>
              <a:rPr lang="en-US" sz="2800" b="0" i="0" u="none" strike="noStrike" dirty="0">
                <a:solidFill>
                  <a:srgbClr val="D2D3D4"/>
                </a:solidFill>
                <a:effectLst/>
              </a:rPr>
              <a:t>– </a:t>
            </a:r>
            <a:r>
              <a:rPr lang="en-US" sz="2800" dirty="0">
                <a:solidFill>
                  <a:srgbClr val="D2D3D4"/>
                </a:solidFill>
              </a:rPr>
              <a:t>TBD</a:t>
            </a:r>
            <a:endParaRPr lang="en-US" sz="2800" b="0" i="0" u="none" strike="noStrike" dirty="0">
              <a:solidFill>
                <a:srgbClr val="D2D3D4"/>
              </a:solidFill>
              <a:effectLst/>
            </a:endParaRPr>
          </a:p>
          <a:p>
            <a:pPr marL="0" marR="0" algn="l">
              <a:spcBef>
                <a:spcPts val="0"/>
              </a:spcBef>
              <a:spcAft>
                <a:spcPts val="0"/>
              </a:spcAft>
            </a:pPr>
            <a:endParaRPr lang="en-US" sz="2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endParaRPr lang="en-US" sz="4400" dirty="0">
              <a:solidFill>
                <a:schemeClr val="tx1">
                  <a:lumMod val="85000"/>
                  <a:lumOff val="15000"/>
                </a:schemeClr>
              </a:solidFill>
            </a:endParaRPr>
          </a:p>
          <a:p>
            <a:endParaRPr lang="en-US" sz="2400" dirty="0">
              <a:solidFill>
                <a:schemeClr val="tx1">
                  <a:lumMod val="85000"/>
                  <a:lumOff val="15000"/>
                </a:schemeClr>
              </a:solidFill>
            </a:endParaRPr>
          </a:p>
        </p:txBody>
      </p:sp>
    </p:spTree>
    <p:extLst>
      <p:ext uri="{BB962C8B-B14F-4D97-AF65-F5344CB8AC3E}">
        <p14:creationId xmlns:p14="http://schemas.microsoft.com/office/powerpoint/2010/main" val="85718656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D95DB6-0AB6-F4BB-64E2-16F6253CE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093966" y="282378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Federal Shutdown</a:t>
            </a:r>
            <a:endParaRPr lang="en-US" sz="6600" b="1" dirty="0">
              <a:solidFill>
                <a:srgbClr val="D5DE2A"/>
              </a:solidFill>
              <a:latin typeface="Avenir Next Demi Bold" panose="020B0503020202020204" pitchFamily="34" charset="0"/>
            </a:endParaRPr>
          </a:p>
        </p:txBody>
      </p:sp>
    </p:spTree>
    <p:extLst>
      <p:ext uri="{BB962C8B-B14F-4D97-AF65-F5344CB8AC3E}">
        <p14:creationId xmlns:p14="http://schemas.microsoft.com/office/powerpoint/2010/main" val="26576801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3CD09B-895F-3341-BD28-7AB46963AA99}"/>
              </a:ext>
            </a:extLst>
          </p:cNvPr>
          <p:cNvSpPr/>
          <p:nvPr/>
        </p:nvSpPr>
        <p:spPr>
          <a:xfrm>
            <a:off x="127000" y="136188"/>
            <a:ext cx="11931650" cy="6588462"/>
          </a:xfrm>
          <a:prstGeom prst="rect">
            <a:avLst/>
          </a:prstGeom>
          <a:solidFill>
            <a:srgbClr val="1B9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7319D4-D211-E94F-8F2D-C51270FFA6EE}"/>
              </a:ext>
            </a:extLst>
          </p:cNvPr>
          <p:cNvPicPr>
            <a:picLocks noChangeAspect="1"/>
          </p:cNvPicPr>
          <p:nvPr/>
        </p:nvPicPr>
        <p:blipFill>
          <a:blip r:embed="rId2"/>
          <a:stretch>
            <a:fillRect/>
          </a:stretch>
        </p:blipFill>
        <p:spPr>
          <a:xfrm>
            <a:off x="2419459" y="673976"/>
            <a:ext cx="7346731" cy="5510048"/>
          </a:xfrm>
          <a:prstGeom prst="rect">
            <a:avLst/>
          </a:prstGeom>
        </p:spPr>
      </p:pic>
      <p:sp>
        <p:nvSpPr>
          <p:cNvPr id="7" name="Rectangle 6">
            <a:extLst>
              <a:ext uri="{FF2B5EF4-FFF2-40B4-BE49-F238E27FC236}">
                <a16:creationId xmlns:a16="http://schemas.microsoft.com/office/drawing/2014/main" id="{0F4B65FB-97CA-A74A-A263-1098DBE7D3D0}"/>
              </a:ext>
            </a:extLst>
          </p:cNvPr>
          <p:cNvSpPr/>
          <p:nvPr/>
        </p:nvSpPr>
        <p:spPr>
          <a:xfrm>
            <a:off x="2406868" y="662152"/>
            <a:ext cx="7346732" cy="55074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7983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13278E-60B6-12BE-6689-0DA69890A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Code of </a:t>
            </a:r>
            <a:r>
              <a:rPr lang="en-US" sz="6600" b="1" dirty="0">
                <a:solidFill>
                  <a:srgbClr val="D5DE2A"/>
                </a:solidFill>
                <a:latin typeface="Avenir Next Demi Bold" panose="020B0503020202020204" pitchFamily="34" charset="0"/>
              </a:rPr>
              <a:t>Conduct</a:t>
            </a:r>
          </a:p>
        </p:txBody>
      </p:sp>
      <p:sp>
        <p:nvSpPr>
          <p:cNvPr id="2" name="Rectangle 1">
            <a:extLst>
              <a:ext uri="{FF2B5EF4-FFF2-40B4-BE49-F238E27FC236}">
                <a16:creationId xmlns:a16="http://schemas.microsoft.com/office/drawing/2014/main" id="{062AE861-F262-6D41-B605-607B928485C0}"/>
              </a:ext>
            </a:extLst>
          </p:cNvPr>
          <p:cNvSpPr/>
          <p:nvPr/>
        </p:nvSpPr>
        <p:spPr>
          <a:xfrm>
            <a:off x="671209" y="2234465"/>
            <a:ext cx="10788544" cy="1569660"/>
          </a:xfrm>
          <a:prstGeom prst="rect">
            <a:avLst/>
          </a:prstGeom>
        </p:spPr>
        <p:txBody>
          <a:bodyPr wrap="square">
            <a:spAutoFit/>
          </a:bodyPr>
          <a:lstStyle/>
          <a:p>
            <a:r>
              <a:rPr lang="en-US" sz="2400" dirty="0">
                <a:solidFill>
                  <a:schemeClr val="tx1">
                    <a:lumMod val="85000"/>
                    <a:lumOff val="15000"/>
                  </a:schemeClr>
                </a:solidFill>
              </a:rPr>
              <a:t>CMS leadership and the staff of the Carbon Cycle &amp; Ecosystems Office are committed to providing safe, welcoming, and productive environments in the field and the lab, and at meetings and conferences, and have adopted the American Geophysical Union Scientific Code of Conduct.</a:t>
            </a:r>
            <a:endParaRPr lang="en-US" sz="2200" dirty="0">
              <a:solidFill>
                <a:schemeClr val="tx1">
                  <a:lumMod val="85000"/>
                  <a:lumOff val="15000"/>
                </a:schemeClr>
              </a:solidFill>
              <a:latin typeface="Avenir Next Medium" panose="020B0503020202020204" pitchFamily="34" charset="0"/>
            </a:endParaRPr>
          </a:p>
        </p:txBody>
      </p:sp>
      <p:sp>
        <p:nvSpPr>
          <p:cNvPr id="3" name="Rectangle 2">
            <a:extLst>
              <a:ext uri="{FF2B5EF4-FFF2-40B4-BE49-F238E27FC236}">
                <a16:creationId xmlns:a16="http://schemas.microsoft.com/office/drawing/2014/main" id="{78A0A1A3-6268-6347-A95B-D4A7D8CEE345}"/>
              </a:ext>
            </a:extLst>
          </p:cNvPr>
          <p:cNvSpPr/>
          <p:nvPr/>
        </p:nvSpPr>
        <p:spPr>
          <a:xfrm>
            <a:off x="671209" y="3985452"/>
            <a:ext cx="10589122" cy="1569660"/>
          </a:xfrm>
          <a:prstGeom prst="rect">
            <a:avLst/>
          </a:prstGeom>
        </p:spPr>
        <p:txBody>
          <a:bodyPr wrap="square">
            <a:spAutoFit/>
          </a:bodyPr>
          <a:lstStyle/>
          <a:p>
            <a:r>
              <a:rPr lang="en-US" sz="2400" dirty="0">
                <a:solidFill>
                  <a:schemeClr val="tx1">
                    <a:lumMod val="85000"/>
                    <a:lumOff val="15000"/>
                  </a:schemeClr>
                </a:solidFill>
              </a:rPr>
              <a:t>If you have any concerns or need an ally contact: </a:t>
            </a:r>
            <a:r>
              <a:rPr lang="en-US" sz="2400" dirty="0">
                <a:solidFill>
                  <a:srgbClr val="D5DE2A"/>
                </a:solidFill>
              </a:rPr>
              <a:t>Mike Falkowski, Peter Griffith, </a:t>
            </a:r>
            <a:r>
              <a:rPr lang="en-US" sz="2400" dirty="0">
                <a:solidFill>
                  <a:schemeClr val="tx1">
                    <a:lumMod val="85000"/>
                    <a:lumOff val="15000"/>
                  </a:schemeClr>
                </a:solidFill>
              </a:rPr>
              <a:t>or </a:t>
            </a:r>
            <a:r>
              <a:rPr lang="en-US" sz="2400" dirty="0">
                <a:solidFill>
                  <a:srgbClr val="D5DE2A"/>
                </a:solidFill>
              </a:rPr>
              <a:t>Laura Lorenzoni. </a:t>
            </a:r>
            <a:r>
              <a:rPr lang="en-US" sz="2400" dirty="0">
                <a:solidFill>
                  <a:schemeClr val="tx1">
                    <a:lumMod val="85000"/>
                    <a:lumOff val="15000"/>
                  </a:schemeClr>
                </a:solidFill>
              </a:rPr>
              <a:t>To formally file a complaint with NASA, consult Harassment and Discrimination Reporting for NASA Employees, Contractors and Grantee Beneficiaries.</a:t>
            </a:r>
            <a:endParaRPr lang="en-US" dirty="0">
              <a:solidFill>
                <a:schemeClr val="tx1">
                  <a:lumMod val="85000"/>
                  <a:lumOff val="15000"/>
                </a:schemeClr>
              </a:solidFill>
            </a:endParaRPr>
          </a:p>
        </p:txBody>
      </p:sp>
    </p:spTree>
    <p:extLst>
      <p:ext uri="{BB962C8B-B14F-4D97-AF65-F5344CB8AC3E}">
        <p14:creationId xmlns:p14="http://schemas.microsoft.com/office/powerpoint/2010/main" val="13949851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ACB748-6BEF-699A-0A27-979D8B463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Announcements</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671209" y="1948715"/>
            <a:ext cx="10788544" cy="1815882"/>
          </a:xfrm>
          <a:prstGeom prst="rect">
            <a:avLst/>
          </a:prstGeom>
        </p:spPr>
        <p:txBody>
          <a:bodyPr wrap="square">
            <a:spAutoFit/>
          </a:bodyPr>
          <a:lstStyle/>
          <a:p>
            <a:pPr marL="342900" indent="-342900">
              <a:buFont typeface="Arial" panose="020B0604020202020204" pitchFamily="34" charset="0"/>
              <a:buChar char="•"/>
            </a:pPr>
            <a:r>
              <a:rPr lang="en-US" sz="4400" b="1" dirty="0">
                <a:solidFill>
                  <a:schemeClr val="tx1">
                    <a:lumMod val="85000"/>
                    <a:lumOff val="15000"/>
                  </a:schemeClr>
                </a:solidFill>
              </a:rPr>
              <a:t>Social Sign Up – limited space (40), sign up sheet at registration desk</a:t>
            </a:r>
          </a:p>
          <a:p>
            <a:endParaRPr lang="en-US" sz="2400" dirty="0">
              <a:solidFill>
                <a:schemeClr val="tx1">
                  <a:lumMod val="85000"/>
                  <a:lumOff val="15000"/>
                </a:schemeClr>
              </a:solidFill>
            </a:endParaRPr>
          </a:p>
        </p:txBody>
      </p:sp>
      <p:sp>
        <p:nvSpPr>
          <p:cNvPr id="5" name="TextBox 4">
            <a:extLst>
              <a:ext uri="{FF2B5EF4-FFF2-40B4-BE49-F238E27FC236}">
                <a16:creationId xmlns:a16="http://schemas.microsoft.com/office/drawing/2014/main" id="{4B6063C6-2E8F-212A-0AA8-C02E1AD98C22}"/>
              </a:ext>
            </a:extLst>
          </p:cNvPr>
          <p:cNvSpPr txBox="1"/>
          <p:nvPr/>
        </p:nvSpPr>
        <p:spPr>
          <a:xfrm>
            <a:off x="2378869" y="3673857"/>
            <a:ext cx="7434262" cy="1754326"/>
          </a:xfrm>
          <a:prstGeom prst="rect">
            <a:avLst/>
          </a:prstGeom>
          <a:noFill/>
        </p:spPr>
        <p:txBody>
          <a:bodyPr wrap="square">
            <a:spAutoFit/>
          </a:bodyPr>
          <a:lstStyle/>
          <a:p>
            <a:pPr algn="ctr"/>
            <a:r>
              <a:rPr lang="en-US" sz="3600" dirty="0">
                <a:solidFill>
                  <a:schemeClr val="tx1">
                    <a:lumMod val="85000"/>
                    <a:lumOff val="15000"/>
                  </a:schemeClr>
                </a:solidFill>
              </a:rPr>
              <a:t>6:30 pm – ANAYAS Restaurant </a:t>
            </a:r>
          </a:p>
          <a:p>
            <a:pPr algn="ctr"/>
            <a:r>
              <a:rPr lang="en-US" sz="3600" dirty="0">
                <a:solidFill>
                  <a:srgbClr val="222222"/>
                </a:solidFill>
                <a:effectLst/>
                <a:ea typeface="Calibri" panose="020F0502020204030204" pitchFamily="34" charset="0"/>
              </a:rPr>
              <a:t>0.5 mile/10 min walk </a:t>
            </a:r>
            <a:endParaRPr lang="en-US" sz="3600" dirty="0">
              <a:solidFill>
                <a:schemeClr val="tx1">
                  <a:lumMod val="85000"/>
                  <a:lumOff val="15000"/>
                </a:schemeClr>
              </a:solidFill>
              <a:effectLst/>
              <a:ea typeface="Calibri" panose="020F0502020204030204" pitchFamily="34" charset="0"/>
            </a:endParaRPr>
          </a:p>
          <a:p>
            <a:pPr algn="ctr"/>
            <a:r>
              <a:rPr lang="en-US" sz="3600" dirty="0">
                <a:solidFill>
                  <a:schemeClr val="tx1">
                    <a:lumMod val="85000"/>
                    <a:lumOff val="15000"/>
                  </a:schemeClr>
                </a:solidFill>
              </a:rPr>
              <a:t>Mexican food</a:t>
            </a:r>
          </a:p>
        </p:txBody>
      </p:sp>
    </p:spTree>
    <p:extLst>
      <p:ext uri="{BB962C8B-B14F-4D97-AF65-F5344CB8AC3E}">
        <p14:creationId xmlns:p14="http://schemas.microsoft.com/office/powerpoint/2010/main" val="39082856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21358-C210-4F36-D726-587EF9931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Poster Sessions</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671209" y="1948715"/>
            <a:ext cx="10788544" cy="1446550"/>
          </a:xfrm>
          <a:prstGeom prst="rect">
            <a:avLst/>
          </a:prstGeom>
        </p:spPr>
        <p:txBody>
          <a:bodyPr wrap="square">
            <a:spAutoFit/>
          </a:bodyPr>
          <a:lstStyle/>
          <a:p>
            <a:pPr marL="342900" indent="-342900">
              <a:buFont typeface="Arial" panose="020B0604020202020204" pitchFamily="34" charset="0"/>
              <a:buChar char="•"/>
            </a:pPr>
            <a:r>
              <a:rPr lang="en-US" sz="4400" dirty="0">
                <a:solidFill>
                  <a:schemeClr val="tx1">
                    <a:lumMod val="85000"/>
                    <a:lumOff val="15000"/>
                  </a:schemeClr>
                </a:solidFill>
              </a:rPr>
              <a:t>Poster location and time is on back of badge and online poster agenda</a:t>
            </a:r>
            <a:endParaRPr lang="en-US" sz="2400" dirty="0">
              <a:solidFill>
                <a:schemeClr val="tx1">
                  <a:lumMod val="85000"/>
                  <a:lumOff val="15000"/>
                </a:schemeClr>
              </a:solidFill>
            </a:endParaRPr>
          </a:p>
        </p:txBody>
      </p:sp>
      <p:sp>
        <p:nvSpPr>
          <p:cNvPr id="5" name="TextBox 4">
            <a:extLst>
              <a:ext uri="{FF2B5EF4-FFF2-40B4-BE49-F238E27FC236}">
                <a16:creationId xmlns:a16="http://schemas.microsoft.com/office/drawing/2014/main" id="{30326FC7-2D16-CCA7-924B-B356F01E4DB3}"/>
              </a:ext>
            </a:extLst>
          </p:cNvPr>
          <p:cNvSpPr txBox="1"/>
          <p:nvPr/>
        </p:nvSpPr>
        <p:spPr>
          <a:xfrm>
            <a:off x="2571750" y="3666476"/>
            <a:ext cx="7510462" cy="1569660"/>
          </a:xfrm>
          <a:prstGeom prst="rect">
            <a:avLst/>
          </a:prstGeom>
          <a:noFill/>
        </p:spPr>
        <p:txBody>
          <a:bodyPr wrap="square">
            <a:spAutoFit/>
          </a:bodyPr>
          <a:lstStyle/>
          <a:p>
            <a:r>
              <a:rPr lang="en-US" sz="3200" b="1" dirty="0">
                <a:solidFill>
                  <a:schemeClr val="tx1">
                    <a:lumMod val="85000"/>
                    <a:lumOff val="15000"/>
                  </a:schemeClr>
                </a:solidFill>
              </a:rPr>
              <a:t>Poster Session 1 -</a:t>
            </a:r>
            <a:r>
              <a:rPr lang="en-US" sz="3200" dirty="0">
                <a:solidFill>
                  <a:schemeClr val="tx1">
                    <a:lumMod val="85000"/>
                    <a:lumOff val="15000"/>
                  </a:schemeClr>
                </a:solidFill>
              </a:rPr>
              <a:t> Wed. 1:15 pm</a:t>
            </a:r>
          </a:p>
          <a:p>
            <a:r>
              <a:rPr lang="en-US" sz="3200" b="1" dirty="0">
                <a:solidFill>
                  <a:schemeClr val="tx1">
                    <a:lumMod val="85000"/>
                    <a:lumOff val="15000"/>
                  </a:schemeClr>
                </a:solidFill>
              </a:rPr>
              <a:t>Informal Poster Session -</a:t>
            </a:r>
            <a:r>
              <a:rPr lang="en-US" sz="3200" dirty="0">
                <a:solidFill>
                  <a:schemeClr val="tx1">
                    <a:lumMod val="85000"/>
                    <a:lumOff val="15000"/>
                  </a:schemeClr>
                </a:solidFill>
              </a:rPr>
              <a:t> Wed. 6:15 pm</a:t>
            </a:r>
          </a:p>
          <a:p>
            <a:r>
              <a:rPr lang="en-US" sz="3200" b="1" dirty="0">
                <a:solidFill>
                  <a:schemeClr val="tx1">
                    <a:lumMod val="85000"/>
                    <a:lumOff val="15000"/>
                  </a:schemeClr>
                </a:solidFill>
              </a:rPr>
              <a:t>Poster Session 2 -</a:t>
            </a:r>
            <a:r>
              <a:rPr lang="en-US" sz="3200" dirty="0">
                <a:solidFill>
                  <a:schemeClr val="tx1">
                    <a:lumMod val="85000"/>
                    <a:lumOff val="15000"/>
                  </a:schemeClr>
                </a:solidFill>
              </a:rPr>
              <a:t> Thurs. 1:30 pm</a:t>
            </a:r>
          </a:p>
        </p:txBody>
      </p:sp>
    </p:spTree>
    <p:extLst>
      <p:ext uri="{BB962C8B-B14F-4D97-AF65-F5344CB8AC3E}">
        <p14:creationId xmlns:p14="http://schemas.microsoft.com/office/powerpoint/2010/main" val="36814362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5C694-0164-A6C8-DBC4-D8B9BE694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Presentations</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671209" y="2234465"/>
            <a:ext cx="10788544" cy="3046988"/>
          </a:xfrm>
          <a:prstGeom prst="rect">
            <a:avLst/>
          </a:prstGeom>
        </p:spPr>
        <p:txBody>
          <a:bodyPr wrap="square">
            <a:spAutoFit/>
          </a:bodyPr>
          <a:lstStyle/>
          <a:p>
            <a:r>
              <a:rPr lang="en-US" sz="3200" b="1" dirty="0">
                <a:solidFill>
                  <a:schemeClr val="tx1">
                    <a:lumMod val="85000"/>
                    <a:lumOff val="15000"/>
                  </a:schemeClr>
                </a:solidFill>
              </a:rPr>
              <a:t>During the meeting: </a:t>
            </a:r>
            <a:r>
              <a:rPr lang="en-US" sz="3200" dirty="0">
                <a:solidFill>
                  <a:schemeClr val="tx1">
                    <a:lumMod val="85000"/>
                    <a:lumOff val="15000"/>
                  </a:schemeClr>
                </a:solidFill>
              </a:rPr>
              <a:t>Presentations are available behind sign-in.</a:t>
            </a:r>
          </a:p>
          <a:p>
            <a:endParaRPr lang="en-US" sz="3200" dirty="0">
              <a:solidFill>
                <a:schemeClr val="tx1">
                  <a:lumMod val="85000"/>
                  <a:lumOff val="15000"/>
                </a:schemeClr>
              </a:solidFill>
            </a:endParaRPr>
          </a:p>
          <a:p>
            <a:r>
              <a:rPr lang="en-US" sz="3200" b="1" dirty="0">
                <a:solidFill>
                  <a:schemeClr val="tx1">
                    <a:lumMod val="85000"/>
                    <a:lumOff val="15000"/>
                  </a:schemeClr>
                </a:solidFill>
              </a:rPr>
              <a:t>After the meeting: </a:t>
            </a:r>
            <a:r>
              <a:rPr lang="en-US" sz="3200" dirty="0">
                <a:solidFill>
                  <a:schemeClr val="tx1">
                    <a:lumMod val="85000"/>
                    <a:lumOff val="15000"/>
                  </a:schemeClr>
                </a:solidFill>
              </a:rPr>
              <a:t>Presentations will be made public.</a:t>
            </a:r>
          </a:p>
          <a:p>
            <a:endParaRPr lang="en-US" sz="3200" dirty="0">
              <a:solidFill>
                <a:schemeClr val="tx1">
                  <a:lumMod val="85000"/>
                  <a:lumOff val="15000"/>
                </a:schemeClr>
              </a:solidFill>
            </a:endParaRPr>
          </a:p>
          <a:p>
            <a:r>
              <a:rPr lang="en-US" sz="3200" dirty="0">
                <a:solidFill>
                  <a:schemeClr val="tx1">
                    <a:lumMod val="85000"/>
                    <a:lumOff val="15000"/>
                  </a:schemeClr>
                </a:solidFill>
              </a:rPr>
              <a:t>If any slides shouldn’t be publicly available, send </a:t>
            </a:r>
            <a:r>
              <a:rPr lang="en-US" sz="3200" dirty="0">
                <a:solidFill>
                  <a:schemeClr val="tx1">
                    <a:lumMod val="85000"/>
                    <a:lumOff val="15000"/>
                  </a:schemeClr>
                </a:solidFill>
                <a:hlinkClick r:id="rId3"/>
              </a:rPr>
              <a:t>support@cce.nasa.gov</a:t>
            </a:r>
            <a:r>
              <a:rPr lang="en-US" sz="3200" dirty="0">
                <a:solidFill>
                  <a:schemeClr val="tx1">
                    <a:lumMod val="85000"/>
                    <a:lumOff val="15000"/>
                  </a:schemeClr>
                </a:solidFill>
              </a:rPr>
              <a:t> a redacted version after the meeting.</a:t>
            </a:r>
          </a:p>
        </p:txBody>
      </p:sp>
    </p:spTree>
    <p:extLst>
      <p:ext uri="{BB962C8B-B14F-4D97-AF65-F5344CB8AC3E}">
        <p14:creationId xmlns:p14="http://schemas.microsoft.com/office/powerpoint/2010/main" val="130577373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62CCA-F263-0624-D7BC-761DF32BB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11357530"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err="1">
                <a:solidFill>
                  <a:srgbClr val="D5DE2A"/>
                </a:solidFill>
                <a:latin typeface="Avenir Next Demi Bold" panose="020B0503020202020204" pitchFamily="34" charset="0"/>
              </a:rPr>
              <a:t>WiFi</a:t>
            </a:r>
            <a:endParaRPr lang="en-US" sz="5400" b="1" dirty="0">
              <a:solidFill>
                <a:srgbClr val="D5DE2A"/>
              </a:solidFill>
              <a:latin typeface="Avenir Next Demi Bold" panose="020B0503020202020204" pitchFamily="34" charset="0"/>
            </a:endParaRPr>
          </a:p>
        </p:txBody>
      </p:sp>
      <p:sp>
        <p:nvSpPr>
          <p:cNvPr id="5" name="TextBox 4">
            <a:extLst>
              <a:ext uri="{FF2B5EF4-FFF2-40B4-BE49-F238E27FC236}">
                <a16:creationId xmlns:a16="http://schemas.microsoft.com/office/drawing/2014/main" id="{EAAF0A1C-521D-4A59-2E23-989AECCD5F7E}"/>
              </a:ext>
            </a:extLst>
          </p:cNvPr>
          <p:cNvSpPr txBox="1"/>
          <p:nvPr/>
        </p:nvSpPr>
        <p:spPr>
          <a:xfrm>
            <a:off x="1995487" y="2207021"/>
            <a:ext cx="7786687" cy="3477875"/>
          </a:xfrm>
          <a:prstGeom prst="rect">
            <a:avLst/>
          </a:prstGeom>
          <a:noFill/>
        </p:spPr>
        <p:txBody>
          <a:bodyPr wrap="square">
            <a:spAutoFit/>
          </a:bodyPr>
          <a:lstStyle/>
          <a:p>
            <a:pPr algn="ctr"/>
            <a:r>
              <a:rPr lang="en-US" sz="3200" dirty="0"/>
              <a:t>Network</a:t>
            </a:r>
          </a:p>
          <a:p>
            <a:pPr algn="ctr"/>
            <a:r>
              <a:rPr lang="en-US" sz="5400" b="1" dirty="0"/>
              <a:t>NASA CMS</a:t>
            </a:r>
          </a:p>
          <a:p>
            <a:pPr algn="ctr"/>
            <a:endParaRPr lang="en-US" sz="4800" dirty="0"/>
          </a:p>
          <a:p>
            <a:pPr algn="ctr"/>
            <a:r>
              <a:rPr lang="en-US" sz="3200" dirty="0"/>
              <a:t>Password</a:t>
            </a:r>
          </a:p>
          <a:p>
            <a:pPr algn="ctr"/>
            <a:r>
              <a:rPr lang="en-US" sz="5400" b="1" dirty="0"/>
              <a:t>Carbon2023</a:t>
            </a:r>
          </a:p>
        </p:txBody>
      </p:sp>
    </p:spTree>
    <p:extLst>
      <p:ext uri="{BB962C8B-B14F-4D97-AF65-F5344CB8AC3E}">
        <p14:creationId xmlns:p14="http://schemas.microsoft.com/office/powerpoint/2010/main" val="416987118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EB573-1AAC-EB0B-897A-279533C70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9105206"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D5DE2A"/>
                </a:solidFill>
                <a:latin typeface="Avenir Next Demi Bold" panose="020B0503020202020204" pitchFamily="34" charset="0"/>
              </a:rPr>
              <a:t>Lunch Options Nearby:</a:t>
            </a:r>
            <a:endParaRPr lang="en-US" sz="6600" b="1" dirty="0">
              <a:solidFill>
                <a:srgbClr val="D5DE2A"/>
              </a:solidFill>
              <a:latin typeface="Avenir Next Demi Bold" panose="020B0503020202020204" pitchFamily="34" charset="0"/>
            </a:endParaRPr>
          </a:p>
        </p:txBody>
      </p:sp>
      <p:sp>
        <p:nvSpPr>
          <p:cNvPr id="2" name="Rectangle 1">
            <a:extLst>
              <a:ext uri="{FF2B5EF4-FFF2-40B4-BE49-F238E27FC236}">
                <a16:creationId xmlns:a16="http://schemas.microsoft.com/office/drawing/2014/main" id="{062AE861-F262-6D41-B605-607B928485C0}"/>
              </a:ext>
            </a:extLst>
          </p:cNvPr>
          <p:cNvSpPr/>
          <p:nvPr/>
        </p:nvSpPr>
        <p:spPr>
          <a:xfrm>
            <a:off x="952723" y="1948715"/>
            <a:ext cx="7901291" cy="4770537"/>
          </a:xfrm>
          <a:prstGeom prst="rect">
            <a:avLst/>
          </a:prstGeom>
        </p:spPr>
        <p:txBody>
          <a:bodyPr wrap="square">
            <a:spAutoFit/>
          </a:bodyPr>
          <a:lstStyle/>
          <a:p>
            <a:pPr algn="just">
              <a:buFont typeface="Arial" panose="020B0604020202020204" pitchFamily="34" charset="0"/>
              <a:buChar char="•"/>
            </a:pPr>
            <a:r>
              <a:rPr lang="en-US" sz="2800" b="0" i="0" dirty="0">
                <a:effectLst/>
              </a:rPr>
              <a:t>California Pizza Kitchen (Pizza, 0.2 mi)</a:t>
            </a:r>
          </a:p>
          <a:p>
            <a:pPr algn="just">
              <a:buFont typeface="Arial" panose="020B0604020202020204" pitchFamily="34" charset="0"/>
              <a:buChar char="•"/>
            </a:pPr>
            <a:r>
              <a:rPr lang="en-US" sz="2800" b="0" i="0" dirty="0">
                <a:effectLst/>
              </a:rPr>
              <a:t>Alexander's Steakhouse (Steak, 0.2 mi)</a:t>
            </a:r>
          </a:p>
          <a:p>
            <a:pPr algn="just">
              <a:buFont typeface="Arial" panose="020B0604020202020204" pitchFamily="34" charset="0"/>
              <a:buChar char="•"/>
            </a:pPr>
            <a:r>
              <a:rPr lang="en-US" sz="2800" b="0" i="0" dirty="0">
                <a:effectLst/>
              </a:rPr>
              <a:t>Rotisserie Chicken of California (American, 0.3 mi)</a:t>
            </a:r>
          </a:p>
          <a:p>
            <a:pPr algn="just">
              <a:buFont typeface="Arial" panose="020B0604020202020204" pitchFamily="34" charset="0"/>
              <a:buChar char="•"/>
            </a:pPr>
            <a:r>
              <a:rPr lang="en-US" sz="2800" b="0" i="0" dirty="0">
                <a:effectLst/>
              </a:rPr>
              <a:t>The </a:t>
            </a:r>
            <a:r>
              <a:rPr lang="en-US" sz="2800" b="0" i="0" dirty="0" err="1">
                <a:effectLst/>
              </a:rPr>
              <a:t>Mixx</a:t>
            </a:r>
            <a:r>
              <a:rPr lang="en-US" sz="2800" b="0" i="0" dirty="0">
                <a:effectLst/>
              </a:rPr>
              <a:t> (American, 0.3 mi)</a:t>
            </a:r>
          </a:p>
          <a:p>
            <a:pPr algn="just">
              <a:buFont typeface="Arial" panose="020B0604020202020204" pitchFamily="34" charset="0"/>
              <a:buChar char="•"/>
            </a:pPr>
            <a:r>
              <a:rPr lang="en-US" sz="2800" b="0" i="0" dirty="0">
                <a:effectLst/>
              </a:rPr>
              <a:t>Ruth's Chris Steak House (Steak, 0.3 mi)</a:t>
            </a:r>
          </a:p>
          <a:p>
            <a:pPr algn="just">
              <a:buFont typeface="Arial" panose="020B0604020202020204" pitchFamily="34" charset="0"/>
              <a:buChar char="•"/>
            </a:pPr>
            <a:r>
              <a:rPr lang="en-US" sz="2800" b="0" i="0" dirty="0">
                <a:effectLst/>
              </a:rPr>
              <a:t>Yard House (American, 0.4 mi)</a:t>
            </a:r>
          </a:p>
          <a:p>
            <a:pPr algn="just">
              <a:buFont typeface="Arial" panose="020B0604020202020204" pitchFamily="34" charset="0"/>
              <a:buChar char="•"/>
            </a:pPr>
            <a:r>
              <a:rPr lang="en-US" sz="2800" b="0" i="0" dirty="0">
                <a:effectLst/>
              </a:rPr>
              <a:t>Rubio's Coastal Grill (Mexican, 0.4 mi)</a:t>
            </a:r>
          </a:p>
          <a:p>
            <a:pPr algn="just">
              <a:buFont typeface="Arial" panose="020B0604020202020204" pitchFamily="34" charset="0"/>
              <a:buChar char="•"/>
            </a:pPr>
            <a:r>
              <a:rPr lang="en-US" sz="2800" b="0" i="0" dirty="0">
                <a:effectLst/>
              </a:rPr>
              <a:t>Great Maple (American, 0.4 mi)</a:t>
            </a:r>
          </a:p>
          <a:p>
            <a:pPr algn="just">
              <a:buFont typeface="Arial" panose="020B0604020202020204" pitchFamily="34" charset="0"/>
              <a:buChar char="•"/>
            </a:pPr>
            <a:r>
              <a:rPr lang="en-US" sz="2800" b="0" i="0" dirty="0">
                <a:effectLst/>
              </a:rPr>
              <a:t>Tokyo Wako Pasadena (Japanese, 0.4 mi)</a:t>
            </a:r>
          </a:p>
          <a:p>
            <a:pPr algn="just">
              <a:buFont typeface="Arial" panose="020B0604020202020204" pitchFamily="34" charset="0"/>
              <a:buChar char="•"/>
            </a:pPr>
            <a:r>
              <a:rPr lang="en-US" sz="2800" b="0" i="0" dirty="0">
                <a:effectLst/>
              </a:rPr>
              <a:t>El Cholo Café (Mexican, 0.4 mi)</a:t>
            </a:r>
          </a:p>
          <a:p>
            <a:endParaRPr lang="en-US" sz="2400" dirty="0">
              <a:solidFill>
                <a:schemeClr val="tx1">
                  <a:lumMod val="85000"/>
                  <a:lumOff val="15000"/>
                </a:schemeClr>
              </a:solidFill>
            </a:endParaRPr>
          </a:p>
        </p:txBody>
      </p:sp>
    </p:spTree>
    <p:extLst>
      <p:ext uri="{BB962C8B-B14F-4D97-AF65-F5344CB8AC3E}">
        <p14:creationId xmlns:p14="http://schemas.microsoft.com/office/powerpoint/2010/main" val="234185011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62CCA-F263-0624-D7BC-761DF32BB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6" y="-134008"/>
            <a:ext cx="12453591" cy="7126015"/>
          </a:xfrm>
          <a:prstGeom prst="rect">
            <a:avLst/>
          </a:prstGeom>
        </p:spPr>
      </p:pic>
      <p:sp>
        <p:nvSpPr>
          <p:cNvPr id="4" name="Title 1">
            <a:extLst>
              <a:ext uri="{FF2B5EF4-FFF2-40B4-BE49-F238E27FC236}">
                <a16:creationId xmlns:a16="http://schemas.microsoft.com/office/drawing/2014/main" id="{B8F9C6D4-3E7A-9145-B659-7C374C33CC0F}"/>
              </a:ext>
            </a:extLst>
          </p:cNvPr>
          <p:cNvSpPr txBox="1">
            <a:spLocks/>
          </p:cNvSpPr>
          <p:nvPr/>
        </p:nvSpPr>
        <p:spPr>
          <a:xfrm>
            <a:off x="350766" y="937836"/>
            <a:ext cx="11357530"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D5DE2A"/>
                </a:solidFill>
                <a:latin typeface="Avenir Next Demi Bold" panose="020B0503020202020204" pitchFamily="34" charset="0"/>
              </a:rPr>
              <a:t>Lunch Options Nearby Cont’d:</a:t>
            </a:r>
          </a:p>
        </p:txBody>
      </p:sp>
      <p:sp>
        <p:nvSpPr>
          <p:cNvPr id="5" name="TextBox 4">
            <a:extLst>
              <a:ext uri="{FF2B5EF4-FFF2-40B4-BE49-F238E27FC236}">
                <a16:creationId xmlns:a16="http://schemas.microsoft.com/office/drawing/2014/main" id="{EAAF0A1C-521D-4A59-2E23-989AECCD5F7E}"/>
              </a:ext>
            </a:extLst>
          </p:cNvPr>
          <p:cNvSpPr txBox="1"/>
          <p:nvPr/>
        </p:nvSpPr>
        <p:spPr>
          <a:xfrm>
            <a:off x="900112" y="1949846"/>
            <a:ext cx="7786687" cy="3970318"/>
          </a:xfrm>
          <a:prstGeom prst="rect">
            <a:avLst/>
          </a:prstGeom>
          <a:noFill/>
        </p:spPr>
        <p:txBody>
          <a:bodyPr wrap="square">
            <a:spAutoFit/>
          </a:bodyPr>
          <a:lstStyle/>
          <a:p>
            <a:pPr marL="285750" indent="-285750">
              <a:buFont typeface="Arial" panose="020B0604020202020204" pitchFamily="34" charset="0"/>
              <a:buChar char="•"/>
            </a:pPr>
            <a:r>
              <a:rPr lang="en-US" sz="2800" dirty="0"/>
              <a:t>Fogo de Chao (Brazilian, 0.5 mi)</a:t>
            </a:r>
          </a:p>
          <a:p>
            <a:pPr marL="285750" indent="-285750">
              <a:buFont typeface="Arial" panose="020B0604020202020204" pitchFamily="34" charset="0"/>
              <a:buChar char="•"/>
            </a:pPr>
            <a:r>
              <a:rPr lang="en-US" sz="2800" dirty="0" err="1"/>
              <a:t>Lunasia</a:t>
            </a:r>
            <a:r>
              <a:rPr lang="en-US" sz="2800" dirty="0"/>
              <a:t> Dim Sum House (Dim Sum, 0.5 mi)</a:t>
            </a:r>
          </a:p>
          <a:p>
            <a:pPr marL="285750" indent="-285750">
              <a:buFont typeface="Arial" panose="020B0604020202020204" pitchFamily="34" charset="0"/>
              <a:buChar char="•"/>
            </a:pPr>
            <a:r>
              <a:rPr lang="en-US" sz="2800" dirty="0"/>
              <a:t>Fleming's Prime Steakhouse (Steak, 0.5 mi)</a:t>
            </a:r>
          </a:p>
          <a:p>
            <a:pPr marL="285750" indent="-285750">
              <a:buFont typeface="Arial" panose="020B0604020202020204" pitchFamily="34" charset="0"/>
              <a:buChar char="•"/>
            </a:pPr>
            <a:r>
              <a:rPr lang="en-US" sz="2800" dirty="0"/>
              <a:t>Maestro Restaurant (Mexican, 0.5 mi)</a:t>
            </a:r>
          </a:p>
          <a:p>
            <a:pPr marL="285750" indent="-285750">
              <a:buFont typeface="Arial" panose="020B0604020202020204" pitchFamily="34" charset="0"/>
              <a:buChar char="•"/>
            </a:pPr>
            <a:r>
              <a:rPr lang="en-US" sz="2800" dirty="0"/>
              <a:t>Sushi Enya Pasadena (Sushi, 0.6 mi)</a:t>
            </a:r>
          </a:p>
          <a:p>
            <a:pPr marL="285750" indent="-285750">
              <a:buFont typeface="Arial" panose="020B0604020202020204" pitchFamily="34" charset="0"/>
              <a:buChar char="•"/>
            </a:pPr>
            <a:r>
              <a:rPr lang="en-US" sz="2800" dirty="0"/>
              <a:t>Noodle St (Asian, 0.6 mi)</a:t>
            </a:r>
          </a:p>
          <a:p>
            <a:pPr marL="285750" indent="-285750">
              <a:buFont typeface="Arial" panose="020B0604020202020204" pitchFamily="34" charset="0"/>
              <a:buChar char="•"/>
            </a:pPr>
            <a:r>
              <a:rPr lang="en-US" sz="2800" dirty="0"/>
              <a:t>Jimmy John's (Sandwiches, 0.6 mi)</a:t>
            </a:r>
          </a:p>
          <a:p>
            <a:pPr marL="285750" indent="-285750">
              <a:buFont typeface="Arial" panose="020B0604020202020204" pitchFamily="34" charset="0"/>
              <a:buChar char="•"/>
            </a:pPr>
            <a:r>
              <a:rPr lang="en-US" sz="2800" dirty="0"/>
              <a:t>Naughty Vegan (Vegan, 0.6 mi)</a:t>
            </a:r>
          </a:p>
          <a:p>
            <a:pPr marL="285750" indent="-285750">
              <a:buFont typeface="Arial" panose="020B0604020202020204" pitchFamily="34" charset="0"/>
              <a:buChar char="•"/>
            </a:pPr>
            <a:r>
              <a:rPr lang="en-US" sz="2800" dirty="0"/>
              <a:t>Paper Rice (Vietnamese, 0.6 mi)</a:t>
            </a:r>
          </a:p>
        </p:txBody>
      </p:sp>
    </p:spTree>
    <p:extLst>
      <p:ext uri="{BB962C8B-B14F-4D97-AF65-F5344CB8AC3E}">
        <p14:creationId xmlns:p14="http://schemas.microsoft.com/office/powerpoint/2010/main" val="4084409677"/>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19876</TotalTime>
  <Words>492</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Demi Bold</vt:lpstr>
      <vt:lpstr>Avenir Next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Sharpe, Natalie L. (GSFC-618.0)[SCIENCE SYSTEMS AND APPLICATIONS INC]</cp:lastModifiedBy>
  <cp:revision>131</cp:revision>
  <cp:lastPrinted>2022-09-22T19:40:31Z</cp:lastPrinted>
  <dcterms:created xsi:type="dcterms:W3CDTF">2020-11-03T15:27:10Z</dcterms:created>
  <dcterms:modified xsi:type="dcterms:W3CDTF">2023-09-26T07:46:01Z</dcterms:modified>
</cp:coreProperties>
</file>