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85" r:id="rId3"/>
    <p:sldId id="280" r:id="rId4"/>
    <p:sldId id="286" r:id="rId5"/>
    <p:sldId id="274" r:id="rId6"/>
    <p:sldId id="275" r:id="rId7"/>
    <p:sldId id="267" r:id="rId8"/>
    <p:sldId id="263" r:id="rId9"/>
    <p:sldId id="276" r:id="rId10"/>
    <p:sldId id="268" r:id="rId11"/>
    <p:sldId id="273" r:id="rId12"/>
    <p:sldId id="279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D96D-6C6A-45F5-8734-8640190C1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68B00-22CA-4FD1-90F9-8BCC77B34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3CD82-94AE-4397-9869-134EC46E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79FA4-4A59-4A74-9A79-E843CCE0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66908-9F76-4C92-AC0D-BBA13770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3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D169-8CCF-4797-874E-F1B2BFF2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1344-E9B4-4E0A-AF09-BAD4422B3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3E2F4-6D75-42A0-98EB-97E003CB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BD9B-0424-4124-8A89-6BB18786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D8F88-77B3-4ACF-9720-FB228A70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7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A464-725C-4AF1-8721-150630B0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F6F12-C98C-4278-808F-4E0DD7C55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576E3-4ADF-47AA-9732-DA10C404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1CE6A-F656-48C1-9567-4E0EA65A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65C26-07C9-4A8B-B241-B99CBE65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00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2AFC-11E6-46AF-820E-5BB165B0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E67E0-EF0C-4649-B091-695D5E9EA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DDC63-52D5-481D-B69C-39B764E5B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B1086-8098-4299-B370-74AFAB5E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1220D-6715-4C25-BD88-5B807E91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24855-2E0D-44EE-81C8-B7D5656D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45EE-0CD7-4F26-824E-23321EDCE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E21B-CFB3-4998-8634-9036AE30D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EBACD-D0AE-4FE1-9D00-CEC2B9AD5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D97C70-08C4-4F09-8992-1EDCC8A9B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C03DE-663F-49E1-B6B5-70740729D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D2235-4A2A-4B28-B084-7380D63D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E6DC5D-D985-4FB2-9C3B-F6F5E445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C1091-D821-4894-80FD-9D5B968E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3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26F8-555D-494D-B9D3-C84B96803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D880-04B8-4A1F-997D-29866F96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0FAE9-593E-4536-AB1C-8CDF1F7A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7C2BA-37E0-4380-BA69-DE9EF776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09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0BD52-9BDA-43AB-8D87-54801886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0A380-4FDD-407E-8D49-E7B4F4E4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A887D-63EB-4832-A986-03DEB488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82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394A-D1DA-440D-8198-7F2FF7E2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1DD75-9F8F-4B4E-AB74-B480426B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6950F-DF44-4725-A407-00BA169D8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73DBC-CEEC-4828-8D39-49333E6F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A9AC3-B95D-4ABB-8F2B-D4818386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6B77B-5C66-4B50-A667-47B60DA2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5A5D-ED5A-4847-A690-03B1AF37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B86C9-0B1F-4DEA-A148-2A3082A57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2C69B-51D0-4665-ABFA-2881E8CD5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7F744-EDA7-495F-ABE2-F8AE6F91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DCF17-A1CB-4CCD-81B4-98D7355A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7D259-A2A9-4C3F-8DD1-66394165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4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DE3D-E5E8-4CDE-A6BE-C727E71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87341-FDCC-4308-8CA2-484C8463D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DF93-F853-4BF1-B579-D0E286F1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742DC-57ED-4FC5-A29E-78235A9B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B820-6D7E-410F-BD5F-E263EEE0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62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BCCDD-9225-4DFD-A340-6081C445D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456EF-35C4-491B-BB0F-7B6CC68E7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6124-F76F-4A41-A876-2C12705D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5F86-0079-4151-B845-51903519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B27-41F7-44F2-8016-1F0EC5BD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1C089-E2AD-4298-B8CF-6920FD66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3B3CA-BBD9-4988-8D64-B7FD1F9C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211BD-1266-47F3-A698-36C0AEC14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D58A-EE84-41BE-981E-AC0D4536E53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4B7B0-324B-4906-8A01-732B431EB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91E0-727F-4567-8291-92478A35D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9B16-65FC-4C82-A129-C1006769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92FBCB-A674-4EE3-8961-FB41B898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664E2F3-191B-4762-9CEA-890FBF2AE2F3}"/>
              </a:ext>
            </a:extLst>
          </p:cNvPr>
          <p:cNvSpPr txBox="1">
            <a:spLocks/>
          </p:cNvSpPr>
          <p:nvPr/>
        </p:nvSpPr>
        <p:spPr>
          <a:xfrm>
            <a:off x="375805" y="909206"/>
            <a:ext cx="11404021" cy="10806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8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76F10-2002-448D-BEAF-48FE272F606B}"/>
              </a:ext>
            </a:extLst>
          </p:cNvPr>
          <p:cNvSpPr txBox="1"/>
          <p:nvPr/>
        </p:nvSpPr>
        <p:spPr>
          <a:xfrm>
            <a:off x="1115121" y="2051439"/>
            <a:ext cx="107010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srgbClr val="FFFF00"/>
                </a:solidFill>
                <a:latin typeface="Calibri" panose="020F0502020204030204"/>
              </a:rPr>
              <a:t>1. Goals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Accomplishments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srgbClr val="FFFF00"/>
                </a:solidFill>
                <a:latin typeface="Calibri" panose="020F0502020204030204"/>
              </a:rPr>
              <a:t>3. Plans</a:t>
            </a:r>
            <a:endParaRPr kumimoji="0" lang="en-US" sz="28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CE61DF-028A-4D3B-BE63-2CD252BBD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149747"/>
            <a:ext cx="599233" cy="67321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977C165-72A4-4E71-B104-D2355BAA0D32}"/>
              </a:ext>
            </a:extLst>
          </p:cNvPr>
          <p:cNvSpPr txBox="1">
            <a:spLocks/>
          </p:cNvSpPr>
          <p:nvPr/>
        </p:nvSpPr>
        <p:spPr>
          <a:xfrm>
            <a:off x="2160270" y="909206"/>
            <a:ext cx="7840980" cy="673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FF00"/>
                </a:solidFill>
              </a:rPr>
              <a:t>Biomass WG Breakout Report</a:t>
            </a:r>
          </a:p>
        </p:txBody>
      </p:sp>
    </p:spTree>
    <p:extLst>
      <p:ext uri="{BB962C8B-B14F-4D97-AF65-F5344CB8AC3E}">
        <p14:creationId xmlns:p14="http://schemas.microsoft.com/office/powerpoint/2010/main" val="173787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AA9A6D-5C2D-9E67-CEAF-E6CA7594DCB9}"/>
              </a:ext>
            </a:extLst>
          </p:cNvPr>
          <p:cNvGraphicFramePr>
            <a:graphicFrameLocks noGrp="1"/>
          </p:cNvGraphicFramePr>
          <p:nvPr/>
        </p:nvGraphicFramePr>
        <p:xfrm>
          <a:off x="371474" y="304799"/>
          <a:ext cx="11401424" cy="2002973"/>
        </p:xfrm>
        <a:graphic>
          <a:graphicData uri="http://schemas.openxmlformats.org/drawingml/2006/table">
            <a:tbl>
              <a:tblPr/>
              <a:tblGrid>
                <a:gridCol w="3329669">
                  <a:extLst>
                    <a:ext uri="{9D8B030D-6E8A-4147-A177-3AD203B41FA5}">
                      <a16:colId xmlns:a16="http://schemas.microsoft.com/office/drawing/2014/main" val="1241182392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505951020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3592982297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1488457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4247161057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4045517192"/>
                    </a:ext>
                  </a:extLst>
                </a:gridCol>
              </a:tblGrid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Polygons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Slope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Intercept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RMSE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Adj. R-squared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124466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87891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7696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FIA BIGMAP (2014 – 2018)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374613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TreeMap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-AGB (2007 – 2016)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60944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CMS-AGB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30157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CAORWA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794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388C8E-5961-DB06-37E4-6DF7A546DBC0}"/>
              </a:ext>
            </a:extLst>
          </p:cNvPr>
          <p:cNvGraphicFramePr>
            <a:graphicFrameLocks noGrp="1"/>
          </p:cNvGraphicFramePr>
          <p:nvPr/>
        </p:nvGraphicFramePr>
        <p:xfrm>
          <a:off x="371472" y="2427513"/>
          <a:ext cx="11401426" cy="2002973"/>
        </p:xfrm>
        <a:graphic>
          <a:graphicData uri="http://schemas.openxmlformats.org/drawingml/2006/table">
            <a:tbl>
              <a:tblPr/>
              <a:tblGrid>
                <a:gridCol w="3329671">
                  <a:extLst>
                    <a:ext uri="{9D8B030D-6E8A-4147-A177-3AD203B41FA5}">
                      <a16:colId xmlns:a16="http://schemas.microsoft.com/office/drawing/2014/main" val="1640911222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362920236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127292635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1003604347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1410250152"/>
                    </a:ext>
                  </a:extLst>
                </a:gridCol>
                <a:gridCol w="1614351">
                  <a:extLst>
                    <a:ext uri="{9D8B030D-6E8A-4147-A177-3AD203B41FA5}">
                      <a16:colId xmlns:a16="http://schemas.microsoft.com/office/drawing/2014/main" val="1785095723"/>
                    </a:ext>
                  </a:extLst>
                </a:gridCol>
              </a:tblGrid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FIA </a:t>
                      </a:r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Emap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Hexagons (64,000 ha)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Slope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Intercept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RMSE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Adj. R-squared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40949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30299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05800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FIA BIGMAP (2014 – 2018)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17122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TreeMap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-AGB (2007 – 2016)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107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CMS-AGB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07214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CAORWA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0595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53A346-AFA0-A4C1-FB56-252B920FF80A}"/>
              </a:ext>
            </a:extLst>
          </p:cNvPr>
          <p:cNvGraphicFramePr>
            <a:graphicFrameLocks noGrp="1"/>
          </p:cNvGraphicFramePr>
          <p:nvPr/>
        </p:nvGraphicFramePr>
        <p:xfrm>
          <a:off x="371472" y="4550230"/>
          <a:ext cx="11401421" cy="2002973"/>
        </p:xfrm>
        <a:graphic>
          <a:graphicData uri="http://schemas.openxmlformats.org/drawingml/2006/table">
            <a:tbl>
              <a:tblPr/>
              <a:tblGrid>
                <a:gridCol w="3329671">
                  <a:extLst>
                    <a:ext uri="{9D8B030D-6E8A-4147-A177-3AD203B41FA5}">
                      <a16:colId xmlns:a16="http://schemas.microsoft.com/office/drawing/2014/main" val="1607506951"/>
                    </a:ext>
                  </a:extLst>
                </a:gridCol>
                <a:gridCol w="1614350">
                  <a:extLst>
                    <a:ext uri="{9D8B030D-6E8A-4147-A177-3AD203B41FA5}">
                      <a16:colId xmlns:a16="http://schemas.microsoft.com/office/drawing/2014/main" val="3665830759"/>
                    </a:ext>
                  </a:extLst>
                </a:gridCol>
                <a:gridCol w="1614350">
                  <a:extLst>
                    <a:ext uri="{9D8B030D-6E8A-4147-A177-3AD203B41FA5}">
                      <a16:colId xmlns:a16="http://schemas.microsoft.com/office/drawing/2014/main" val="4076358964"/>
                    </a:ext>
                  </a:extLst>
                </a:gridCol>
                <a:gridCol w="1614350">
                  <a:extLst>
                    <a:ext uri="{9D8B030D-6E8A-4147-A177-3AD203B41FA5}">
                      <a16:colId xmlns:a16="http://schemas.microsoft.com/office/drawing/2014/main" val="1327575888"/>
                    </a:ext>
                  </a:extLst>
                </a:gridCol>
                <a:gridCol w="1614350">
                  <a:extLst>
                    <a:ext uri="{9D8B030D-6E8A-4147-A177-3AD203B41FA5}">
                      <a16:colId xmlns:a16="http://schemas.microsoft.com/office/drawing/2014/main" val="1581869044"/>
                    </a:ext>
                  </a:extLst>
                </a:gridCol>
                <a:gridCol w="1614350">
                  <a:extLst>
                    <a:ext uri="{9D8B030D-6E8A-4147-A177-3AD203B41FA5}">
                      <a16:colId xmlns:a16="http://schemas.microsoft.com/office/drawing/2014/main" val="1674847181"/>
                    </a:ext>
                  </a:extLst>
                </a:gridCol>
              </a:tblGrid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Stand Polygons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Slope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Intercept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RMSE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Adj. R-squared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41802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9029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CMS-LiDAR (2008 – 2015)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8862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FIA BIGMAP (2014 – 2018)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058673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TreeMap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-AGB (2007 – 2016)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86519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CMS-AGB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20051"/>
                  </a:ext>
                </a:extLst>
              </a:tr>
              <a:tr h="286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CAORWA (2000 – 2016 (n=17))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1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92FBCB-A674-4EE3-8961-FB41B898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664E2F3-191B-4762-9CEA-890FBF2AE2F3}"/>
              </a:ext>
            </a:extLst>
          </p:cNvPr>
          <p:cNvSpPr txBox="1">
            <a:spLocks/>
          </p:cNvSpPr>
          <p:nvPr/>
        </p:nvSpPr>
        <p:spPr>
          <a:xfrm>
            <a:off x="375805" y="909206"/>
            <a:ext cx="11404021" cy="10806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8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76F10-2002-448D-BEAF-48FE272F606B}"/>
              </a:ext>
            </a:extLst>
          </p:cNvPr>
          <p:cNvSpPr txBox="1"/>
          <p:nvPr/>
        </p:nvSpPr>
        <p:spPr>
          <a:xfrm>
            <a:off x="626458" y="1732166"/>
            <a:ext cx="10939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Coordinate comparison of dryland biomass estimates and uncertainty between 	Armston 2020 (South Africa and Australia) and Silva 2022 (Brazil) CMS projects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National-scale biomass map comparison here in the data-rich USA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State, county, FIA hex aggregation units make this powerful quantitatively, 	analytically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o	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Design-based FIA ground truth data makes this scale advantageous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Mexico is another good candidate for comparing multiple CMS products, also 	within administrative/jurisdictional polygons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How do evaluate/compare map estimates at pixel level?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How to deal with different Forest/</a:t>
            </a:r>
            <a:r>
              <a:rPr kumimoji="0" lang="en-US" sz="2400" b="0" i="0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Nonforest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masks and resulting effects on 	aggregated estimate within a jurisdiction? How much does this F/NF classification 	contribute to uncertainty?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A94242-2F5D-4F6C-B4DB-16837A66B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149747"/>
            <a:ext cx="599233" cy="67321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F75AAC5-4DFE-4918-BFB5-3B60B4970184}"/>
              </a:ext>
            </a:extLst>
          </p:cNvPr>
          <p:cNvSpPr txBox="1">
            <a:spLocks/>
          </p:cNvSpPr>
          <p:nvPr/>
        </p:nvSpPr>
        <p:spPr>
          <a:xfrm>
            <a:off x="412174" y="1042608"/>
            <a:ext cx="7840980" cy="673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3. Planned Activities 2023-24</a:t>
            </a:r>
          </a:p>
        </p:txBody>
      </p:sp>
    </p:spTree>
    <p:extLst>
      <p:ext uri="{BB962C8B-B14F-4D97-AF65-F5344CB8AC3E}">
        <p14:creationId xmlns:p14="http://schemas.microsoft.com/office/powerpoint/2010/main" val="174994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92FBCB-A674-4EE3-8961-FB41B898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664E2F3-191B-4762-9CEA-890FBF2AE2F3}"/>
              </a:ext>
            </a:extLst>
          </p:cNvPr>
          <p:cNvSpPr txBox="1">
            <a:spLocks/>
          </p:cNvSpPr>
          <p:nvPr/>
        </p:nvSpPr>
        <p:spPr>
          <a:xfrm>
            <a:off x="375805" y="909206"/>
            <a:ext cx="11404021" cy="10806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8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76F10-2002-448D-BEAF-48FE272F606B}"/>
              </a:ext>
            </a:extLst>
          </p:cNvPr>
          <p:cNvSpPr txBox="1"/>
          <p:nvPr/>
        </p:nvSpPr>
        <p:spPr>
          <a:xfrm>
            <a:off x="626458" y="1737109"/>
            <a:ext cx="109390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How much does allometry contribute to uncertainty?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How do those allometric errors scale upon aggregation?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Next iteration of CEOS biomass protocol will be validation of biomass change 	estimates (Neha Hunka and Kim </a:t>
            </a:r>
            <a:r>
              <a:rPr kumimoji="0" lang="en-US" sz="2400" b="0" i="0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Calders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Integrate with biomass harmonization activity (Laura and Neha)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How many biomass map products are out there, nationally, regionally, and 	globally?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o	Moving target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•	Review/synthesis paper at large scale (national and above)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A94242-2F5D-4F6C-B4DB-16837A66B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149747"/>
            <a:ext cx="599233" cy="67321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F75AAC5-4DFE-4918-BFB5-3B60B4970184}"/>
              </a:ext>
            </a:extLst>
          </p:cNvPr>
          <p:cNvSpPr txBox="1">
            <a:spLocks/>
          </p:cNvSpPr>
          <p:nvPr/>
        </p:nvSpPr>
        <p:spPr>
          <a:xfrm>
            <a:off x="412174" y="1042608"/>
            <a:ext cx="7840980" cy="673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3. Planned Activities 2023-24</a:t>
            </a:r>
          </a:p>
        </p:txBody>
      </p:sp>
    </p:spTree>
    <p:extLst>
      <p:ext uri="{BB962C8B-B14F-4D97-AF65-F5344CB8AC3E}">
        <p14:creationId xmlns:p14="http://schemas.microsoft.com/office/powerpoint/2010/main" val="321650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92FBCB-A674-4EE3-8961-FB41B898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664E2F3-191B-4762-9CEA-890FBF2AE2F3}"/>
              </a:ext>
            </a:extLst>
          </p:cNvPr>
          <p:cNvSpPr txBox="1">
            <a:spLocks/>
          </p:cNvSpPr>
          <p:nvPr/>
        </p:nvSpPr>
        <p:spPr>
          <a:xfrm>
            <a:off x="375805" y="909206"/>
            <a:ext cx="11404021" cy="10806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8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76F10-2002-448D-BEAF-48FE272F606B}"/>
              </a:ext>
            </a:extLst>
          </p:cNvPr>
          <p:cNvSpPr txBox="1"/>
          <p:nvPr/>
        </p:nvSpPr>
        <p:spPr>
          <a:xfrm>
            <a:off x="425203" y="1730286"/>
            <a:ext cx="11341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/>
              </a:rPr>
              <a:t>•	Connecting projects with similar themes, goals via round-robin of WG member presentations.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/>
              </a:rPr>
              <a:t>•	Finish and write up the Oregon aboveground biomass (AGB) map comparison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/>
              </a:rPr>
              <a:t>•	More biomass map comparisons, beyond the current one in Oregon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/>
              </a:rPr>
              <a:t>	o	Particularly at national or larger scale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/>
              </a:rPr>
              <a:t>	o	Not be just forest-centric, but other woody vegetation, woodlands, shrublands, and savannas.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srgbClr val="FFFF00"/>
                </a:solidFill>
                <a:latin typeface="Calibri" panose="020F0502020204030204"/>
              </a:rPr>
              <a:t>	o	We tend to concentrate on OG and mature forest, but what about regeneration, secondary forest?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/>
              </a:rPr>
              <a:t>•	Merge with Uncertainty WG?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CE61DF-028A-4D3B-BE63-2CD252BBD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149747"/>
            <a:ext cx="599233" cy="67321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68DB825-BCCE-4D81-B752-0723402E71B1}"/>
              </a:ext>
            </a:extLst>
          </p:cNvPr>
          <p:cNvSpPr txBox="1">
            <a:spLocks/>
          </p:cNvSpPr>
          <p:nvPr/>
        </p:nvSpPr>
        <p:spPr>
          <a:xfrm>
            <a:off x="412174" y="1064910"/>
            <a:ext cx="7840980" cy="673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1. Goals</a:t>
            </a:r>
          </a:p>
        </p:txBody>
      </p:sp>
    </p:spTree>
    <p:extLst>
      <p:ext uri="{BB962C8B-B14F-4D97-AF65-F5344CB8AC3E}">
        <p14:creationId xmlns:p14="http://schemas.microsoft.com/office/powerpoint/2010/main" val="374999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92FBCB-A674-4EE3-8961-FB41B898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664E2F3-191B-4762-9CEA-890FBF2AE2F3}"/>
              </a:ext>
            </a:extLst>
          </p:cNvPr>
          <p:cNvSpPr txBox="1">
            <a:spLocks/>
          </p:cNvSpPr>
          <p:nvPr/>
        </p:nvSpPr>
        <p:spPr>
          <a:xfrm>
            <a:off x="375805" y="909206"/>
            <a:ext cx="11404021" cy="10806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800" b="1" kern="1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76F10-2002-448D-BEAF-48FE272F606B}"/>
              </a:ext>
            </a:extLst>
          </p:cNvPr>
          <p:cNvSpPr txBox="1"/>
          <p:nvPr/>
        </p:nvSpPr>
        <p:spPr>
          <a:xfrm>
            <a:off x="587919" y="2145564"/>
            <a:ext cx="10023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FFFF00"/>
                </a:solidFill>
                <a:latin typeface="Calibri" panose="020F0502020204030204"/>
              </a:rPr>
              <a:t>•	Several presentations within WG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FFFF00"/>
                </a:solidFill>
                <a:latin typeface="Calibri" panose="020F0502020204030204"/>
              </a:rPr>
              <a:t>	o	</a:t>
            </a:r>
            <a:r>
              <a:rPr lang="en-US" sz="2400" dirty="0">
                <a:solidFill>
                  <a:srgbClr val="FFFF00"/>
                </a:solidFill>
                <a:latin typeface="Calibri" panose="020F0502020204030204"/>
              </a:rPr>
              <a:t>Recordings for most are available on CMS website</a:t>
            </a:r>
            <a:endParaRPr lang="en-US" sz="2800" dirty="0">
              <a:solidFill>
                <a:srgbClr val="FFFF00"/>
              </a:solidFill>
              <a:latin typeface="Calibri" panose="020F050202020403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FFFF00"/>
                </a:solidFill>
                <a:latin typeface="Calibri" panose="020F0502020204030204"/>
              </a:rPr>
              <a:t>•	Progress on OR AGB map comparison at county, hex, stand levels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CE61DF-028A-4D3B-BE63-2CD252BBD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31" y="149747"/>
            <a:ext cx="599233" cy="67321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68DB825-BCCE-4D81-B752-0723402E71B1}"/>
              </a:ext>
            </a:extLst>
          </p:cNvPr>
          <p:cNvSpPr txBox="1">
            <a:spLocks/>
          </p:cNvSpPr>
          <p:nvPr/>
        </p:nvSpPr>
        <p:spPr>
          <a:xfrm>
            <a:off x="412174" y="1064910"/>
            <a:ext cx="7840980" cy="673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2. Accomplishments 2022-23</a:t>
            </a:r>
          </a:p>
        </p:txBody>
      </p:sp>
    </p:spTree>
    <p:extLst>
      <p:ext uri="{BB962C8B-B14F-4D97-AF65-F5344CB8AC3E}">
        <p14:creationId xmlns:p14="http://schemas.microsoft.com/office/powerpoint/2010/main" val="255115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polygons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FB32EE-6BB5-795A-4C6A-448C9B878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1152" y="467208"/>
            <a:ext cx="7108300" cy="592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9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FIA Hexagons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FB32EE-6BB5-795A-4C6A-448C9B878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1152" y="467208"/>
            <a:ext cx="7108300" cy="592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9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Stand polygons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FB32EE-6BB5-795A-4C6A-448C9B878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1152" y="467208"/>
            <a:ext cx="7108300" cy="592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County polygons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DC396E-E653-ECD7-5D2F-814A8A131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894" y="1683585"/>
            <a:ext cx="6132466" cy="4905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C9C6AD-C832-D1F1-DC81-CA1CE97DA3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8" r="-1137"/>
          <a:stretch/>
        </p:blipFill>
        <p:spPr>
          <a:xfrm>
            <a:off x="6266362" y="1683585"/>
            <a:ext cx="5925638" cy="49638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4B2BC09-55F7-C2D4-5A30-91E2DB53A772}"/>
              </a:ext>
            </a:extLst>
          </p:cNvPr>
          <p:cNvSpPr txBox="1"/>
          <p:nvPr/>
        </p:nvSpPr>
        <p:spPr>
          <a:xfrm>
            <a:off x="3200127" y="5374713"/>
            <a:ext cx="2636264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0.98	         RMSE = 28.38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2.7	         Adj. R-squared = 0.9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         Bias =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61859-168D-F452-8E15-5FCB870B56AD}"/>
              </a:ext>
            </a:extLst>
          </p:cNvPr>
          <p:cNvSpPr txBox="1"/>
          <p:nvPr/>
        </p:nvSpPr>
        <p:spPr>
          <a:xfrm>
            <a:off x="9050251" y="5374713"/>
            <a:ext cx="2632668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1.18	         RMSE = 20.1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-28.11       Adj. R-squared = 0.95 	         Bias = -4.57</a:t>
            </a:r>
          </a:p>
        </p:txBody>
      </p:sp>
    </p:spTree>
    <p:extLst>
      <p:ext uri="{BB962C8B-B14F-4D97-AF65-F5344CB8AC3E}">
        <p14:creationId xmlns:p14="http://schemas.microsoft.com/office/powerpoint/2010/main" val="19840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FIA Hexagons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281977-92C3-15CF-F4B6-33CD93949DB5}"/>
              </a:ext>
            </a:extLst>
          </p:cNvPr>
          <p:cNvGrpSpPr/>
          <p:nvPr/>
        </p:nvGrpSpPr>
        <p:grpSpPr>
          <a:xfrm>
            <a:off x="133894" y="1683585"/>
            <a:ext cx="11924212" cy="4963886"/>
            <a:chOff x="133894" y="1683585"/>
            <a:chExt cx="11924212" cy="496388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1DC396E-E653-ECD7-5D2F-814A8A131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3894" y="1683585"/>
              <a:ext cx="6132467" cy="490597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C9C6AD-C832-D1F1-DC81-CA1CE97DA3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9"/>
            <a:stretch/>
          </p:blipFill>
          <p:spPr>
            <a:xfrm>
              <a:off x="6266362" y="1683585"/>
              <a:ext cx="5791744" cy="496388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4B2BC09-55F7-C2D4-5A30-91E2DB53A772}"/>
              </a:ext>
            </a:extLst>
          </p:cNvPr>
          <p:cNvSpPr txBox="1"/>
          <p:nvPr/>
        </p:nvSpPr>
        <p:spPr>
          <a:xfrm>
            <a:off x="3200127" y="5374713"/>
            <a:ext cx="2636264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0.97	         RMSE = 63.26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6.26	         Adj. R-squared = 0.66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         Bias = 0.24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61859-168D-F452-8E15-5FCB870B56AD}"/>
              </a:ext>
            </a:extLst>
          </p:cNvPr>
          <p:cNvSpPr txBox="1"/>
          <p:nvPr/>
        </p:nvSpPr>
        <p:spPr>
          <a:xfrm>
            <a:off x="9050251" y="5374713"/>
            <a:ext cx="2565345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1.17	         RMSE = 48.71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-25.11       Adj. R-squared = 0.8 	         Bias = -7.09</a:t>
            </a:r>
          </a:p>
        </p:txBody>
      </p:sp>
    </p:spTree>
    <p:extLst>
      <p:ext uri="{BB962C8B-B14F-4D97-AF65-F5344CB8AC3E}">
        <p14:creationId xmlns:p14="http://schemas.microsoft.com/office/powerpoint/2010/main" val="7242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AA30FE-4C99-1612-9BB1-3158670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Stand polygons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DC396E-E653-ECD7-5D2F-814A8A131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894" y="1683585"/>
            <a:ext cx="6132466" cy="49059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C9C6AD-C832-D1F1-DC81-CA1CE97DA3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" r="-1103"/>
          <a:stretch/>
        </p:blipFill>
        <p:spPr>
          <a:xfrm>
            <a:off x="6266362" y="1683585"/>
            <a:ext cx="5925638" cy="49638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4B2BC09-55F7-C2D4-5A30-91E2DB53A772}"/>
              </a:ext>
            </a:extLst>
          </p:cNvPr>
          <p:cNvSpPr txBox="1"/>
          <p:nvPr/>
        </p:nvSpPr>
        <p:spPr>
          <a:xfrm>
            <a:off x="3200127" y="5460438"/>
            <a:ext cx="2636264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0.76	        RMSE = 131.99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66.43        Adj. R-squared = 0.34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         Bias = -9.28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61859-168D-F452-8E15-5FCB870B56AD}"/>
              </a:ext>
            </a:extLst>
          </p:cNvPr>
          <p:cNvSpPr txBox="1"/>
          <p:nvPr/>
        </p:nvSpPr>
        <p:spPr>
          <a:xfrm>
            <a:off x="9050251" y="5460438"/>
            <a:ext cx="2632668" cy="92333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Summary (n = 17 maps)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Slope = 0.8	         RMSE = 126.72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Intercept = 66.34       Adj. R-squared = 0.39 	         Bias = -21.15</a:t>
            </a:r>
          </a:p>
        </p:txBody>
      </p:sp>
    </p:spTree>
    <p:extLst>
      <p:ext uri="{BB962C8B-B14F-4D97-AF65-F5344CB8AC3E}">
        <p14:creationId xmlns:p14="http://schemas.microsoft.com/office/powerpoint/2010/main" val="125553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6204</TotalTime>
  <Words>865</Words>
  <Application>Microsoft Office PowerPoint</Application>
  <PresentationFormat>Widescreen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County polygons</vt:lpstr>
      <vt:lpstr>FIA Hexagons</vt:lpstr>
      <vt:lpstr>Stand polygons</vt:lpstr>
      <vt:lpstr>County polygons</vt:lpstr>
      <vt:lpstr>FIA Hexagons</vt:lpstr>
      <vt:lpstr>Stand polygons</vt:lpstr>
      <vt:lpstr>PowerPoint Presentation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Hudak, Andrew - FS, ID</cp:lastModifiedBy>
  <cp:revision>93</cp:revision>
  <dcterms:created xsi:type="dcterms:W3CDTF">2019-11-05T21:24:57Z</dcterms:created>
  <dcterms:modified xsi:type="dcterms:W3CDTF">2023-09-28T18:32:21Z</dcterms:modified>
</cp:coreProperties>
</file>