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850" r:id="rId3"/>
    <p:sldMasterId id="2147483864" r:id="rId4"/>
    <p:sldMasterId id="2147483879" r:id="rId5"/>
  </p:sldMasterIdLst>
  <p:notesMasterIdLst>
    <p:notesMasterId r:id="rId9"/>
  </p:notesMasterIdLst>
  <p:sldIdLst>
    <p:sldId id="2181" r:id="rId6"/>
    <p:sldId id="330" r:id="rId7"/>
    <p:sldId id="218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, Daniel J." initials="JDJ" lastIdx="2" clrIdx="0">
    <p:extLst>
      <p:ext uri="{19B8F6BF-5375-455C-9EA6-DF929625EA0E}">
        <p15:presenceInfo xmlns:p15="http://schemas.microsoft.com/office/powerpoint/2012/main" userId="Jacob, Daniel J." providerId="None"/>
      </p:ext>
    </p:extLst>
  </p:cmAuthor>
  <p:cmAuthor id="2" name="Jacob, Daniel J." initials="JDJ [2]" lastIdx="3" clrIdx="1">
    <p:extLst>
      <p:ext uri="{19B8F6BF-5375-455C-9EA6-DF929625EA0E}">
        <p15:presenceInfo xmlns:p15="http://schemas.microsoft.com/office/powerpoint/2012/main" userId="S::djacob@fas.harvard.edu::fe095d8d-b1bd-4fd5-81a8-45c70b48fd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1FB"/>
    <a:srgbClr val="009242"/>
    <a:srgbClr val="A27B00"/>
    <a:srgbClr val="00001E"/>
    <a:srgbClr val="0DFF7A"/>
    <a:srgbClr val="000026"/>
    <a:srgbClr val="000004"/>
    <a:srgbClr val="000036"/>
    <a:srgbClr val="0D062C"/>
    <a:srgbClr val="140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2" autoAdjust="0"/>
    <p:restoredTop sz="94015" autoAdjust="0"/>
  </p:normalViewPr>
  <p:slideViewPr>
    <p:cSldViewPr>
      <p:cViewPr varScale="1">
        <p:scale>
          <a:sx n="57" d="100"/>
          <a:sy n="57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1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1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56B9F0-2D24-47E2-A17D-3BE6C14D0D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7408-8FE2-4B62-9629-D4B033EA9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271E-CE47-4591-95FC-3CC2BE729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1476-C2F5-42A1-99F9-D87F02235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2AC19-2913-496E-B5D0-09095E21E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7C468A-8A5E-499B-ABB7-2ABEC80AD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52B9-930C-4267-9C51-7840400D8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9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52B9-930C-4267-9C51-7840400D8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5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B2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C721-A7BA-4F76-91B4-6938553219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8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B75F-CD40-4AFF-92D6-70FA6D6092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4358" y="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1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F4E2-99F9-4A0B-BB8C-D402CBB631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98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39D9-126F-46E7-AC83-5C83C8B158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7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C6BF1-2689-447E-AC59-A75FC10CAE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66FE-9EB2-428F-BE2D-FBD9460015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46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178-DE34-4A78-9FB4-14F98A1D90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13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78BA-76DA-44D3-A3FF-0038A9B8BE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1524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49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C5DF-B843-4C44-9D7C-D25B6F855C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1524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12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9BE-5C1F-4898-9D36-122B07302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8021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0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9DA1-7CD0-421B-91A2-E27D2D01B6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3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7408-8FE2-4B62-9629-D4B033EA9E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17821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C6BF1-2689-447E-AC59-A75FC10CAE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13643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B13B4-C8BD-4A09-8013-0BF750C256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5958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C9E4C-688C-499C-B574-D6CE818A61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6050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B13B4-C8BD-4A09-8013-0BF750C25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98FCE-4677-47ED-9867-2650CD504A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5674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CA30-31BD-41DB-98A7-727934F417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5660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4433-796B-47B5-8611-813288F1E8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84180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FC89-70AF-4EA8-81F4-FBEB0F6B5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95997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B29D-F1BB-47FF-A339-EBDCE0C95E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32085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271E-CE47-4591-95FC-3CC2BE729D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96425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1476-C2F5-42A1-99F9-D87F02235B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5693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2AC19-2913-496E-B5D0-09095E21EC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9841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7C468A-8A5E-499B-ABB7-2ABEC80AD3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3165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7408-8FE2-4B62-9629-D4B033EA9E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9393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C9E4C-688C-499C-B574-D6CE818A6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C6BF1-2689-447E-AC59-A75FC10CAE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20296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B13B4-C8BD-4A09-8013-0BF750C256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64126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C9E4C-688C-499C-B574-D6CE818A61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06601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98FCE-4677-47ED-9867-2650CD504A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41439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CA30-31BD-41DB-98A7-727934F417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82057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4433-796B-47B5-8611-813288F1E8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3273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FC89-70AF-4EA8-81F4-FBEB0F6B5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62340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B29D-F1BB-47FF-A339-EBDCE0C95E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49444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271E-CE47-4591-95FC-3CC2BE729D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05746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1476-C2F5-42A1-99F9-D87F02235B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9441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98FCE-4677-47ED-9867-2650CD504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2AC19-2913-496E-B5D0-09095E21EC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84456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7C468A-8A5E-499B-ABB7-2ABEC80AD3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8320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7408-8FE2-4B62-9629-D4B033EA9E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41120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C6BF1-2689-447E-AC59-A75FC10CAE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31306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B13B4-C8BD-4A09-8013-0BF750C256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72971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C9E4C-688C-499C-B574-D6CE818A61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19735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98FCE-4677-47ED-9867-2650CD504A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11634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CA30-31BD-41DB-98A7-727934F417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93348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4433-796B-47B5-8611-813288F1E8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4155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FC89-70AF-4EA8-81F4-FBEB0F6B5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5044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6506"/>
            <a:ext cx="7772400" cy="1143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CA30-31BD-41DB-98A7-727934F41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B29D-F1BB-47FF-A339-EBDCE0C95E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57660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271E-CE47-4591-95FC-3CC2BE729D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318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1476-C2F5-42A1-99F9-D87F02235B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27763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2AC19-2913-496E-B5D0-09095E21EC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13952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7C468A-8A5E-499B-ABB7-2ABEC80AD3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6372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4433-796B-47B5-8611-813288F1E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FC89-70AF-4EA8-81F4-FBEB0F6B5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B29D-F1BB-47FF-A339-EBDCE0C95E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55A390B-12EA-4937-A87C-EDEAB46C4A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906" r:id="rId14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accent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866E-BA8C-496E-BE0C-26634C1496DF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9/28/2023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56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55A390B-12EA-4937-A87C-EDEAB46C4A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6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accent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55A390B-12EA-4937-A87C-EDEAB46C4A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accent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1" hangingPunct="1"/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1" hangingPunct="1"/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1" hangingPunct="1"/>
            <a:fld id="{F55A390B-12EA-4937-A87C-EDEAB46C4A9F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 defTabSz="914400" eaLnBrk="1" hangingPunct="1"/>
              <a:t>‹#›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2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accent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p.copernicus.org/articles/22/9617/202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doi.org/10.5194/acp-22-9617-202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0B66-C382-419F-B9CC-10764C98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8200" y="609600"/>
            <a:ext cx="9829800" cy="1143000"/>
          </a:xfrm>
        </p:spPr>
        <p:txBody>
          <a:bodyPr>
            <a:noAutofit/>
          </a:bodyPr>
          <a:lstStyle/>
          <a:p>
            <a:r>
              <a:rPr lang="en-US" dirty="0"/>
              <a:t>CMS Methane Working Group</a:t>
            </a:r>
            <a:br>
              <a:rPr lang="en-US" i="0" u="none" strike="noStrike" baseline="0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427F7-BB75-1C4A-0B06-C7539318919F}"/>
              </a:ext>
            </a:extLst>
          </p:cNvPr>
          <p:cNvSpPr txBox="1"/>
          <p:nvPr/>
        </p:nvSpPr>
        <p:spPr>
          <a:xfrm>
            <a:off x="685800" y="1981200"/>
            <a:ext cx="7620000" cy="184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0" dirty="0"/>
              <a:t>Goals: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/>
              <a:t>Promote collaboration and information-sharing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/>
              <a:t>Promote cross-projects engagement of stakeholders Produce stakeholder-directed synthesis/perspective papers reflecting on the state of the science</a:t>
            </a:r>
          </a:p>
        </p:txBody>
      </p:sp>
    </p:spTree>
    <p:extLst>
      <p:ext uri="{BB962C8B-B14F-4D97-AF65-F5344CB8AC3E}">
        <p14:creationId xmlns:p14="http://schemas.microsoft.com/office/powerpoint/2010/main" val="143249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atellite in space with earth and text&#10;&#10;Description automatically generated">
            <a:extLst>
              <a:ext uri="{FF2B5EF4-FFF2-40B4-BE49-F238E27FC236}">
                <a16:creationId xmlns:a16="http://schemas.microsoft.com/office/drawing/2014/main" id="{60E077CC-48F2-6F2D-25E3-32436B14A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135356"/>
            <a:ext cx="6972300" cy="4849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3A26A3-2960-0307-C37B-3488E8F28792}"/>
              </a:ext>
            </a:extLst>
          </p:cNvPr>
          <p:cNvSpPr txBox="1"/>
          <p:nvPr/>
        </p:nvSpPr>
        <p:spPr>
          <a:xfrm>
            <a:off x="152400" y="533400"/>
            <a:ext cx="914400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Jacob, D.J., D.J. </a:t>
            </a:r>
            <a:r>
              <a:rPr lang="en-US" b="0" i="0" dirty="0" err="1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Varon</a:t>
            </a:r>
            <a:r>
              <a:rPr lang="en-US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, D.H. Cusworth, P.E. Dennison, C. Frankenberg, R. Gautam, L. </a:t>
            </a:r>
            <a:r>
              <a:rPr lang="en-US" b="0" i="0" dirty="0" err="1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Guanter</a:t>
            </a:r>
            <a:r>
              <a:rPr lang="en-US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, J. Kelley, J. McKeever, L.E. Ott, B. Poulter, Z. Qu, A.K. Thorpe, J.R. Worden, and R.M. Duren, </a:t>
            </a:r>
            <a:r>
              <a:rPr lang="en-US" b="0" i="0" u="sng" dirty="0">
                <a:solidFill>
                  <a:srgbClr val="215990"/>
                </a:solidFill>
                <a:effectLst/>
                <a:latin typeface="Open Sans" panose="020B0606030504020204" pitchFamily="34" charset="0"/>
                <a:hlinkClick r:id="rId3"/>
              </a:rPr>
              <a:t>Quantifying methane emissions from the global scale down to point sources using satellite observations of atmospheric methane,</a:t>
            </a:r>
            <a:r>
              <a:rPr lang="en-US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 Atmos. Chem. Phys., 22, 9617–9646, </a:t>
            </a:r>
            <a:r>
              <a:rPr lang="en-US" b="0" i="0" u="sng" dirty="0">
                <a:solidFill>
                  <a:srgbClr val="215990"/>
                </a:solidFill>
                <a:effectLst/>
                <a:latin typeface="Open Sans" panose="020B0606030504020204" pitchFamily="34" charset="0"/>
                <a:hlinkClick r:id="rId4"/>
              </a:rPr>
              <a:t>https://doi.org/10.5194/acp-22-9617-2022</a:t>
            </a:r>
            <a:r>
              <a:rPr lang="en-US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, 2022.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9D1A1B-628A-50D7-2E84-F5F9A2EFFB4A}"/>
              </a:ext>
            </a:extLst>
          </p:cNvPr>
          <p:cNvSpPr txBox="1"/>
          <p:nvPr/>
        </p:nvSpPr>
        <p:spPr>
          <a:xfrm rot="10800000" flipV="1">
            <a:off x="1676400" y="71035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Open Sans" panose="020B0606030504020204" pitchFamily="34" charset="0"/>
              </a:rPr>
              <a:t>Accomplishment in past year: synthesis paper</a:t>
            </a:r>
            <a:endParaRPr lang="en-US" b="0" i="0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96F20-F4D2-FA22-99F4-836FE544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dirty="0"/>
              <a:t>Methane WG plans for next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7D3F1-16FF-FF41-D3BB-5F8F37B4C6C0}"/>
              </a:ext>
            </a:extLst>
          </p:cNvPr>
          <p:cNvSpPr txBox="1"/>
          <p:nvPr/>
        </p:nvSpPr>
        <p:spPr>
          <a:xfrm>
            <a:off x="571500" y="685800"/>
            <a:ext cx="8001000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Wetland emissions: </a:t>
            </a:r>
            <a:r>
              <a:rPr lang="en-US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produce synthesis/perspective paper on current state of bottom-up models for methane wetland emissions and satellite observation needs. </a:t>
            </a:r>
            <a:r>
              <a:rPr lang="en-US" b="0" i="1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Leads: Qing Zhu (LBNL) and Min Chen (U. Wisconsin). </a:t>
            </a:r>
          </a:p>
          <a:p>
            <a:pPr algn="l"/>
            <a:endParaRPr lang="en-US" b="0" i="0" dirty="0">
              <a:solidFill>
                <a:srgbClr val="1E1E1E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1E1E"/>
                </a:solidFill>
                <a:latin typeface="Open Sans" panose="020B0606030504020204" pitchFamily="34" charset="0"/>
              </a:rPr>
              <a:t>Rice emissions: </a:t>
            </a:r>
            <a:r>
              <a:rPr lang="en-US" b="0" dirty="0">
                <a:solidFill>
                  <a:srgbClr val="1E1E1E"/>
                </a:solidFill>
                <a:latin typeface="Open Sans" panose="020B0606030504020204" pitchFamily="34" charset="0"/>
              </a:rPr>
              <a:t>exploit fine-resolution information available in US to evaluate global rice emission inventory. </a:t>
            </a:r>
            <a:r>
              <a:rPr lang="en-US" b="0" i="1" dirty="0">
                <a:solidFill>
                  <a:srgbClr val="1E1E1E"/>
                </a:solidFill>
                <a:latin typeface="Open Sans" panose="020B0606030504020204" pitchFamily="34" charset="0"/>
              </a:rPr>
              <a:t>Leads: </a:t>
            </a:r>
            <a:r>
              <a:rPr lang="en-US" b="0" i="1" dirty="0" err="1">
                <a:solidFill>
                  <a:srgbClr val="1E1E1E"/>
                </a:solidFill>
                <a:latin typeface="Open Sans" panose="020B0606030504020204" pitchFamily="34" charset="0"/>
              </a:rPr>
              <a:t>Zichong</a:t>
            </a:r>
            <a:r>
              <a:rPr lang="en-US" b="0" i="1" dirty="0">
                <a:solidFill>
                  <a:srgbClr val="1E1E1E"/>
                </a:solidFill>
                <a:latin typeface="Open Sans" panose="020B0606030504020204" pitchFamily="34" charset="0"/>
              </a:rPr>
              <a:t> Chen (Harvard), Ben Runkle (U. Arkansas)</a:t>
            </a:r>
          </a:p>
          <a:p>
            <a:pPr algn="l"/>
            <a:endParaRPr lang="en-US" b="0" i="1" dirty="0">
              <a:solidFill>
                <a:srgbClr val="1E1E1E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Landfill emissions: </a:t>
            </a:r>
            <a:r>
              <a:rPr lang="en-US" b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provide top-down information on landfill emissions for consideration by EPA under the IRA by working with Harvard Law School and Harvard Climate Initiative (workshop in January 2024).  </a:t>
            </a:r>
            <a:r>
              <a:rPr lang="en-US" b="0" i="1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Leads: Daniel Jacob (Harvard), Dan Cusworth (Carbon Mapper), Hannah </a:t>
            </a:r>
            <a:r>
              <a:rPr lang="en-US" b="0" i="1" dirty="0" err="1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Nesser</a:t>
            </a:r>
            <a:r>
              <a:rPr lang="en-US" b="0" i="1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 (JPL)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1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Satellite observations of point sources for climat</a:t>
            </a:r>
            <a:r>
              <a:rPr lang="en-US" dirty="0">
                <a:solidFill>
                  <a:srgbClr val="1E1E1E"/>
                </a:solidFill>
                <a:latin typeface="Open Sans" panose="020B0606030504020204" pitchFamily="34" charset="0"/>
              </a:rPr>
              <a:t>e action: </a:t>
            </a:r>
            <a:r>
              <a:rPr lang="en-US" b="0" dirty="0">
                <a:solidFill>
                  <a:srgbClr val="1E1E1E"/>
                </a:solidFill>
                <a:latin typeface="Open Sans" panose="020B0606030504020204" pitchFamily="34" charset="0"/>
              </a:rPr>
              <a:t>produce synthesis/perspective paper on current/future capabilities and needs for point source observations from space to serve stakeholder communities. </a:t>
            </a:r>
            <a:r>
              <a:rPr lang="en-US" b="0" i="1" dirty="0">
                <a:solidFill>
                  <a:srgbClr val="1E1E1E"/>
                </a:solidFill>
                <a:latin typeface="Open Sans" panose="020B0606030504020204" pitchFamily="34" charset="0"/>
              </a:rPr>
              <a:t>Leads: Dan Cusworth (Carbon Mapper), Daniel </a:t>
            </a:r>
            <a:r>
              <a:rPr lang="en-US" b="0" i="1" dirty="0" err="1">
                <a:solidFill>
                  <a:srgbClr val="1E1E1E"/>
                </a:solidFill>
                <a:latin typeface="Open Sans" panose="020B0606030504020204" pitchFamily="34" charset="0"/>
              </a:rPr>
              <a:t>Varon</a:t>
            </a:r>
            <a:r>
              <a:rPr lang="en-US" b="0" i="1" dirty="0">
                <a:solidFill>
                  <a:srgbClr val="1E1E1E"/>
                </a:solidFill>
                <a:latin typeface="Open Sans" panose="020B0606030504020204" pitchFamily="34" charset="0"/>
              </a:rPr>
              <a:t> (Harvard)</a:t>
            </a:r>
            <a:endParaRPr lang="en-US" dirty="0">
              <a:solidFill>
                <a:srgbClr val="1E1E1E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058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7E00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FF0000"/>
          </a:solidFill>
          <a:tailEnd type="none" w="lg" len="lg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>
        <a:spAutoFit/>
      </a:bodyPr>
      <a:lstStyle>
        <a:defPPr algn="l">
          <a:defRPr b="0" i="0" dirty="0">
            <a:solidFill>
              <a:srgbClr val="1E1E1E"/>
            </a:solidFill>
            <a:effectLst/>
            <a:latin typeface="Open Sans" panose="020B0606030504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21238</TotalTime>
  <Words>322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Helvetica</vt:lpstr>
      <vt:lpstr>Open Sans</vt:lpstr>
      <vt:lpstr>Times New Roman</vt:lpstr>
      <vt:lpstr>Default Design</vt:lpstr>
      <vt:lpstr>2_Office Theme</vt:lpstr>
      <vt:lpstr>1_Default Design</vt:lpstr>
      <vt:lpstr>2_Default Design</vt:lpstr>
      <vt:lpstr>4_Default Design</vt:lpstr>
      <vt:lpstr>CMS Methane Working Group </vt:lpstr>
      <vt:lpstr>PowerPoint Presentation</vt:lpstr>
      <vt:lpstr>Methane WG plans for next year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J. Jacob</dc:creator>
  <cp:lastModifiedBy>Daniel</cp:lastModifiedBy>
  <cp:revision>1604</cp:revision>
  <dcterms:created xsi:type="dcterms:W3CDTF">2001-08-02T17:09:44Z</dcterms:created>
  <dcterms:modified xsi:type="dcterms:W3CDTF">2023-09-28T15:21:45Z</dcterms:modified>
</cp:coreProperties>
</file>