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D49E-3EDF-453B-BEAE-1C8F7819B30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3763-68C3-48D3-B334-CD57A1E9B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619D-9B37-4659-9037-A9336425893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43BC5A-EA62-764E-89E4-2CDE3A03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C9452-E29C-40B0-83DE-97F038C09E97}"/>
              </a:ext>
            </a:extLst>
          </p:cNvPr>
          <p:cNvSpPr txBox="1"/>
          <p:nvPr/>
        </p:nvSpPr>
        <p:spPr>
          <a:xfrm>
            <a:off x="2189507" y="1522344"/>
            <a:ext cx="7133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</a:rPr>
              <a:t>Meeting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16E4F-16A6-459D-94F3-49A3717AFEA7}"/>
              </a:ext>
            </a:extLst>
          </p:cNvPr>
          <p:cNvSpPr txBox="1"/>
          <p:nvPr/>
        </p:nvSpPr>
        <p:spPr>
          <a:xfrm>
            <a:off x="4029646" y="2967335"/>
            <a:ext cx="326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George Hurtt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Science Team Leader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D65B7-ADAF-2D4A-9C89-AA0A36A146D4}"/>
              </a:ext>
            </a:extLst>
          </p:cNvPr>
          <p:cNvSpPr txBox="1"/>
          <p:nvPr/>
        </p:nvSpPr>
        <p:spPr>
          <a:xfrm>
            <a:off x="926592" y="5779008"/>
            <a:ext cx="238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September 26-28, 2023</a:t>
            </a:r>
          </a:p>
          <a:p>
            <a:r>
              <a:rPr lang="en-US">
                <a:solidFill>
                  <a:schemeClr val="bg2"/>
                </a:solidFill>
              </a:rPr>
              <a:t>Pasadena, CA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8A0FA-2B94-432A-8044-9FEEE8FB79D9}"/>
              </a:ext>
            </a:extLst>
          </p:cNvPr>
          <p:cNvSpPr txBox="1"/>
          <p:nvPr/>
        </p:nvSpPr>
        <p:spPr>
          <a:xfrm>
            <a:off x="496304" y="867355"/>
            <a:ext cx="11695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</a:rPr>
              <a:t>Great meeting! 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</a:rPr>
              <a:t>Participation. </a:t>
            </a:r>
            <a:r>
              <a:rPr lang="en-US" sz="2000" dirty="0"/>
              <a:t>Total= 111, In-person= 91, Virtual= 20;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Stakeholder Participation. </a:t>
            </a:r>
            <a:r>
              <a:rPr lang="en-US" sz="2000" dirty="0"/>
              <a:t>Total= 17, Panels= 4, Listening session = 1, Keynote presentation = 1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</a:rPr>
              <a:t>CMS continues to be highly productive and impactful. </a:t>
            </a:r>
            <a:r>
              <a:rPr lang="en-US" sz="2000" dirty="0"/>
              <a:t>128 projects. 645 pubs, with 45 publications in top tier </a:t>
            </a:r>
            <a:r>
              <a:rPr lang="en-US" sz="2000" i="0" strike="noStrike" dirty="0">
                <a:effectLst/>
              </a:rPr>
              <a:t>Nature (</a:t>
            </a:r>
            <a:r>
              <a:rPr lang="en-US" sz="2000" dirty="0"/>
              <a:t>21</a:t>
            </a:r>
            <a:r>
              <a:rPr lang="en-US" sz="2000" i="0" strike="noStrike" dirty="0">
                <a:effectLst/>
              </a:rPr>
              <a:t>), Science (9), PNAS (15). </a:t>
            </a:r>
            <a:r>
              <a:rPr lang="en-US" sz="2000" dirty="0"/>
              <a:t>Publications cited 44,616 times, and 101 cited &gt; 100 times each. 168 archived products, downloads &gt;115,000. Several </a:t>
            </a:r>
            <a:r>
              <a:rPr lang="en-US" sz="2000" i="0" strike="noStrike" dirty="0">
                <a:effectLst/>
              </a:rPr>
              <a:t> major success stories</a:t>
            </a: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CMS continues to engage relevant participants and stakeholders</a:t>
            </a:r>
            <a:r>
              <a:rPr lang="en-US" sz="2000" b="1" dirty="0"/>
              <a:t>. </a:t>
            </a:r>
            <a:r>
              <a:rPr lang="en-US" sz="2000" dirty="0"/>
              <a:t>CMS has engaged 861 Participants from 8 organizational types, &gt; 200 stakeholders from 158 organizations, and operated in every major area of the Earth system.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 CMS approach highly successful. </a:t>
            </a:r>
            <a:r>
              <a:rPr lang="en-US" sz="2000" dirty="0"/>
              <a:t>An example for NASA Earth Action, and others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b="1" dirty="0">
                <a:solidFill>
                  <a:schemeClr val="bg1"/>
                </a:solidFill>
              </a:rPr>
              <a:t>CMS research greatly needed. </a:t>
            </a:r>
            <a:r>
              <a:rPr lang="en-US" sz="2000" dirty="0"/>
              <a:t>but science (+ next steps) not at pace needed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   Needs for getting information to the places that need it, and tech technology transfer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   Needs for broad coverage, high resolution, process detail, and policy relevance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   Importance of visualizations.  </a:t>
            </a:r>
            <a:r>
              <a:rPr lang="en-US" sz="2000" dirty="0"/>
              <a:t>“seeing is believing.”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Progress on previously identified challenges. </a:t>
            </a:r>
            <a:r>
              <a:rPr lang="en-US" sz="2000" dirty="0"/>
              <a:t>wet carbon, lateral/vertical transport, alkalinity, 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Progress on Inter-agency collaboration and integration. </a:t>
            </a:r>
            <a:r>
              <a:rPr lang="en-US" sz="2000" dirty="0"/>
              <a:t>AEOIP, EIS-GHG, National GHG Center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Progress enhancing, maturing, stakeholder engagement. </a:t>
            </a:r>
            <a:r>
              <a:rPr lang="en-US" sz="2000" dirty="0"/>
              <a:t>New website!</a:t>
            </a:r>
          </a:p>
          <a:p>
            <a:pPr hangingPunc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20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B2BE9-E0AB-E64C-87A7-7AEA6A4C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20712C-A00A-6E41-AD18-D7C60B716F35}"/>
              </a:ext>
            </a:extLst>
          </p:cNvPr>
          <p:cNvSpPr txBox="1"/>
          <p:nvPr/>
        </p:nvSpPr>
        <p:spPr>
          <a:xfrm>
            <a:off x="413418" y="520511"/>
            <a:ext cx="11853758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000" u="sng" dirty="0"/>
          </a:p>
          <a:p>
            <a:pPr marL="342900" indent="-342900">
              <a:buFont typeface="Wingdings" pitchFamily="2" charset="2"/>
              <a:buChar char="Ø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Progress on continuing science projects. </a:t>
            </a:r>
            <a:r>
              <a:rPr lang="en-US" sz="2000" dirty="0"/>
              <a:t>Forest carbon, crop carbon, atm flux, wet carbon, integration.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Progress on Working Groups. </a:t>
            </a:r>
            <a:r>
              <a:rPr lang="en-US" sz="2000" dirty="0"/>
              <a:t>Multiple synthesis papers completed and in prep; Updated plans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Exciting new science projects.  </a:t>
            </a:r>
            <a:r>
              <a:rPr lang="en-US" sz="2000" dirty="0"/>
              <a:t>New topics, stakeholders, approaches, e.g. wet carbon and lateral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Critical role of remote sensing throughout. </a:t>
            </a:r>
            <a:r>
              <a:rPr lang="en-US" sz="2000" dirty="0"/>
              <a:t>Initialization, assimilation, calibration, validation, monitoring,…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Critical role of field and atm data throughout. </a:t>
            </a:r>
            <a:r>
              <a:rPr lang="en-US" sz="2000" dirty="0"/>
              <a:t>Cal/Val!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Critical role of models in scaling and for planning. </a:t>
            </a:r>
            <a:r>
              <a:rPr lang="en-US" sz="2000" dirty="0"/>
              <a:t>Note increased role of machine learning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Challenges of reconciling top-down and bottom-up estimates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sz="2000" dirty="0"/>
              <a:t> Land, ocean, spatially, temporally, multi-scale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Challenges of integrating multiple models.  </a:t>
            </a:r>
            <a:r>
              <a:rPr lang="en-US" sz="2000" dirty="0"/>
              <a:t>Variables, scales, data, computation,…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Challenge of capacity building. </a:t>
            </a:r>
            <a:r>
              <a:rPr lang="en-US" sz="2000" dirty="0"/>
              <a:t>From data focus</a:t>
            </a:r>
            <a:r>
              <a:rPr lang="en-US" sz="2000" b="1" dirty="0"/>
              <a:t>, </a:t>
            </a:r>
            <a:r>
              <a:rPr lang="en-US" sz="2000" dirty="0"/>
              <a:t>to models, systems,… win-win collaborations.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Opportunity to contribute to NASA </a:t>
            </a:r>
            <a:r>
              <a:rPr lang="en-US" sz="2000" b="1" dirty="0" err="1">
                <a:solidFill>
                  <a:schemeClr val="bg1"/>
                </a:solidFill>
              </a:rPr>
              <a:t>Hyperwall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dirty="0"/>
              <a:t>Examples on website.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Opportunity to contribute to relevant reports/events/activities</a:t>
            </a:r>
            <a:r>
              <a:rPr lang="en-US" sz="2000" dirty="0"/>
              <a:t>. AGU, COP28, National GHG center, 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Opportunity to continue and deepen discussions at AGU! </a:t>
            </a:r>
            <a:r>
              <a:rPr lang="en-US" sz="2000" dirty="0"/>
              <a:t>Innovative Session on Carbon Monitoring </a:t>
            </a:r>
          </a:p>
          <a:p>
            <a:r>
              <a:rPr lang="en-US" sz="2000" dirty="0"/>
              <a:t>      Research and Applications. See you there!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Opportunity to do more research! </a:t>
            </a:r>
            <a:r>
              <a:rPr lang="en-US" sz="2000" dirty="0"/>
              <a:t>ROSES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9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18E02-DE83-EC36-C8FB-CE8ED47C9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7CBCF-2CC1-501F-5BF6-8EE72AE1FDB1}"/>
              </a:ext>
            </a:extLst>
          </p:cNvPr>
          <p:cNvSpPr txBox="1"/>
          <p:nvPr/>
        </p:nvSpPr>
        <p:spPr>
          <a:xfrm>
            <a:off x="459309" y="5672487"/>
            <a:ext cx="279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D984BD4-E7CF-032B-5C7A-AA610E7A2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9" y="1185513"/>
            <a:ext cx="11273382" cy="44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477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Mcgroddy, Megan E. (GSFC-618.0)[SCIENCE SYSTEMS AND APPLICATIONS INC]</dc:creator>
  <cp:lastModifiedBy>Sharpe, Natalie L. (GSFC-618.0)[SCIENCE SYSTEMS AND APPLICATIONS INC]</cp:lastModifiedBy>
  <cp:revision>114</cp:revision>
  <dcterms:created xsi:type="dcterms:W3CDTF">2019-11-05T21:24:57Z</dcterms:created>
  <dcterms:modified xsi:type="dcterms:W3CDTF">2023-10-06T16:22:17Z</dcterms:modified>
</cp:coreProperties>
</file>