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78" r:id="rId10"/>
    <p:sldId id="265" r:id="rId11"/>
    <p:sldId id="266" r:id="rId12"/>
    <p:sldId id="267" r:id="rId13"/>
    <p:sldId id="268" r:id="rId14"/>
    <p:sldId id="318" r:id="rId15"/>
    <p:sldId id="293" r:id="rId16"/>
    <p:sldId id="309" r:id="rId17"/>
    <p:sldId id="314" r:id="rId18"/>
    <p:sldId id="315" r:id="rId19"/>
    <p:sldId id="271" r:id="rId20"/>
    <p:sldId id="273" r:id="rId21"/>
    <p:sldId id="272" r:id="rId22"/>
  </p:sldIdLst>
  <p:sldSz cx="12192000" cy="6858000"/>
  <p:notesSz cx="6858000" cy="9144000"/>
  <p:embeddedFontLst>
    <p:embeddedFont>
      <p:font typeface="Calibri" panose="020F050202020403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S9yOJPY73WD+e1+Z8XQzOTio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92528-E127-41A7-BADA-A6C34F3E0B1E}">
  <a:tblStyle styleId="{6F092528-E127-41A7-BADA-A6C34F3E0B1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24" autoAdjust="0"/>
    <p:restoredTop sz="80884" autoAdjust="0"/>
  </p:normalViewPr>
  <p:slideViewPr>
    <p:cSldViewPr snapToGrid="0">
      <p:cViewPr varScale="1">
        <p:scale>
          <a:sx n="102" d="100"/>
          <a:sy n="102" d="100"/>
        </p:scale>
        <p:origin x="29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B2F-42D2-8747-4F052F9EBD7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B2F-42D2-8747-4F052F9EBD7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B2F-42D2-8747-4F052F9EBD7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B2F-42D2-8747-4F052F9EBD7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B2F-42D2-8747-4F052F9EBD79}"/>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0B2F-42D2-8747-4F052F9EBD79}"/>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0B2F-42D2-8747-4F052F9EBD79}"/>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0B2F-42D2-8747-4F052F9EBD79}"/>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0B2F-42D2-8747-4F052F9EBD79}"/>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0B2F-42D2-8747-4F052F9EBD79}"/>
              </c:ext>
            </c:extLst>
          </c:dPt>
          <c:cat>
            <c:strRef>
              <c:f>Sheet1!$A$2:$A$11</c:f>
              <c:strCache>
                <c:ptCount val="10"/>
                <c:pt idx="0">
                  <c:v>Company</c:v>
                </c:pt>
                <c:pt idx="1">
                  <c:v>Federal Government</c:v>
                </c:pt>
                <c:pt idx="2">
                  <c:v>Inter-governmental Organization</c:v>
                </c:pt>
                <c:pt idx="3">
                  <c:v>Local Government</c:v>
                </c:pt>
                <c:pt idx="4">
                  <c:v>Media</c:v>
                </c:pt>
                <c:pt idx="5">
                  <c:v>NGO</c:v>
                </c:pt>
                <c:pt idx="6">
                  <c:v>Other</c:v>
                </c:pt>
                <c:pt idx="7">
                  <c:v>Research Institute</c:v>
                </c:pt>
                <c:pt idx="8">
                  <c:v>State Government</c:v>
                </c:pt>
                <c:pt idx="9">
                  <c:v>University</c:v>
                </c:pt>
              </c:strCache>
            </c:strRef>
          </c:cat>
          <c:val>
            <c:numRef>
              <c:f>Sheet1!$B$2:$B$11</c:f>
              <c:numCache>
                <c:formatCode>General</c:formatCode>
                <c:ptCount val="10"/>
                <c:pt idx="0">
                  <c:v>9</c:v>
                </c:pt>
                <c:pt idx="1">
                  <c:v>37</c:v>
                </c:pt>
                <c:pt idx="2">
                  <c:v>1</c:v>
                </c:pt>
                <c:pt idx="3">
                  <c:v>3</c:v>
                </c:pt>
                <c:pt idx="4">
                  <c:v>3</c:v>
                </c:pt>
                <c:pt idx="5">
                  <c:v>8</c:v>
                </c:pt>
                <c:pt idx="6">
                  <c:v>9</c:v>
                </c:pt>
                <c:pt idx="7">
                  <c:v>10</c:v>
                </c:pt>
                <c:pt idx="8">
                  <c:v>13</c:v>
                </c:pt>
                <c:pt idx="9">
                  <c:v>9</c:v>
                </c:pt>
              </c:numCache>
            </c:numRef>
          </c:val>
          <c:extLst>
            <c:ext xmlns:c16="http://schemas.microsoft.com/office/drawing/2014/chart" uri="{C3380CC4-5D6E-409C-BE32-E72D297353CC}">
              <c16:uniqueId val="{00000000-33A3-476A-8BE3-C42A254DA78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Theme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Number of Orgs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77B-1141-A6EA-DF1B31DDACF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77B-1141-A6EA-DF1B31DDACF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77B-1141-A6EA-DF1B31DDACF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77B-1141-A6EA-DF1B31DDACF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77B-1141-A6EA-DF1B31DDACF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477B-1141-A6EA-DF1B31DDACF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477B-1141-A6EA-DF1B31DDACF1}"/>
              </c:ext>
            </c:extLst>
          </c:dPt>
          <c:dLbls>
            <c:delete val="1"/>
          </c:dLbls>
          <c:cat>
            <c:strRef>
              <c:f>Sheet1!$A$2:$A$8</c:f>
              <c:strCache>
                <c:ptCount val="7"/>
                <c:pt idx="0">
                  <c:v>Global Surface-Atmosphere Flux</c:v>
                </c:pt>
                <c:pt idx="1">
                  <c:v>Land Biomass</c:v>
                </c:pt>
                <c:pt idx="2">
                  <c:v>Land-Atmosphere Flux</c:v>
                </c:pt>
                <c:pt idx="3">
                  <c:v>Land-Ocean Flux</c:v>
                </c:pt>
                <c:pt idx="4">
                  <c:v>MRV</c:v>
                </c:pt>
                <c:pt idx="5">
                  <c:v>Ocean Biomass</c:v>
                </c:pt>
                <c:pt idx="6">
                  <c:v>Ocean-Atmosphere Flux</c:v>
                </c:pt>
              </c:strCache>
            </c:strRef>
          </c:cat>
          <c:val>
            <c:numRef>
              <c:f>Sheet1!$B$2:$B$8</c:f>
              <c:numCache>
                <c:formatCode>General</c:formatCode>
                <c:ptCount val="7"/>
                <c:pt idx="0">
                  <c:v>6</c:v>
                </c:pt>
                <c:pt idx="1">
                  <c:v>76</c:v>
                </c:pt>
                <c:pt idx="2">
                  <c:v>45</c:v>
                </c:pt>
                <c:pt idx="3">
                  <c:v>15</c:v>
                </c:pt>
                <c:pt idx="4">
                  <c:v>21</c:v>
                </c:pt>
                <c:pt idx="5">
                  <c:v>10</c:v>
                </c:pt>
                <c:pt idx="6">
                  <c:v>2</c:v>
                </c:pt>
              </c:numCache>
            </c:numRef>
          </c:val>
          <c:extLst>
            <c:ext xmlns:c16="http://schemas.microsoft.com/office/drawing/2014/chart" uri="{C3380CC4-5D6E-409C-BE32-E72D297353CC}">
              <c16:uniqueId val="{00000000-A0D8-4B78-8F0A-56E3E56B7DF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Country</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179-4CBA-AB7C-8F036736EDD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179-4CBA-AB7C-8F036736EDD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179-4CBA-AB7C-8F036736EDD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179-4CBA-AB7C-8F036736EDD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179-4CBA-AB7C-8F036736EDD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179-4CBA-AB7C-8F036736EDD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C179-4CBA-AB7C-8F036736EDD1}"/>
              </c:ext>
            </c:extLst>
          </c:dPt>
          <c:dLbls>
            <c:delete val="1"/>
          </c:dLbls>
          <c:cat>
            <c:strRef>
              <c:f>Sheet1!$A$2:$A$8</c:f>
              <c:strCache>
                <c:ptCount val="7"/>
                <c:pt idx="0">
                  <c:v>USA</c:v>
                </c:pt>
                <c:pt idx="1">
                  <c:v>UK/EU</c:v>
                </c:pt>
                <c:pt idx="2">
                  <c:v>Canada</c:v>
                </c:pt>
                <c:pt idx="3">
                  <c:v>Mexico</c:v>
                </c:pt>
                <c:pt idx="4">
                  <c:v>Brazil</c:v>
                </c:pt>
                <c:pt idx="5">
                  <c:v>Indonesia</c:v>
                </c:pt>
                <c:pt idx="6">
                  <c:v>Other</c:v>
                </c:pt>
              </c:strCache>
            </c:strRef>
          </c:cat>
          <c:val>
            <c:numRef>
              <c:f>Sheet1!$B$2:$B$8</c:f>
              <c:numCache>
                <c:formatCode>General</c:formatCode>
                <c:ptCount val="7"/>
                <c:pt idx="0">
                  <c:v>115</c:v>
                </c:pt>
                <c:pt idx="1">
                  <c:v>8</c:v>
                </c:pt>
                <c:pt idx="2">
                  <c:v>3</c:v>
                </c:pt>
                <c:pt idx="3">
                  <c:v>8</c:v>
                </c:pt>
                <c:pt idx="4">
                  <c:v>1</c:v>
                </c:pt>
                <c:pt idx="5">
                  <c:v>6</c:v>
                </c:pt>
                <c:pt idx="6">
                  <c:v>18</c:v>
                </c:pt>
              </c:numCache>
            </c:numRef>
          </c:val>
          <c:extLst>
            <c:ext xmlns:c16="http://schemas.microsoft.com/office/drawing/2014/chart" uri="{C3380CC4-5D6E-409C-BE32-E72D297353CC}">
              <c16:uniqueId val="{00000000-77FC-4EF3-8A0C-1A6B56FC3E4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415422449703154"/>
          <c:y val="0.18848625568554211"/>
          <c:w val="0.2323801903593776"/>
          <c:h val="0.6269373871836059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742-41FB-8E48-6B2017C2D4B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742-41FB-8E48-6B2017C2D4B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742-41FB-8E48-6B2017C2D4BF}"/>
            </c:ext>
          </c:extLst>
        </c:ser>
        <c:dLbls>
          <c:showLegendKey val="0"/>
          <c:showVal val="0"/>
          <c:showCatName val="0"/>
          <c:showSerName val="0"/>
          <c:showPercent val="0"/>
          <c:showBubbleSize val="0"/>
        </c:dLbls>
        <c:gapWidth val="219"/>
        <c:overlap val="-27"/>
        <c:axId val="721520576"/>
        <c:axId val="721514672"/>
      </c:barChart>
      <c:catAx>
        <c:axId val="72152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1514672"/>
        <c:crosses val="autoZero"/>
        <c:auto val="1"/>
        <c:lblAlgn val="ctr"/>
        <c:lblOffset val="100"/>
        <c:noMultiLvlLbl val="0"/>
      </c:catAx>
      <c:valAx>
        <c:axId val="721514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152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Number of Pubs</c:v>
                </c:pt>
              </c:strCache>
            </c:strRef>
          </c:tx>
          <c:spPr>
            <a:solidFill>
              <a:srgbClr val="002AC2"/>
            </a:solidFill>
            <a:ln>
              <a:noFill/>
            </a:ln>
            <a:effectLst/>
          </c:spPr>
          <c:invertIfNegative val="0"/>
          <c:cat>
            <c:strRef>
              <c:f>Sheet1!$A$2:$A$13</c:f>
              <c:strCache>
                <c:ptCount val="12"/>
                <c:pt idx="0">
                  <c:v>Up to 2012</c:v>
                </c:pt>
                <c:pt idx="1">
                  <c:v>2013</c:v>
                </c:pt>
                <c:pt idx="2">
                  <c:v>2014</c:v>
                </c:pt>
                <c:pt idx="3">
                  <c:v>2015</c:v>
                </c:pt>
                <c:pt idx="4">
                  <c:v>2016</c:v>
                </c:pt>
                <c:pt idx="5">
                  <c:v>2017</c:v>
                </c:pt>
                <c:pt idx="6">
                  <c:v>2018</c:v>
                </c:pt>
                <c:pt idx="7">
                  <c:v>2019</c:v>
                </c:pt>
                <c:pt idx="8">
                  <c:v>2020</c:v>
                </c:pt>
                <c:pt idx="9">
                  <c:v>2021</c:v>
                </c:pt>
                <c:pt idx="10">
                  <c:v>2022</c:v>
                </c:pt>
                <c:pt idx="11">
                  <c:v>2023</c:v>
                </c:pt>
              </c:strCache>
            </c:strRef>
          </c:cat>
          <c:val>
            <c:numRef>
              <c:f>Sheet1!$B$2:$B$13</c:f>
              <c:numCache>
                <c:formatCode>General</c:formatCode>
                <c:ptCount val="12"/>
                <c:pt idx="0">
                  <c:v>36</c:v>
                </c:pt>
                <c:pt idx="1">
                  <c:v>37</c:v>
                </c:pt>
                <c:pt idx="2">
                  <c:v>42</c:v>
                </c:pt>
                <c:pt idx="3">
                  <c:v>59</c:v>
                </c:pt>
                <c:pt idx="4">
                  <c:v>51</c:v>
                </c:pt>
                <c:pt idx="5">
                  <c:v>45</c:v>
                </c:pt>
                <c:pt idx="6">
                  <c:v>89</c:v>
                </c:pt>
                <c:pt idx="7">
                  <c:v>76</c:v>
                </c:pt>
                <c:pt idx="8">
                  <c:v>77</c:v>
                </c:pt>
                <c:pt idx="9">
                  <c:v>47</c:v>
                </c:pt>
                <c:pt idx="10">
                  <c:v>47</c:v>
                </c:pt>
                <c:pt idx="11">
                  <c:v>21</c:v>
                </c:pt>
              </c:numCache>
            </c:numRef>
          </c:val>
          <c:extLst>
            <c:ext xmlns:c16="http://schemas.microsoft.com/office/drawing/2014/chart" uri="{C3380CC4-5D6E-409C-BE32-E72D297353CC}">
              <c16:uniqueId val="{00000000-23E1-5649-BFD6-388B70541D38}"/>
            </c:ext>
          </c:extLst>
        </c:ser>
        <c:dLbls>
          <c:showLegendKey val="0"/>
          <c:showVal val="0"/>
          <c:showCatName val="0"/>
          <c:showSerName val="0"/>
          <c:showPercent val="0"/>
          <c:showBubbleSize val="0"/>
        </c:dLbls>
        <c:gapWidth val="219"/>
        <c:overlap val="-27"/>
        <c:axId val="102855856"/>
        <c:axId val="103256704"/>
      </c:barChart>
      <c:catAx>
        <c:axId val="10285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3256704"/>
        <c:crosses val="autoZero"/>
        <c:auto val="1"/>
        <c:lblAlgn val="ctr"/>
        <c:lblOffset val="100"/>
        <c:noMultiLvlLbl val="0"/>
      </c:catAx>
      <c:valAx>
        <c:axId val="103256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2855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237-4D10-B856-B0697D2DDF26}"/>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237-4D10-B856-B0697D2DDF2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237-4D10-B856-B0697D2DDF26}"/>
            </c:ext>
          </c:extLst>
        </c:ser>
        <c:dLbls>
          <c:showLegendKey val="0"/>
          <c:showVal val="0"/>
          <c:showCatName val="0"/>
          <c:showSerName val="0"/>
          <c:showPercent val="0"/>
          <c:showBubbleSize val="0"/>
        </c:dLbls>
        <c:gapWidth val="150"/>
        <c:overlap val="100"/>
        <c:axId val="310158016"/>
        <c:axId val="310158344"/>
      </c:barChart>
      <c:catAx>
        <c:axId val="31015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0158344"/>
        <c:crosses val="autoZero"/>
        <c:auto val="1"/>
        <c:lblAlgn val="ctr"/>
        <c:lblOffset val="100"/>
        <c:noMultiLvlLbl val="0"/>
      </c:catAx>
      <c:valAx>
        <c:axId val="310158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0158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ORNL DAAC</c:v>
                </c:pt>
              </c:strCache>
            </c:strRef>
          </c:tx>
          <c:spPr>
            <a:solidFill>
              <a:schemeClr val="accent1"/>
            </a:solidFill>
            <a:ln>
              <a:noFill/>
            </a:ln>
            <a:effectLst/>
          </c:spPr>
          <c:invertIfNegative val="0"/>
          <c:dLbls>
            <c:delete val="1"/>
          </c:dLbls>
          <c:cat>
            <c:strRef>
              <c:f>Sheet1!$A$2:$A$11</c:f>
              <c:strCache>
                <c:ptCount val="10"/>
                <c:pt idx="0">
                  <c:v>Up to 2014</c:v>
                </c:pt>
                <c:pt idx="1">
                  <c:v>2015</c:v>
                </c:pt>
                <c:pt idx="2">
                  <c:v>2016</c:v>
                </c:pt>
                <c:pt idx="3">
                  <c:v>2017</c:v>
                </c:pt>
                <c:pt idx="4">
                  <c:v>2018</c:v>
                </c:pt>
                <c:pt idx="5">
                  <c:v>2019</c:v>
                </c:pt>
                <c:pt idx="6">
                  <c:v>2020</c:v>
                </c:pt>
                <c:pt idx="7">
                  <c:v>2021</c:v>
                </c:pt>
                <c:pt idx="8">
                  <c:v>2022</c:v>
                </c:pt>
                <c:pt idx="9">
                  <c:v>2023 (as of 9/11/23)</c:v>
                </c:pt>
              </c:strCache>
            </c:strRef>
          </c:cat>
          <c:val>
            <c:numRef>
              <c:f>Sheet1!$B$2:$B$11</c:f>
              <c:numCache>
                <c:formatCode>General</c:formatCode>
                <c:ptCount val="10"/>
                <c:pt idx="0">
                  <c:v>3</c:v>
                </c:pt>
                <c:pt idx="1">
                  <c:v>3</c:v>
                </c:pt>
                <c:pt idx="2">
                  <c:v>15</c:v>
                </c:pt>
                <c:pt idx="3">
                  <c:v>11</c:v>
                </c:pt>
                <c:pt idx="4">
                  <c:v>11</c:v>
                </c:pt>
                <c:pt idx="5">
                  <c:v>23</c:v>
                </c:pt>
                <c:pt idx="6">
                  <c:v>13</c:v>
                </c:pt>
                <c:pt idx="7">
                  <c:v>23</c:v>
                </c:pt>
                <c:pt idx="8">
                  <c:v>9</c:v>
                </c:pt>
                <c:pt idx="9">
                  <c:v>5</c:v>
                </c:pt>
              </c:numCache>
            </c:numRef>
          </c:val>
          <c:extLst>
            <c:ext xmlns:c16="http://schemas.microsoft.com/office/drawing/2014/chart" uri="{C3380CC4-5D6E-409C-BE32-E72D297353CC}">
              <c16:uniqueId val="{00000000-0A7B-D24C-AEC8-8F9B24701DFD}"/>
            </c:ext>
          </c:extLst>
        </c:ser>
        <c:ser>
          <c:idx val="1"/>
          <c:order val="1"/>
          <c:tx>
            <c:strRef>
              <c:f>Sheet1!$C$1</c:f>
              <c:strCache>
                <c:ptCount val="1"/>
                <c:pt idx="0">
                  <c:v>GES DISC</c:v>
                </c:pt>
              </c:strCache>
            </c:strRef>
          </c:tx>
          <c:spPr>
            <a:solidFill>
              <a:schemeClr val="accent2"/>
            </a:solidFill>
            <a:ln>
              <a:noFill/>
            </a:ln>
            <a:effectLst/>
          </c:spPr>
          <c:invertIfNegative val="0"/>
          <c:dLbls>
            <c:delete val="1"/>
          </c:dLbls>
          <c:cat>
            <c:strRef>
              <c:f>Sheet1!$A$2:$A$11</c:f>
              <c:strCache>
                <c:ptCount val="10"/>
                <c:pt idx="0">
                  <c:v>Up to 2014</c:v>
                </c:pt>
                <c:pt idx="1">
                  <c:v>2015</c:v>
                </c:pt>
                <c:pt idx="2">
                  <c:v>2016</c:v>
                </c:pt>
                <c:pt idx="3">
                  <c:v>2017</c:v>
                </c:pt>
                <c:pt idx="4">
                  <c:v>2018</c:v>
                </c:pt>
                <c:pt idx="5">
                  <c:v>2019</c:v>
                </c:pt>
                <c:pt idx="6">
                  <c:v>2020</c:v>
                </c:pt>
                <c:pt idx="7">
                  <c:v>2021</c:v>
                </c:pt>
                <c:pt idx="8">
                  <c:v>2022</c:v>
                </c:pt>
                <c:pt idx="9">
                  <c:v>2023 (as of 9/11/23)</c:v>
                </c:pt>
              </c:strCache>
            </c:strRef>
          </c:cat>
          <c:val>
            <c:numRef>
              <c:f>Sheet1!$C$2:$C$11</c:f>
              <c:numCache>
                <c:formatCode>General</c:formatCode>
                <c:ptCount val="10"/>
                <c:pt idx="2">
                  <c:v>1</c:v>
                </c:pt>
                <c:pt idx="3">
                  <c:v>11</c:v>
                </c:pt>
                <c:pt idx="4">
                  <c:v>1</c:v>
                </c:pt>
                <c:pt idx="5">
                  <c:v>7</c:v>
                </c:pt>
                <c:pt idx="6">
                  <c:v>12</c:v>
                </c:pt>
                <c:pt idx="7">
                  <c:v>2</c:v>
                </c:pt>
                <c:pt idx="8">
                  <c:v>4</c:v>
                </c:pt>
                <c:pt idx="9">
                  <c:v>1</c:v>
                </c:pt>
              </c:numCache>
            </c:numRef>
          </c:val>
          <c:extLst>
            <c:ext xmlns:c16="http://schemas.microsoft.com/office/drawing/2014/chart" uri="{C3380CC4-5D6E-409C-BE32-E72D297353CC}">
              <c16:uniqueId val="{00000001-0A7B-D24C-AEC8-8F9B24701DFD}"/>
            </c:ext>
          </c:extLst>
        </c:ser>
        <c:ser>
          <c:idx val="2"/>
          <c:order val="2"/>
          <c:tx>
            <c:strRef>
              <c:f>Sheet1!$D$1</c:f>
              <c:strCache>
                <c:ptCount val="1"/>
                <c:pt idx="0">
                  <c:v>Other</c:v>
                </c:pt>
              </c:strCache>
            </c:strRef>
          </c:tx>
          <c:spPr>
            <a:solidFill>
              <a:schemeClr val="accent3"/>
            </a:solidFill>
            <a:ln>
              <a:noFill/>
            </a:ln>
            <a:effectLst/>
          </c:spPr>
          <c:invertIfNegative val="0"/>
          <c:dLbls>
            <c:delete val="1"/>
          </c:dLbls>
          <c:cat>
            <c:strRef>
              <c:f>Sheet1!$A$2:$A$11</c:f>
              <c:strCache>
                <c:ptCount val="10"/>
                <c:pt idx="0">
                  <c:v>Up to 2014</c:v>
                </c:pt>
                <c:pt idx="1">
                  <c:v>2015</c:v>
                </c:pt>
                <c:pt idx="2">
                  <c:v>2016</c:v>
                </c:pt>
                <c:pt idx="3">
                  <c:v>2017</c:v>
                </c:pt>
                <c:pt idx="4">
                  <c:v>2018</c:v>
                </c:pt>
                <c:pt idx="5">
                  <c:v>2019</c:v>
                </c:pt>
                <c:pt idx="6">
                  <c:v>2020</c:v>
                </c:pt>
                <c:pt idx="7">
                  <c:v>2021</c:v>
                </c:pt>
                <c:pt idx="8">
                  <c:v>2022</c:v>
                </c:pt>
                <c:pt idx="9">
                  <c:v>2023 (as of 9/11/23)</c:v>
                </c:pt>
              </c:strCache>
            </c:strRef>
          </c:cat>
          <c:val>
            <c:numRef>
              <c:f>Sheet1!$D$2:$D$11</c:f>
              <c:numCache>
                <c:formatCode>General</c:formatCode>
                <c:ptCount val="10"/>
                <c:pt idx="0">
                  <c:v>7</c:v>
                </c:pt>
                <c:pt idx="1">
                  <c:v>1</c:v>
                </c:pt>
                <c:pt idx="2">
                  <c:v>1</c:v>
                </c:pt>
                <c:pt idx="4">
                  <c:v>1</c:v>
                </c:pt>
                <c:pt idx="6">
                  <c:v>3</c:v>
                </c:pt>
              </c:numCache>
            </c:numRef>
          </c:val>
          <c:extLst>
            <c:ext xmlns:c16="http://schemas.microsoft.com/office/drawing/2014/chart" uri="{C3380CC4-5D6E-409C-BE32-E72D297353CC}">
              <c16:uniqueId val="{00000002-0A7B-D24C-AEC8-8F9B24701DFD}"/>
            </c:ext>
          </c:extLst>
        </c:ser>
        <c:dLbls>
          <c:dLblPos val="ctr"/>
          <c:showLegendKey val="0"/>
          <c:showVal val="1"/>
          <c:showCatName val="0"/>
          <c:showSerName val="0"/>
          <c:showPercent val="0"/>
          <c:showBubbleSize val="0"/>
        </c:dLbls>
        <c:gapWidth val="150"/>
        <c:overlap val="100"/>
        <c:axId val="1588543440"/>
        <c:axId val="1588555312"/>
      </c:barChart>
      <c:catAx>
        <c:axId val="15885434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8555312"/>
        <c:crosses val="autoZero"/>
        <c:auto val="1"/>
        <c:lblAlgn val="ctr"/>
        <c:lblOffset val="100"/>
        <c:noMultiLvlLbl val="0"/>
      </c:catAx>
      <c:valAx>
        <c:axId val="1588555312"/>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solidFill>
              <a:schemeClr val="tx1">
                <a:alpha val="0"/>
              </a:schemeClr>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854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9/11/2023</a:t>
            </a:r>
          </a:p>
          <a:p>
            <a:pPr marL="0" lvl="0" indent="0" algn="l" rtl="0">
              <a:lnSpc>
                <a:spcPct val="100000"/>
              </a:lnSpc>
              <a:spcBef>
                <a:spcPts val="0"/>
              </a:spcBef>
              <a:spcAft>
                <a:spcPts val="0"/>
              </a:spcAft>
              <a:buSzPts val="1400"/>
              <a:buNone/>
            </a:pPr>
            <a:r>
              <a:rPr lang="en-US" dirty="0"/>
              <a:t>Total of 851 participants over 29 countries</a:t>
            </a:r>
            <a:endParaRPr dirty="0"/>
          </a:p>
          <a:p>
            <a:pPr marL="0" lvl="0" indent="0" algn="l" rtl="0">
              <a:lnSpc>
                <a:spcPct val="100000"/>
              </a:lnSpc>
              <a:spcBef>
                <a:spcPts val="0"/>
              </a:spcBef>
              <a:spcAft>
                <a:spcPts val="0"/>
              </a:spcAft>
              <a:buSzPts val="1400"/>
              <a:buNone/>
            </a:pPr>
            <a:r>
              <a:rPr lang="en-US" dirty="0"/>
              <a:t>510 participants in phase 3</a:t>
            </a:r>
            <a:endParaRPr dirty="0"/>
          </a:p>
        </p:txBody>
      </p:sp>
      <p:sp>
        <p:nvSpPr>
          <p:cNvPr id="227" name="Google Shape;22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9/11/2023</a:t>
            </a:r>
            <a:endParaRPr dirty="0"/>
          </a:p>
          <a:p>
            <a:pPr marL="0" lvl="0" indent="0" algn="l" rtl="0">
              <a:lnSpc>
                <a:spcPct val="100000"/>
              </a:lnSpc>
              <a:spcBef>
                <a:spcPts val="0"/>
              </a:spcBef>
              <a:spcAft>
                <a:spcPts val="0"/>
              </a:spcAft>
              <a:buSzPts val="1400"/>
              <a:buNone/>
            </a:pPr>
            <a:r>
              <a:rPr lang="en-US" dirty="0"/>
              <a:t>158 unique stakeholder orgs</a:t>
            </a:r>
            <a:endParaRPr dirty="0"/>
          </a:p>
        </p:txBody>
      </p:sp>
      <p:sp>
        <p:nvSpPr>
          <p:cNvPr id="237" name="Google Shape;23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8/29/2023</a:t>
            </a:r>
            <a:endParaRPr dirty="0"/>
          </a:p>
          <a:p>
            <a:pPr marL="0" lvl="0" indent="0" algn="l" rtl="0">
              <a:lnSpc>
                <a:spcPct val="100000"/>
              </a:lnSpc>
              <a:spcBef>
                <a:spcPts val="0"/>
              </a:spcBef>
              <a:spcAft>
                <a:spcPts val="0"/>
              </a:spcAft>
              <a:buSzPts val="1400"/>
              <a:buNone/>
            </a:pPr>
            <a:r>
              <a:rPr lang="en-US" dirty="0"/>
              <a:t>Total 645 publications in CMS  </a:t>
            </a:r>
          </a:p>
          <a:p>
            <a:pPr marL="0" lvl="0" indent="0" algn="l" rtl="0">
              <a:lnSpc>
                <a:spcPct val="100000"/>
              </a:lnSpc>
              <a:spcBef>
                <a:spcPts val="0"/>
              </a:spcBef>
              <a:spcAft>
                <a:spcPts val="0"/>
              </a:spcAft>
              <a:buSzPts val="1400"/>
              <a:buNone/>
            </a:pPr>
            <a:r>
              <a:rPr lang="en-US" dirty="0"/>
              <a:t>cited 44,331</a:t>
            </a:r>
            <a:endParaRPr dirty="0"/>
          </a:p>
          <a:p>
            <a:pPr marL="0" lvl="0" indent="0" algn="l" rtl="0">
              <a:lnSpc>
                <a:spcPct val="100000"/>
              </a:lnSpc>
              <a:spcBef>
                <a:spcPts val="0"/>
              </a:spcBef>
              <a:spcAft>
                <a:spcPts val="0"/>
              </a:spcAft>
              <a:buSzPts val="1400"/>
              <a:buNone/>
            </a:pPr>
            <a:r>
              <a:rPr lang="en-US" dirty="0"/>
              <a:t>101 papers with &gt; 100</a:t>
            </a:r>
            <a:endParaRPr dirty="0"/>
          </a:p>
          <a:p>
            <a:pPr marL="0" lvl="0" indent="0" algn="l" rtl="0">
              <a:lnSpc>
                <a:spcPct val="100000"/>
              </a:lnSpc>
              <a:spcBef>
                <a:spcPts val="0"/>
              </a:spcBef>
              <a:spcAft>
                <a:spcPts val="0"/>
              </a:spcAft>
              <a:buSzPts val="1400"/>
              <a:buNone/>
            </a:pPr>
            <a:r>
              <a:rPr lang="en-US" dirty="0"/>
              <a:t>21 high impact publications in Nature</a:t>
            </a:r>
            <a:endParaRPr dirty="0"/>
          </a:p>
          <a:p>
            <a:pPr marL="0" lvl="0" indent="0" algn="l" rtl="0">
              <a:lnSpc>
                <a:spcPct val="100000"/>
              </a:lnSpc>
              <a:spcBef>
                <a:spcPts val="0"/>
              </a:spcBef>
              <a:spcAft>
                <a:spcPts val="0"/>
              </a:spcAft>
              <a:buSzPts val="1400"/>
              <a:buNone/>
            </a:pPr>
            <a:r>
              <a:rPr lang="en-US" dirty="0"/>
              <a:t>9 high impact publications in Science</a:t>
            </a:r>
            <a:endParaRPr dirty="0"/>
          </a:p>
          <a:p>
            <a:pPr marL="0" lvl="0" indent="0" algn="l" rtl="0">
              <a:lnSpc>
                <a:spcPct val="100000"/>
              </a:lnSpc>
              <a:spcBef>
                <a:spcPts val="0"/>
              </a:spcBef>
              <a:spcAft>
                <a:spcPts val="0"/>
              </a:spcAft>
              <a:buSzPts val="1400"/>
              <a:buNone/>
            </a:pPr>
            <a:r>
              <a:rPr lang="en-US" dirty="0"/>
              <a:t>15 high impact publications in PNAS</a:t>
            </a:r>
            <a:endParaRPr dirty="0"/>
          </a:p>
        </p:txBody>
      </p:sp>
      <p:sp>
        <p:nvSpPr>
          <p:cNvPr id="248" name="Google Shape;24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9/21/2023. </a:t>
            </a:r>
          </a:p>
          <a:p>
            <a:pPr marL="0" lvl="0" indent="0" algn="l" rtl="0">
              <a:lnSpc>
                <a:spcPct val="100000"/>
              </a:lnSpc>
              <a:spcBef>
                <a:spcPts val="0"/>
              </a:spcBef>
              <a:spcAft>
                <a:spcPts val="0"/>
              </a:spcAft>
              <a:buSzPts val="1400"/>
              <a:buNone/>
            </a:pPr>
            <a:r>
              <a:rPr lang="en-US" dirty="0"/>
              <a:t>168 archives data products</a:t>
            </a:r>
          </a:p>
          <a:p>
            <a:pPr marL="0" lvl="0" indent="0" algn="l" rtl="0">
              <a:lnSpc>
                <a:spcPct val="100000"/>
              </a:lnSpc>
              <a:spcBef>
                <a:spcPts val="0"/>
              </a:spcBef>
              <a:spcAft>
                <a:spcPts val="0"/>
              </a:spcAft>
              <a:buSzPts val="1400"/>
              <a:buNone/>
            </a:pPr>
            <a:r>
              <a:rPr lang="en-US" dirty="0">
                <a:solidFill>
                  <a:srgbClr val="FF0000"/>
                </a:solidFill>
              </a:rPr>
              <a:t>116 in ORNL DAAC</a:t>
            </a:r>
            <a:endParaRPr dirty="0">
              <a:solidFill>
                <a:srgbClr val="FF0000"/>
              </a:solidFill>
            </a:endParaRPr>
          </a:p>
          <a:p>
            <a:pPr marL="0" lvl="0" indent="0" algn="l" rtl="0">
              <a:lnSpc>
                <a:spcPct val="100000"/>
              </a:lnSpc>
              <a:spcBef>
                <a:spcPts val="0"/>
              </a:spcBef>
              <a:spcAft>
                <a:spcPts val="0"/>
              </a:spcAft>
              <a:buSzPts val="1400"/>
              <a:buNone/>
            </a:pPr>
            <a:r>
              <a:rPr lang="en-US" dirty="0">
                <a:solidFill>
                  <a:srgbClr val="FF0000"/>
                </a:solidFill>
              </a:rPr>
              <a:t>39 in GES DISC</a:t>
            </a:r>
            <a:endParaRPr dirty="0">
              <a:solidFill>
                <a:srgbClr val="FF0000"/>
              </a:solidFill>
            </a:endParaRPr>
          </a:p>
          <a:p>
            <a:pPr marL="0" lvl="0" indent="0" algn="l" rtl="0">
              <a:lnSpc>
                <a:spcPct val="100000"/>
              </a:lnSpc>
              <a:spcBef>
                <a:spcPts val="0"/>
              </a:spcBef>
              <a:spcAft>
                <a:spcPts val="0"/>
              </a:spcAft>
              <a:buSzPts val="1400"/>
              <a:buNone/>
            </a:pPr>
            <a:r>
              <a:rPr lang="en-US" dirty="0">
                <a:solidFill>
                  <a:srgbClr val="FF0000"/>
                </a:solidFill>
              </a:rPr>
              <a:t>13 in other </a:t>
            </a:r>
            <a:endParaRPr dirty="0">
              <a:solidFill>
                <a:srgbClr val="FF0000"/>
              </a:solidFill>
            </a:endParaRPr>
          </a:p>
        </p:txBody>
      </p:sp>
      <p:sp>
        <p:nvSpPr>
          <p:cNvPr id="259" name="Google Shape;25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FFFFFF"/>
                </a:solidFill>
                <a:effectLst/>
                <a:latin typeface="helvetica-w01-roman"/>
              </a:rPr>
              <a:t>To support sustainable natural resource management, satellite data products must address key agency monitoring and assessment needs.  A primary objective of the collaboration between NASA and the land management community is to identify decision-support needs, existing gaps in those needs and close those gaps.  We’re also looking to encourage the development of communities of practice - groups of people </a:t>
            </a:r>
            <a:r>
              <a:rPr lang="en-US" sz="1200" dirty="0">
                <a:solidFill>
                  <a:srgbClr val="FFFFFF"/>
                </a:solidFill>
                <a:latin typeface="helvetica-w01-roman"/>
              </a:rPr>
              <a:t>who</a:t>
            </a:r>
            <a:r>
              <a:rPr lang="en-US" sz="1200" b="0" i="0" dirty="0">
                <a:solidFill>
                  <a:srgbClr val="FFFFFF"/>
                </a:solidFill>
                <a:effectLst/>
                <a:latin typeface="helvetica-w01-roman"/>
              </a:rPr>
              <a:t> have a goal of working together to solve issues of common interest.</a:t>
            </a:r>
          </a:p>
          <a:p>
            <a:endParaRPr lang="en-US" dirty="0"/>
          </a:p>
        </p:txBody>
      </p:sp>
      <p:sp>
        <p:nvSpPr>
          <p:cNvPr id="4" name="Slide Number Placeholder 3"/>
          <p:cNvSpPr>
            <a:spLocks noGrp="1"/>
          </p:cNvSpPr>
          <p:nvPr>
            <p:ph type="sldNum" sz="quarter" idx="5"/>
          </p:nvPr>
        </p:nvSpPr>
        <p:spPr/>
        <p:txBody>
          <a:bodyPr/>
          <a:lstStyle/>
          <a:p>
            <a:fld id="{E2422B44-1694-534A-AA02-DBBA21EF33FA}" type="slidenum">
              <a:rPr lang="en-US" smtClean="0"/>
              <a:t>16</a:t>
            </a:fld>
            <a:endParaRPr lang="en-US"/>
          </a:p>
        </p:txBody>
      </p:sp>
    </p:spTree>
    <p:extLst>
      <p:ext uri="{BB962C8B-B14F-4D97-AF65-F5344CB8AC3E}">
        <p14:creationId xmlns:p14="http://schemas.microsoft.com/office/powerpoint/2010/main" val="838700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9/12/2023</a:t>
            </a:r>
            <a:endParaRPr dirty="0"/>
          </a:p>
        </p:txBody>
      </p:sp>
      <p:sp>
        <p:nvSpPr>
          <p:cNvPr id="299" name="Google Shape;2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9/12/2023</a:t>
            </a:r>
            <a:endParaRPr dirty="0"/>
          </a:p>
        </p:txBody>
      </p:sp>
      <p:sp>
        <p:nvSpPr>
          <p:cNvPr id="322" name="Google Shape;32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Updated 9/12/2023</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Any names to take off or add to first column?</a:t>
            </a:r>
          </a:p>
          <a:p>
            <a:pPr marL="0" lvl="0" indent="0" algn="l" rtl="0">
              <a:lnSpc>
                <a:spcPct val="100000"/>
              </a:lnSpc>
              <a:spcBef>
                <a:spcPts val="0"/>
              </a:spcBef>
              <a:spcAft>
                <a:spcPts val="0"/>
              </a:spcAft>
              <a:buSzPts val="1400"/>
              <a:buNone/>
            </a:pPr>
            <a:endParaRPr dirty="0"/>
          </a:p>
        </p:txBody>
      </p:sp>
      <p:sp>
        <p:nvSpPr>
          <p:cNvPr id="312" name="Google Shape;31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79 Projects</a:t>
            </a:r>
          </a:p>
          <a:p>
            <a:pPr marL="0" lvl="0" indent="0" algn="l" rtl="0">
              <a:lnSpc>
                <a:spcPct val="100000"/>
              </a:lnSpc>
              <a:spcBef>
                <a:spcPts val="0"/>
              </a:spcBef>
              <a:spcAft>
                <a:spcPts val="0"/>
              </a:spcAft>
              <a:buSzPts val="1400"/>
              <a:buNone/>
            </a:pPr>
            <a:r>
              <a:rPr lang="en-US" dirty="0"/>
              <a:t>Projects listed by primary theme (one theme per project assigned by Peter Griffith- (I assigned Ocean biomass to Balch and </a:t>
            </a:r>
            <a:r>
              <a:rPr lang="en-US" dirty="0" err="1"/>
              <a:t>Behernfeld</a:t>
            </a:r>
            <a:r>
              <a:rPr lang="en-US" dirty="0"/>
              <a:t> 2011)  3 projects with MRV as primary theme not on this slide (Escobar 2013,  Escobar 2015 and Poulter 2018).</a:t>
            </a:r>
          </a:p>
          <a:p>
            <a:pPr marL="0" lvl="0" indent="0" algn="l" rtl="0">
              <a:lnSpc>
                <a:spcPct val="100000"/>
              </a:lnSpc>
              <a:spcBef>
                <a:spcPts val="0"/>
              </a:spcBef>
              <a:spcAft>
                <a:spcPts val="0"/>
              </a:spcAft>
              <a:buSzPts val="1400"/>
              <a:buNone/>
            </a:pPr>
            <a:r>
              <a:rPr lang="en-US" dirty="0"/>
              <a:t>Numbers in parentheses represent projects with MRV listed as a secondary theme within the year/primary theme category. </a:t>
            </a:r>
          </a:p>
          <a:p>
            <a:pPr marL="0" lvl="0" indent="0" algn="l" rtl="0">
              <a:lnSpc>
                <a:spcPct val="100000"/>
              </a:lnSpc>
              <a:spcBef>
                <a:spcPts val="0"/>
              </a:spcBef>
              <a:spcAft>
                <a:spcPts val="0"/>
              </a:spcAft>
              <a:buSzPts val="1400"/>
              <a:buNone/>
            </a:pPr>
            <a:r>
              <a:rPr lang="en-US" dirty="0"/>
              <a:t>Numbers in parentheses are number of projects with either MRV or Decision Support as a selected keyword</a:t>
            </a:r>
            <a:endParaRPr dirty="0"/>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a3ea39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101a3ea399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5" name="Google Shape;175;g101a3ea399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1a3ea399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101a3ea399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136 products</a:t>
            </a:r>
            <a:endParaRPr dirty="0"/>
          </a:p>
          <a:p>
            <a:pPr marL="0" lvl="0" indent="0" algn="l" rtl="0">
              <a:lnSpc>
                <a:spcPct val="100000"/>
              </a:lnSpc>
              <a:spcBef>
                <a:spcPts val="0"/>
              </a:spcBef>
              <a:spcAft>
                <a:spcPts val="0"/>
              </a:spcAft>
              <a:buSzPts val="1400"/>
              <a:buNone/>
            </a:pPr>
            <a:r>
              <a:rPr lang="en-US" dirty="0"/>
              <a:t>37 global with mean ARL= 5.2 (3-9)</a:t>
            </a:r>
            <a:endParaRPr dirty="0"/>
          </a:p>
        </p:txBody>
      </p:sp>
      <p:sp>
        <p:nvSpPr>
          <p:cNvPr id="186" name="Google Shape;186;g101a3ea399e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01a3ea399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101a3ea399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101a3ea399e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Total of 49 (17 new)  phase 3 projects</a:t>
            </a:r>
          </a:p>
          <a:p>
            <a:pPr marL="0" marR="0" lvl="0" indent="0" algn="l" rtl="0">
              <a:lnSpc>
                <a:spcPct val="100000"/>
              </a:lnSpc>
              <a:spcBef>
                <a:spcPts val="0"/>
              </a:spcBef>
              <a:spcAft>
                <a:spcPts val="0"/>
              </a:spcAft>
              <a:buClr>
                <a:srgbClr val="000000"/>
              </a:buClr>
              <a:buSzPts val="1400"/>
              <a:buFont typeface="Arial"/>
              <a:buNone/>
            </a:pPr>
            <a:r>
              <a:rPr lang="en-US" dirty="0"/>
              <a:t>18 projects listed MRV as secondary theme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2452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4" name="Google Shape;94;p29" descr="nasa_black banner.jpg"/>
          <p:cNvPicPr preferRelativeResize="0"/>
          <p:nvPr/>
        </p:nvPicPr>
        <p:blipFill rotWithShape="1">
          <a:blip r:embed="rId2">
            <a:alphaModFix/>
          </a:blip>
          <a:srcRect/>
          <a:stretch/>
        </p:blipFill>
        <p:spPr>
          <a:xfrm>
            <a:off x="0" y="0"/>
            <a:ext cx="12192000" cy="685800"/>
          </a:xfrm>
          <a:prstGeom prst="rect">
            <a:avLst/>
          </a:prstGeom>
          <a:noFill/>
          <a:ln>
            <a:noFill/>
          </a:ln>
        </p:spPr>
      </p:pic>
      <p:pic>
        <p:nvPicPr>
          <p:cNvPr id="95" name="Google Shape;95;p29"/>
          <p:cNvPicPr preferRelativeResize="0"/>
          <p:nvPr/>
        </p:nvPicPr>
        <p:blipFill rotWithShape="1">
          <a:blip r:embed="rId3">
            <a:alphaModFix/>
          </a:blip>
          <a:srcRect/>
          <a:stretch/>
        </p:blipFill>
        <p:spPr>
          <a:xfrm>
            <a:off x="4937765" y="0"/>
            <a:ext cx="7254235" cy="6858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2" name="Google Shape;102;p30" descr="nasa_black banner.jpg"/>
          <p:cNvPicPr preferRelativeResize="0"/>
          <p:nvPr/>
        </p:nvPicPr>
        <p:blipFill rotWithShape="1">
          <a:blip r:embed="rId2">
            <a:alphaModFix/>
          </a:blip>
          <a:srcRect/>
          <a:stretch/>
        </p:blipFill>
        <p:spPr>
          <a:xfrm>
            <a:off x="0" y="0"/>
            <a:ext cx="12192000" cy="685800"/>
          </a:xfrm>
          <a:prstGeom prst="rect">
            <a:avLst/>
          </a:prstGeom>
          <a:noFill/>
          <a:ln>
            <a:noFill/>
          </a:ln>
        </p:spPr>
      </p:pic>
      <p:pic>
        <p:nvPicPr>
          <p:cNvPr id="103" name="Google Shape;103;p30"/>
          <p:cNvPicPr preferRelativeResize="0"/>
          <p:nvPr/>
        </p:nvPicPr>
        <p:blipFill rotWithShape="1">
          <a:blip r:embed="rId3">
            <a:alphaModFix/>
          </a:blip>
          <a:srcRect/>
          <a:stretch/>
        </p:blipFill>
        <p:spPr>
          <a:xfrm>
            <a:off x="4937765" y="0"/>
            <a:ext cx="7254235" cy="685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1" descr="nasa_black banner.jpg"/>
          <p:cNvPicPr preferRelativeResize="0"/>
          <p:nvPr/>
        </p:nvPicPr>
        <p:blipFill rotWithShape="1">
          <a:blip r:embed="rId2">
            <a:alphaModFix/>
          </a:blip>
          <a:srcRect/>
          <a:stretch/>
        </p:blipFill>
        <p:spPr>
          <a:xfrm>
            <a:off x="0" y="0"/>
            <a:ext cx="12192000" cy="685800"/>
          </a:xfrm>
          <a:prstGeom prst="rect">
            <a:avLst/>
          </a:prstGeom>
          <a:noFill/>
          <a:ln>
            <a:noFill/>
          </a:ln>
        </p:spPr>
      </p:pic>
      <p:pic>
        <p:nvPicPr>
          <p:cNvPr id="28" name="Google Shape;28;p21"/>
          <p:cNvPicPr preferRelativeResize="0"/>
          <p:nvPr/>
        </p:nvPicPr>
        <p:blipFill rotWithShape="1">
          <a:blip r:embed="rId3">
            <a:alphaModFix/>
          </a:blip>
          <a:srcRect/>
          <a:stretch/>
        </p:blipFill>
        <p:spPr>
          <a:xfrm>
            <a:off x="4937765" y="0"/>
            <a:ext cx="7254235" cy="685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3" name="Google Shape;33;p22" descr="nasa_black banner.jpg"/>
          <p:cNvPicPr preferRelativeResize="0"/>
          <p:nvPr/>
        </p:nvPicPr>
        <p:blipFill rotWithShape="1">
          <a:blip r:embed="rId2">
            <a:alphaModFix/>
          </a:blip>
          <a:srcRect/>
          <a:stretch/>
        </p:blipFill>
        <p:spPr>
          <a:xfrm>
            <a:off x="0" y="0"/>
            <a:ext cx="12192000" cy="685800"/>
          </a:xfrm>
          <a:prstGeom prst="rect">
            <a:avLst/>
          </a:prstGeom>
          <a:noFill/>
          <a:ln>
            <a:noFill/>
          </a:ln>
        </p:spPr>
      </p:pic>
      <p:pic>
        <p:nvPicPr>
          <p:cNvPr id="34" name="Google Shape;34;p22"/>
          <p:cNvPicPr preferRelativeResize="0"/>
          <p:nvPr/>
        </p:nvPicPr>
        <p:blipFill rotWithShape="1">
          <a:blip r:embed="rId3">
            <a:alphaModFix/>
          </a:blip>
          <a:srcRect/>
          <a:stretch/>
        </p:blipFill>
        <p:spPr>
          <a:xfrm>
            <a:off x="4937765" y="0"/>
            <a:ext cx="7254235" cy="6858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1" name="Google Shape;41;p23" descr="nasa_black banner.jpg"/>
          <p:cNvPicPr preferRelativeResize="0"/>
          <p:nvPr/>
        </p:nvPicPr>
        <p:blipFill rotWithShape="1">
          <a:blip r:embed="rId2">
            <a:alphaModFix/>
          </a:blip>
          <a:srcRect/>
          <a:stretch/>
        </p:blipFill>
        <p:spPr>
          <a:xfrm>
            <a:off x="0" y="0"/>
            <a:ext cx="12192000" cy="685800"/>
          </a:xfrm>
          <a:prstGeom prst="rect">
            <a:avLst/>
          </a:prstGeom>
          <a:noFill/>
          <a:ln>
            <a:noFill/>
          </a:ln>
        </p:spPr>
      </p:pic>
      <p:pic>
        <p:nvPicPr>
          <p:cNvPr id="42" name="Google Shape;42;p23"/>
          <p:cNvPicPr preferRelativeResize="0"/>
          <p:nvPr/>
        </p:nvPicPr>
        <p:blipFill rotWithShape="1">
          <a:blip r:embed="rId3">
            <a:alphaModFix/>
          </a:blip>
          <a:srcRect/>
          <a:stretch/>
        </p:blipFill>
        <p:spPr>
          <a:xfrm>
            <a:off x="4937765" y="0"/>
            <a:ext cx="7254235" cy="685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0" name="Google Shape;50;p24" descr="nasa_black banner.jpg"/>
          <p:cNvPicPr preferRelativeResize="0"/>
          <p:nvPr/>
        </p:nvPicPr>
        <p:blipFill rotWithShape="1">
          <a:blip r:embed="rId2">
            <a:alphaModFix/>
          </a:blip>
          <a:srcRect/>
          <a:stretch/>
        </p:blipFill>
        <p:spPr>
          <a:xfrm>
            <a:off x="0" y="0"/>
            <a:ext cx="12192000" cy="685800"/>
          </a:xfrm>
          <a:prstGeom prst="rect">
            <a:avLst/>
          </a:prstGeom>
          <a:noFill/>
          <a:ln>
            <a:noFill/>
          </a:ln>
        </p:spPr>
      </p:pic>
      <p:pic>
        <p:nvPicPr>
          <p:cNvPr id="51" name="Google Shape;51;p24"/>
          <p:cNvPicPr preferRelativeResize="0"/>
          <p:nvPr/>
        </p:nvPicPr>
        <p:blipFill rotWithShape="1">
          <a:blip r:embed="rId3">
            <a:alphaModFix/>
          </a:blip>
          <a:srcRect/>
          <a:stretch/>
        </p:blipFill>
        <p:spPr>
          <a:xfrm>
            <a:off x="4937765" y="0"/>
            <a:ext cx="7254235" cy="685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1" name="Google Shape;61;p25" descr="nasa_black banner.jpg"/>
          <p:cNvPicPr preferRelativeResize="0"/>
          <p:nvPr/>
        </p:nvPicPr>
        <p:blipFill rotWithShape="1">
          <a:blip r:embed="rId2">
            <a:alphaModFix/>
          </a:blip>
          <a:srcRect/>
          <a:stretch/>
        </p:blipFill>
        <p:spPr>
          <a:xfrm>
            <a:off x="0" y="0"/>
            <a:ext cx="12192000" cy="685800"/>
          </a:xfrm>
          <a:prstGeom prst="rect">
            <a:avLst/>
          </a:prstGeom>
          <a:noFill/>
          <a:ln>
            <a:noFill/>
          </a:ln>
        </p:spPr>
      </p:pic>
      <p:pic>
        <p:nvPicPr>
          <p:cNvPr id="62" name="Google Shape;62;p25"/>
          <p:cNvPicPr preferRelativeResize="0"/>
          <p:nvPr/>
        </p:nvPicPr>
        <p:blipFill rotWithShape="1">
          <a:blip r:embed="rId3">
            <a:alphaModFix/>
          </a:blip>
          <a:srcRect/>
          <a:stretch/>
        </p:blipFill>
        <p:spPr>
          <a:xfrm>
            <a:off x="4937765" y="0"/>
            <a:ext cx="7254235" cy="6858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26" descr="nasa_black banner.jpg"/>
          <p:cNvPicPr preferRelativeResize="0"/>
          <p:nvPr/>
        </p:nvPicPr>
        <p:blipFill rotWithShape="1">
          <a:blip r:embed="rId2">
            <a:alphaModFix/>
          </a:blip>
          <a:srcRect/>
          <a:stretch/>
        </p:blipFill>
        <p:spPr>
          <a:xfrm>
            <a:off x="0" y="0"/>
            <a:ext cx="12192000" cy="685800"/>
          </a:xfrm>
          <a:prstGeom prst="rect">
            <a:avLst/>
          </a:prstGeom>
          <a:noFill/>
          <a:ln>
            <a:noFill/>
          </a:ln>
        </p:spPr>
      </p:pic>
      <p:pic>
        <p:nvPicPr>
          <p:cNvPr id="69" name="Google Shape;69;p26"/>
          <p:cNvPicPr preferRelativeResize="0"/>
          <p:nvPr/>
        </p:nvPicPr>
        <p:blipFill rotWithShape="1">
          <a:blip r:embed="rId3">
            <a:alphaModFix/>
          </a:blip>
          <a:srcRect/>
          <a:stretch/>
        </p:blipFill>
        <p:spPr>
          <a:xfrm>
            <a:off x="4937765" y="0"/>
            <a:ext cx="7254235" cy="6858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7" name="Google Shape;77;p27" descr="nasa_black banner.jpg"/>
          <p:cNvPicPr preferRelativeResize="0"/>
          <p:nvPr/>
        </p:nvPicPr>
        <p:blipFill rotWithShape="1">
          <a:blip r:embed="rId2">
            <a:alphaModFix/>
          </a:blip>
          <a:srcRect/>
          <a:stretch/>
        </p:blipFill>
        <p:spPr>
          <a:xfrm>
            <a:off x="0" y="0"/>
            <a:ext cx="12192000" cy="685800"/>
          </a:xfrm>
          <a:prstGeom prst="rect">
            <a:avLst/>
          </a:prstGeom>
          <a:noFill/>
          <a:ln>
            <a:noFill/>
          </a:ln>
        </p:spPr>
      </p:pic>
      <p:pic>
        <p:nvPicPr>
          <p:cNvPr id="78" name="Google Shape;78;p27"/>
          <p:cNvPicPr preferRelativeResize="0"/>
          <p:nvPr/>
        </p:nvPicPr>
        <p:blipFill rotWithShape="1">
          <a:blip r:embed="rId3">
            <a:alphaModFix/>
          </a:blip>
          <a:srcRect/>
          <a:stretch/>
        </p:blipFill>
        <p:spPr>
          <a:xfrm>
            <a:off x="4937765" y="0"/>
            <a:ext cx="7254235" cy="6858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8"/>
          <p:cNvSpPr>
            <a:spLocks noGrp="1"/>
          </p:cNvSpPr>
          <p:nvPr>
            <p:ph type="pic" idx="2"/>
          </p:nvPr>
        </p:nvSpPr>
        <p:spPr>
          <a:xfrm>
            <a:off x="5183188" y="987425"/>
            <a:ext cx="6172200" cy="4873625"/>
          </a:xfrm>
          <a:prstGeom prst="rect">
            <a:avLst/>
          </a:prstGeom>
          <a:noFill/>
          <a:ln>
            <a:noFill/>
          </a:ln>
        </p:spPr>
      </p:sp>
      <p:sp>
        <p:nvSpPr>
          <p:cNvPr id="82" name="Google Shape;82;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6" name="Google Shape;86;p28" descr="nasa_black banner.jpg"/>
          <p:cNvPicPr preferRelativeResize="0"/>
          <p:nvPr/>
        </p:nvPicPr>
        <p:blipFill rotWithShape="1">
          <a:blip r:embed="rId2">
            <a:alphaModFix/>
          </a:blip>
          <a:srcRect/>
          <a:stretch/>
        </p:blipFill>
        <p:spPr>
          <a:xfrm>
            <a:off x="0" y="0"/>
            <a:ext cx="12192000" cy="685800"/>
          </a:xfrm>
          <a:prstGeom prst="rect">
            <a:avLst/>
          </a:prstGeom>
          <a:noFill/>
          <a:ln>
            <a:noFill/>
          </a:ln>
        </p:spPr>
      </p:pic>
      <p:pic>
        <p:nvPicPr>
          <p:cNvPr id="87" name="Google Shape;87;p28"/>
          <p:cNvPicPr preferRelativeResize="0"/>
          <p:nvPr/>
        </p:nvPicPr>
        <p:blipFill rotWithShape="1">
          <a:blip r:embed="rId3">
            <a:alphaModFix/>
          </a:blip>
          <a:srcRect/>
          <a:stretch/>
        </p:blipFill>
        <p:spPr>
          <a:xfrm>
            <a:off x="4937765" y="0"/>
            <a:ext cx="7254235" cy="6858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www.aeoip.com/"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png"/><Relationship Id="rId18" Type="http://schemas.openxmlformats.org/officeDocument/2006/relationships/image" Target="../media/image46.jp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jpg"/><Relationship Id="rId12" Type="http://schemas.openxmlformats.org/officeDocument/2006/relationships/image" Target="../media/image40.jpg"/><Relationship Id="rId17" Type="http://schemas.openxmlformats.org/officeDocument/2006/relationships/image" Target="../media/image45.jp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png"/><Relationship Id="rId18" Type="http://schemas.openxmlformats.org/officeDocument/2006/relationships/image" Target="../media/image46.jp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jpg"/><Relationship Id="rId12" Type="http://schemas.openxmlformats.org/officeDocument/2006/relationships/image" Target="../media/image40.jpg"/><Relationship Id="rId17" Type="http://schemas.openxmlformats.org/officeDocument/2006/relationships/image" Target="../media/image45.jp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gif"/><Relationship Id="rId12"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gif"/><Relationship Id="rId11" Type="http://schemas.openxmlformats.org/officeDocument/2006/relationships/image" Target="../media/image1.jpg"/><Relationship Id="rId5" Type="http://schemas.openxmlformats.org/officeDocument/2006/relationships/image" Target="../media/image9.gif"/><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0" name="Google Shape;110;p1"/>
          <p:cNvSpPr/>
          <p:nvPr/>
        </p:nvSpPr>
        <p:spPr>
          <a:xfrm>
            <a:off x="3579750" y="2400250"/>
            <a:ext cx="4720800" cy="1877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2"/>
                </a:solidFill>
                <a:latin typeface="Calibri"/>
                <a:ea typeface="Calibri"/>
                <a:cs typeface="Calibri"/>
                <a:sym typeface="Calibri"/>
              </a:rPr>
              <a:t>George Hurtt</a:t>
            </a:r>
            <a:endParaRPr sz="3200" b="1" i="0" u="none" strike="noStrike" cap="none">
              <a:solidFill>
                <a:schemeClr val="lt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2"/>
                </a:solidFill>
                <a:latin typeface="Calibri"/>
                <a:ea typeface="Calibri"/>
                <a:cs typeface="Calibri"/>
                <a:sym typeface="Calibri"/>
              </a:rPr>
              <a:t>NASA-CMS Science Team Leader</a:t>
            </a:r>
            <a:endParaRPr sz="1400" b="0"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2"/>
                </a:solidFill>
                <a:latin typeface="Calibri"/>
                <a:ea typeface="Calibri"/>
                <a:cs typeface="Calibri"/>
                <a:sym typeface="Calibri"/>
              </a:rPr>
              <a:t>Department of Geographical Sciences</a:t>
            </a:r>
            <a:endParaRPr sz="1400" b="0"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2"/>
                </a:solidFill>
                <a:latin typeface="Calibri"/>
                <a:ea typeface="Calibri"/>
                <a:cs typeface="Calibri"/>
                <a:sym typeface="Calibri"/>
              </a:rPr>
              <a:t>University of Maryland</a:t>
            </a:r>
            <a:endParaRPr sz="1400" b="0"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2"/>
                </a:solidFill>
                <a:latin typeface="Calibri"/>
                <a:ea typeface="Calibri"/>
                <a:cs typeface="Calibri"/>
                <a:sym typeface="Calibri"/>
              </a:rPr>
              <a:t>gchurtt@umd.edu</a:t>
            </a:r>
            <a:endParaRPr sz="2000" b="1" i="0" u="none" strike="noStrike" cap="none">
              <a:solidFill>
                <a:schemeClr val="lt2"/>
              </a:solidFill>
              <a:latin typeface="Calibri"/>
              <a:ea typeface="Calibri"/>
              <a:cs typeface="Calibri"/>
              <a:sym typeface="Calibri"/>
            </a:endParaRPr>
          </a:p>
        </p:txBody>
      </p:sp>
      <p:sp>
        <p:nvSpPr>
          <p:cNvPr id="111" name="Google Shape;111;p1"/>
          <p:cNvSpPr/>
          <p:nvPr/>
        </p:nvSpPr>
        <p:spPr>
          <a:xfrm>
            <a:off x="2549250" y="1045683"/>
            <a:ext cx="6781800" cy="12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2"/>
                </a:solidFill>
                <a:latin typeface="Calibri"/>
                <a:ea typeface="Calibri"/>
                <a:cs typeface="Calibri"/>
                <a:sym typeface="Calibri"/>
              </a:rPr>
              <a:t>NASA Carbon Monitoring System </a:t>
            </a:r>
            <a:endParaRPr sz="1400" b="0"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2"/>
                </a:solidFill>
                <a:latin typeface="Calibri"/>
                <a:ea typeface="Calibri"/>
                <a:cs typeface="Calibri"/>
                <a:sym typeface="Calibri"/>
              </a:rPr>
              <a:t>Overview</a:t>
            </a:r>
            <a:endParaRPr sz="1400" b="0" i="0" u="none" strike="noStrike" cap="none">
              <a:solidFill>
                <a:schemeClr val="lt2"/>
              </a:solidFill>
              <a:latin typeface="Arial"/>
              <a:ea typeface="Arial"/>
              <a:cs typeface="Arial"/>
              <a:sym typeface="Arial"/>
            </a:endParaRPr>
          </a:p>
        </p:txBody>
      </p:sp>
      <p:sp>
        <p:nvSpPr>
          <p:cNvPr id="112" name="Google Shape;112;p1"/>
          <p:cNvSpPr txBox="1"/>
          <p:nvPr/>
        </p:nvSpPr>
        <p:spPr>
          <a:xfrm>
            <a:off x="3462449" y="4368000"/>
            <a:ext cx="496684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2"/>
                </a:solidFill>
                <a:latin typeface="Calibri"/>
                <a:ea typeface="Calibri"/>
                <a:cs typeface="Calibri"/>
                <a:sym typeface="Calibri"/>
              </a:rPr>
              <a:t>NASA-CMS Science Team Meeting</a:t>
            </a:r>
            <a:endParaRPr sz="14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2"/>
                </a:solidFill>
                <a:latin typeface="Calibri"/>
                <a:ea typeface="Calibri"/>
                <a:cs typeface="Calibri"/>
                <a:sym typeface="Calibri"/>
              </a:rPr>
              <a:t>September 26-28, 2023</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2"/>
                </a:solidFill>
                <a:latin typeface="Calibri"/>
                <a:ea typeface="Calibri"/>
                <a:cs typeface="Calibri"/>
                <a:sym typeface="Calibri"/>
              </a:rPr>
              <a:t>The Westin Pasadena, Pasadena, CA</a:t>
            </a:r>
            <a:endParaRPr sz="1400" b="0" i="0" u="none" strike="noStrike" cap="none" dirty="0">
              <a:solidFill>
                <a:schemeClr val="lt2"/>
              </a:solidFill>
              <a:latin typeface="Arial"/>
              <a:ea typeface="Arial"/>
              <a:cs typeface="Arial"/>
              <a:sym typeface="Arial"/>
            </a:endParaRPr>
          </a:p>
        </p:txBody>
      </p:sp>
      <p:sp>
        <p:nvSpPr>
          <p:cNvPr id="113" name="Google Shape;113;p1"/>
          <p:cNvSpPr txBox="1"/>
          <p:nvPr/>
        </p:nvSpPr>
        <p:spPr>
          <a:xfrm>
            <a:off x="4108050" y="5624950"/>
            <a:ext cx="3664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2"/>
                </a:solidFill>
                <a:latin typeface="Calibri"/>
                <a:ea typeface="Calibri"/>
                <a:cs typeface="Calibri"/>
                <a:sym typeface="Calibri"/>
              </a:rPr>
              <a:t>http://</a:t>
            </a:r>
            <a:r>
              <a:rPr lang="en-US" sz="2800" b="1" i="0" u="none" strike="noStrike" cap="none" dirty="0" err="1">
                <a:solidFill>
                  <a:schemeClr val="lt2"/>
                </a:solidFill>
                <a:latin typeface="Calibri"/>
                <a:ea typeface="Calibri"/>
                <a:cs typeface="Calibri"/>
                <a:sym typeface="Calibri"/>
              </a:rPr>
              <a:t>carbon.nasa.gov</a:t>
            </a:r>
            <a:endParaRPr sz="2800" b="1" i="0" u="none" strike="noStrike" cap="none" dirty="0">
              <a:solidFill>
                <a:schemeClr val="l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30" name="Google Shape;230;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31" name="Google Shape;231;p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2" name="Google Shape;232;p10"/>
          <p:cNvSpPr txBox="1"/>
          <p:nvPr/>
        </p:nvSpPr>
        <p:spPr>
          <a:xfrm>
            <a:off x="533400" y="883546"/>
            <a:ext cx="1010500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000" b="1" i="0" u="none" strike="noStrike" cap="none" dirty="0">
                <a:solidFill>
                  <a:schemeClr val="lt1"/>
                </a:solidFill>
                <a:latin typeface="Arial"/>
                <a:ea typeface="Arial"/>
                <a:cs typeface="Arial"/>
                <a:sym typeface="Arial"/>
              </a:rPr>
              <a:t>CMS All Participants</a:t>
            </a:r>
            <a:endParaRPr sz="2000" b="0" i="0" u="none" strike="noStrike" cap="none" dirty="0">
              <a:solidFill>
                <a:srgbClr val="000000"/>
              </a:solidFill>
              <a:latin typeface="Arial"/>
              <a:ea typeface="Arial"/>
              <a:cs typeface="Arial"/>
              <a:sym typeface="Arial"/>
            </a:endParaRPr>
          </a:p>
        </p:txBody>
      </p:sp>
      <p:graphicFrame>
        <p:nvGraphicFramePr>
          <p:cNvPr id="233" name="Google Shape;233;p10"/>
          <p:cNvGraphicFramePr/>
          <p:nvPr>
            <p:extLst>
              <p:ext uri="{D42A27DB-BD31-4B8C-83A1-F6EECF244321}">
                <p14:modId xmlns:p14="http://schemas.microsoft.com/office/powerpoint/2010/main" val="1596865762"/>
              </p:ext>
            </p:extLst>
          </p:nvPr>
        </p:nvGraphicFramePr>
        <p:xfrm>
          <a:off x="838200" y="1433340"/>
          <a:ext cx="10214125" cy="4149565"/>
        </p:xfrm>
        <a:graphic>
          <a:graphicData uri="http://schemas.openxmlformats.org/drawingml/2006/table">
            <a:tbl>
              <a:tblPr>
                <a:noFill/>
                <a:tableStyleId>{6F092528-E127-41A7-BADA-A6C34F3E0B1E}</a:tableStyleId>
              </a:tblPr>
              <a:tblGrid>
                <a:gridCol w="1642825">
                  <a:extLst>
                    <a:ext uri="{9D8B030D-6E8A-4147-A177-3AD203B41FA5}">
                      <a16:colId xmlns:a16="http://schemas.microsoft.com/office/drawing/2014/main" val="20000"/>
                    </a:ext>
                  </a:extLst>
                </a:gridCol>
                <a:gridCol w="1357125">
                  <a:extLst>
                    <a:ext uri="{9D8B030D-6E8A-4147-A177-3AD203B41FA5}">
                      <a16:colId xmlns:a16="http://schemas.microsoft.com/office/drawing/2014/main" val="20001"/>
                    </a:ext>
                  </a:extLst>
                </a:gridCol>
                <a:gridCol w="1292925">
                  <a:extLst>
                    <a:ext uri="{9D8B030D-6E8A-4147-A177-3AD203B41FA5}">
                      <a16:colId xmlns:a16="http://schemas.microsoft.com/office/drawing/2014/main" val="20002"/>
                    </a:ext>
                  </a:extLst>
                </a:gridCol>
                <a:gridCol w="888175">
                  <a:extLst>
                    <a:ext uri="{9D8B030D-6E8A-4147-A177-3AD203B41FA5}">
                      <a16:colId xmlns:a16="http://schemas.microsoft.com/office/drawing/2014/main" val="20003"/>
                    </a:ext>
                  </a:extLst>
                </a:gridCol>
                <a:gridCol w="888175">
                  <a:extLst>
                    <a:ext uri="{9D8B030D-6E8A-4147-A177-3AD203B41FA5}">
                      <a16:colId xmlns:a16="http://schemas.microsoft.com/office/drawing/2014/main" val="20004"/>
                    </a:ext>
                  </a:extLst>
                </a:gridCol>
                <a:gridCol w="1110250">
                  <a:extLst>
                    <a:ext uri="{9D8B030D-6E8A-4147-A177-3AD203B41FA5}">
                      <a16:colId xmlns:a16="http://schemas.microsoft.com/office/drawing/2014/main" val="20005"/>
                    </a:ext>
                  </a:extLst>
                </a:gridCol>
                <a:gridCol w="1110250">
                  <a:extLst>
                    <a:ext uri="{9D8B030D-6E8A-4147-A177-3AD203B41FA5}">
                      <a16:colId xmlns:a16="http://schemas.microsoft.com/office/drawing/2014/main" val="20006"/>
                    </a:ext>
                  </a:extLst>
                </a:gridCol>
                <a:gridCol w="962200">
                  <a:extLst>
                    <a:ext uri="{9D8B030D-6E8A-4147-A177-3AD203B41FA5}">
                      <a16:colId xmlns:a16="http://schemas.microsoft.com/office/drawing/2014/main" val="20007"/>
                    </a:ext>
                  </a:extLst>
                </a:gridCol>
                <a:gridCol w="962200">
                  <a:extLst>
                    <a:ext uri="{9D8B030D-6E8A-4147-A177-3AD203B41FA5}">
                      <a16:colId xmlns:a16="http://schemas.microsoft.com/office/drawing/2014/main" val="20008"/>
                    </a:ext>
                  </a:extLst>
                </a:gridCol>
              </a:tblGrid>
              <a:tr h="278575">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dirty="0"/>
                        <a:t> TYPE (# unique)</a:t>
                      </a:r>
                      <a:endParaRPr sz="1900" b="1"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US</a:t>
                      </a:r>
                      <a:endParaRPr sz="1900" b="1" i="0" u="none" strike="noStrike" cap="none">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chemeClr val="dk1"/>
                        </a:buClr>
                        <a:buSzPts val="1900"/>
                        <a:buFont typeface="Calibri"/>
                        <a:buNone/>
                      </a:pPr>
                      <a:r>
                        <a:rPr lang="en-US" sz="1900" b="1" i="0" u="none" strike="noStrike" cap="none" dirty="0">
                          <a:solidFill>
                            <a:schemeClr val="dk1"/>
                          </a:solidFill>
                          <a:latin typeface="Calibri"/>
                          <a:ea typeface="Calibri"/>
                          <a:cs typeface="Calibri"/>
                          <a:sym typeface="Calibri"/>
                        </a:rPr>
                        <a:t>UK/EU</a:t>
                      </a:r>
                      <a:endParaRPr sz="1900" b="1"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900"/>
                        <a:buFont typeface="Calibri"/>
                        <a:buNone/>
                      </a:pPr>
                      <a:r>
                        <a:rPr lang="en-US" sz="1900" b="1" i="0" u="none" strike="noStrike" cap="none" dirty="0">
                          <a:solidFill>
                            <a:srgbClr val="000000"/>
                          </a:solidFill>
                          <a:latin typeface="Calibri"/>
                          <a:ea typeface="Calibri"/>
                          <a:cs typeface="Calibri"/>
                          <a:sym typeface="Calibri"/>
                        </a:rPr>
                        <a:t>Canada</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900"/>
                        <a:buFont typeface="Calibri"/>
                        <a:buNone/>
                      </a:pPr>
                      <a:r>
                        <a:rPr lang="en-US" sz="1900" b="1" i="0" u="none" strike="noStrike" cap="none">
                          <a:solidFill>
                            <a:srgbClr val="000000"/>
                          </a:solidFill>
                          <a:latin typeface="Calibri"/>
                          <a:ea typeface="Calibri"/>
                          <a:cs typeface="Calibri"/>
                          <a:sym typeface="Calibri"/>
                        </a:rPr>
                        <a:t>Mexico</a:t>
                      </a:r>
                      <a:endParaRPr sz="1400" u="none" strike="noStrike" cap="none"/>
                    </a:p>
                  </a:txBody>
                  <a:tcPr marL="7350" marR="7350" marT="7350" marB="0" anchor="b"/>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Brazil</a:t>
                      </a:r>
                      <a:endParaRPr sz="1400" u="none" strike="noStrike" cap="none"/>
                    </a:p>
                  </a:txBody>
                  <a:tcPr marL="7350" marR="7350" marT="7350" marB="0" anchor="b"/>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Indonesia</a:t>
                      </a:r>
                      <a:endParaRPr sz="1900" b="1" i="0" u="none" strike="noStrike" cap="none">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Other</a:t>
                      </a:r>
                      <a:endParaRPr sz="1400" u="none" strike="noStrike" cap="none"/>
                    </a:p>
                  </a:txBody>
                  <a:tcPr marL="7350" marR="7350" marT="7350" marB="0" anchor="b"/>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u="none" strike="noStrike" cap="none"/>
                        <a:t>Total</a:t>
                      </a:r>
                      <a:endParaRPr sz="1900" b="1" i="0" u="none" strike="noStrike" cap="none">
                        <a:solidFill>
                          <a:srgbClr val="000000"/>
                        </a:solidFill>
                        <a:latin typeface="Calibri"/>
                        <a:ea typeface="Calibri"/>
                        <a:cs typeface="Calibri"/>
                        <a:sym typeface="Calibri"/>
                      </a:endParaRPr>
                    </a:p>
                  </a:txBody>
                  <a:tcPr marL="7350" marR="7350" marT="7350" marB="0" anchor="b"/>
                </a:tc>
                <a:extLst>
                  <a:ext uri="{0D108BD9-81ED-4DB2-BD59-A6C34878D82A}">
                    <a16:rowId xmlns:a16="http://schemas.microsoft.com/office/drawing/2014/main" val="10000"/>
                  </a:ext>
                </a:extLst>
              </a:tr>
              <a:tr h="3592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latin typeface="Calibri"/>
                          <a:ea typeface="Calibri"/>
                          <a:cs typeface="Calibri"/>
                          <a:sym typeface="Calibri"/>
                        </a:rPr>
                        <a:t> University (118)</a:t>
                      </a:r>
                      <a:endParaRPr sz="18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297</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20</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3</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6</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3</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4</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12</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345</a:t>
                      </a:r>
                      <a:endParaRPr sz="1400" u="none" strike="noStrike" cap="none" dirty="0"/>
                    </a:p>
                  </a:txBody>
                  <a:tcPr marL="7350" marR="7350" marT="7350" marB="0" anchor="b"/>
                </a:tc>
                <a:extLst>
                  <a:ext uri="{0D108BD9-81ED-4DB2-BD59-A6C34878D82A}">
                    <a16:rowId xmlns:a16="http://schemas.microsoft.com/office/drawing/2014/main" val="10001"/>
                  </a:ext>
                </a:extLst>
              </a:tr>
              <a:tr h="585175">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latin typeface="Calibri"/>
                          <a:ea typeface="Calibri"/>
                          <a:cs typeface="Calibri"/>
                          <a:sym typeface="Calibri"/>
                        </a:rPr>
                        <a:t> Federal Agency </a:t>
                      </a:r>
                      <a:r>
                        <a:rPr lang="en-US" sz="1800" b="0" u="none" strike="noStrike" cap="none" dirty="0">
                          <a:solidFill>
                            <a:schemeClr val="tx1"/>
                          </a:solidFill>
                          <a:latin typeface="Calibri"/>
                          <a:ea typeface="Calibri"/>
                          <a:cs typeface="Calibri"/>
                          <a:sym typeface="Calibri"/>
                        </a:rPr>
                        <a:t>(35) </a:t>
                      </a:r>
                      <a:endParaRPr sz="1800" b="0" i="0" u="none" strike="noStrike" cap="none" dirty="0">
                        <a:solidFill>
                          <a:schemeClr val="tx1"/>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259</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4</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6</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4</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1</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4</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280</a:t>
                      </a:r>
                      <a:endParaRPr sz="1400" u="none" strike="noStrike" cap="none" dirty="0"/>
                    </a:p>
                  </a:txBody>
                  <a:tcPr marL="7350" marR="7350" marT="7350" marB="0" anchor="b"/>
                </a:tc>
                <a:extLst>
                  <a:ext uri="{0D108BD9-81ED-4DB2-BD59-A6C34878D82A}">
                    <a16:rowId xmlns:a16="http://schemas.microsoft.com/office/drawing/2014/main" val="10002"/>
                  </a:ext>
                </a:extLst>
              </a:tr>
              <a:tr h="5216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latin typeface="Calibri"/>
                          <a:ea typeface="Calibri"/>
                          <a:cs typeface="Calibri"/>
                          <a:sym typeface="Calibri"/>
                        </a:rPr>
                        <a:t> State Agency (25)</a:t>
                      </a:r>
                      <a:endParaRPr sz="18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40</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40</a:t>
                      </a:r>
                      <a:endParaRPr sz="1400" u="none" strike="noStrike" cap="none" dirty="0"/>
                    </a:p>
                  </a:txBody>
                  <a:tcPr marL="7350" marR="7350" marT="7350" marB="0" anchor="b"/>
                </a:tc>
                <a:extLst>
                  <a:ext uri="{0D108BD9-81ED-4DB2-BD59-A6C34878D82A}">
                    <a16:rowId xmlns:a16="http://schemas.microsoft.com/office/drawing/2014/main" val="10003"/>
                  </a:ext>
                </a:extLst>
              </a:tr>
              <a:tr h="3592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latin typeface="Calibri"/>
                          <a:ea typeface="Calibri"/>
                          <a:cs typeface="Calibri"/>
                          <a:sym typeface="Calibri"/>
                        </a:rPr>
                        <a:t>Local </a:t>
                      </a:r>
                      <a:r>
                        <a:rPr lang="en-US" sz="1800" b="0" u="none" strike="noStrike" cap="none" dirty="0">
                          <a:solidFill>
                            <a:schemeClr val="tx1"/>
                          </a:solidFill>
                          <a:latin typeface="Calibri"/>
                          <a:ea typeface="Calibri"/>
                          <a:cs typeface="Calibri"/>
                          <a:sym typeface="Calibri"/>
                        </a:rPr>
                        <a:t>Agency (9)</a:t>
                      </a:r>
                      <a:endParaRPr sz="1400" u="none" strike="noStrike" cap="none" dirty="0">
                        <a:solidFill>
                          <a:schemeClr val="tx1"/>
                        </a:solidFill>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12</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latin typeface="Calibri"/>
                          <a:ea typeface="Calibri"/>
                          <a:cs typeface="Calibri"/>
                          <a:sym typeface="Calibri"/>
                        </a:rPr>
                        <a:t>1</a:t>
                      </a:r>
                      <a:endParaRPr sz="1400" u="none" strike="noStrike" cap="none" dirty="0">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13</a:t>
                      </a:r>
                      <a:endParaRPr sz="1400" u="none" strike="noStrike" cap="none" dirty="0"/>
                    </a:p>
                  </a:txBody>
                  <a:tcPr marL="7350" marR="7350" marT="7350" marB="0" anchor="b"/>
                </a:tc>
                <a:extLst>
                  <a:ext uri="{0D108BD9-81ED-4DB2-BD59-A6C34878D82A}">
                    <a16:rowId xmlns:a16="http://schemas.microsoft.com/office/drawing/2014/main" val="10004"/>
                  </a:ext>
                </a:extLst>
              </a:tr>
              <a:tr h="3592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latin typeface="Calibri"/>
                          <a:ea typeface="Calibri"/>
                          <a:cs typeface="Calibri"/>
                          <a:sym typeface="Calibri"/>
                        </a:rPr>
                        <a:t> </a:t>
                      </a:r>
                      <a:r>
                        <a:rPr lang="en-US" sz="1800" b="0" u="none" strike="noStrike" cap="none" dirty="0">
                          <a:solidFill>
                            <a:schemeClr val="tx1"/>
                          </a:solidFill>
                          <a:latin typeface="Calibri"/>
                          <a:ea typeface="Calibri"/>
                          <a:cs typeface="Calibri"/>
                          <a:sym typeface="Calibri"/>
                        </a:rPr>
                        <a:t>Company (36)</a:t>
                      </a:r>
                      <a:endParaRPr sz="1800" b="0" i="0" u="none" strike="noStrike" cap="none" dirty="0">
                        <a:solidFill>
                          <a:schemeClr val="tx1"/>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39</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3</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1</a:t>
                      </a:r>
                      <a:endParaRPr sz="1400" u="none" strike="noStrike" cap="none" dirty="0"/>
                    </a:p>
                  </a:txBody>
                  <a:tcPr marL="7350" marR="7350" marT="7350" marB="0" anchor="b"/>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dirty="0"/>
                    </a:p>
                  </a:txBody>
                  <a:tcPr marL="7350" marR="7350" marT="7350" marB="0" anchor="b"/>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47</a:t>
                      </a:r>
                      <a:endParaRPr sz="1400" u="none" strike="noStrike" cap="none" dirty="0"/>
                    </a:p>
                  </a:txBody>
                  <a:tcPr marL="7350" marR="7350" marT="7350" marB="0" anchor="b"/>
                </a:tc>
                <a:extLst>
                  <a:ext uri="{0D108BD9-81ED-4DB2-BD59-A6C34878D82A}">
                    <a16:rowId xmlns:a16="http://schemas.microsoft.com/office/drawing/2014/main" val="10005"/>
                  </a:ext>
                </a:extLst>
              </a:tr>
              <a:tr h="3592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latin typeface="Calibri"/>
                          <a:ea typeface="Calibri"/>
                          <a:cs typeface="Calibri"/>
                          <a:sym typeface="Calibri"/>
                        </a:rPr>
                        <a:t> </a:t>
                      </a:r>
                      <a:r>
                        <a:rPr lang="en-US" sz="1800" b="0" u="none" strike="noStrike" cap="none" dirty="0">
                          <a:solidFill>
                            <a:schemeClr val="tx1"/>
                          </a:solidFill>
                          <a:latin typeface="Calibri"/>
                          <a:ea typeface="Calibri"/>
                          <a:cs typeface="Calibri"/>
                          <a:sym typeface="Calibri"/>
                        </a:rPr>
                        <a:t>NGO  (22)</a:t>
                      </a:r>
                      <a:endParaRPr sz="1400" u="none" strike="noStrike" cap="none" dirty="0">
                        <a:solidFill>
                          <a:schemeClr val="tx1"/>
                        </a:solidFill>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42</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1</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43</a:t>
                      </a:r>
                      <a:endParaRPr sz="1400" u="none" strike="noStrike" cap="none" dirty="0"/>
                    </a:p>
                  </a:txBody>
                  <a:tcPr marL="7350" marR="7350" marT="7350" marB="0" anchor="b"/>
                </a:tc>
                <a:extLst>
                  <a:ext uri="{0D108BD9-81ED-4DB2-BD59-A6C34878D82A}">
                    <a16:rowId xmlns:a16="http://schemas.microsoft.com/office/drawing/2014/main" val="10006"/>
                  </a:ext>
                </a:extLst>
              </a:tr>
              <a:tr h="5216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latin typeface="Calibri"/>
                          <a:ea typeface="Calibri"/>
                          <a:cs typeface="Calibri"/>
                          <a:sym typeface="Calibri"/>
                        </a:rPr>
                        <a:t> Research Institute </a:t>
                      </a:r>
                      <a:r>
                        <a:rPr lang="en-US" sz="1800" b="0" u="none" strike="noStrike" cap="none" dirty="0">
                          <a:solidFill>
                            <a:schemeClr val="tx1"/>
                          </a:solidFill>
                          <a:latin typeface="Calibri"/>
                          <a:ea typeface="Calibri"/>
                          <a:cs typeface="Calibri"/>
                          <a:sym typeface="Calibri"/>
                        </a:rPr>
                        <a:t>(28)</a:t>
                      </a:r>
                      <a:endParaRPr sz="1400" u="none" strike="noStrike" cap="none" dirty="0">
                        <a:solidFill>
                          <a:schemeClr val="tx1"/>
                        </a:solidFill>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29</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14</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8</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53</a:t>
                      </a:r>
                      <a:endParaRPr sz="1400" u="none" strike="noStrike" cap="none" dirty="0"/>
                    </a:p>
                  </a:txBody>
                  <a:tcPr marL="7350" marR="7350" marT="7350" marB="0" anchor="b"/>
                </a:tc>
                <a:extLst>
                  <a:ext uri="{0D108BD9-81ED-4DB2-BD59-A6C34878D82A}">
                    <a16:rowId xmlns:a16="http://schemas.microsoft.com/office/drawing/2014/main" val="10007"/>
                  </a:ext>
                </a:extLst>
              </a:tr>
              <a:tr h="3592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rPr>
                        <a:t>Other (25)</a:t>
                      </a:r>
                      <a:endParaRPr sz="1800" u="none" strike="noStrike" cap="none" dirty="0">
                        <a:solidFill>
                          <a:schemeClr val="tx1"/>
                        </a:solidFill>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18</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8</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latin typeface="Calibri"/>
                          <a:ea typeface="Calibri"/>
                          <a:cs typeface="Calibri"/>
                          <a:sym typeface="Calibri"/>
                        </a:rPr>
                        <a:t>1</a:t>
                      </a:r>
                      <a:endParaRPr sz="1400" u="none" strike="noStrike" cap="none" dirty="0">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Calibri"/>
                          <a:ea typeface="Calibri"/>
                          <a:cs typeface="Calibri"/>
                          <a:sym typeface="Calibri"/>
                        </a:rPr>
                        <a:t>1</a:t>
                      </a:r>
                      <a:endParaRPr sz="1400" b="0"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30</a:t>
                      </a:r>
                      <a:endParaRPr sz="1400" u="none" strike="noStrike" cap="none" dirty="0"/>
                    </a:p>
                  </a:txBody>
                  <a:tcPr marL="7350" marR="7350" marT="7350" marB="0" anchor="b"/>
                </a:tc>
                <a:extLst>
                  <a:ext uri="{0D108BD9-81ED-4DB2-BD59-A6C34878D82A}">
                    <a16:rowId xmlns:a16="http://schemas.microsoft.com/office/drawing/2014/main" val="10008"/>
                  </a:ext>
                </a:extLst>
              </a:tr>
              <a:tr h="359250">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dirty="0"/>
                        <a:t> Total</a:t>
                      </a:r>
                      <a:endParaRPr sz="1900" b="1" i="0" u="none" strike="noStrike" cap="none" dirty="0">
                        <a:solidFill>
                          <a:srgbClr val="000000"/>
                        </a:solidFill>
                        <a:latin typeface="Calibri"/>
                        <a:ea typeface="Calibri"/>
                        <a:cs typeface="Calibri"/>
                        <a:sym typeface="Calibri"/>
                      </a:endParaRPr>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736</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49</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8</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14</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9</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7</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28</a:t>
                      </a:r>
                      <a:endParaRPr sz="1400" u="none" strike="noStrike" cap="none" dirty="0"/>
                    </a:p>
                  </a:txBody>
                  <a:tcPr marL="7350" marR="7350" marT="7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t>851</a:t>
                      </a:r>
                      <a:endParaRPr sz="1400" u="none" strike="noStrike" cap="none" dirty="0"/>
                    </a:p>
                  </a:txBody>
                  <a:tcPr marL="7350" marR="7350" marT="7350" marB="0" anchor="b"/>
                </a:tc>
                <a:extLst>
                  <a:ext uri="{0D108BD9-81ED-4DB2-BD59-A6C34878D82A}">
                    <a16:rowId xmlns:a16="http://schemas.microsoft.com/office/drawing/2014/main" val="10009"/>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graphicFrame>
        <p:nvGraphicFramePr>
          <p:cNvPr id="240" name="Google Shape;240;p11"/>
          <p:cNvGraphicFramePr/>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241" name="Google Shape;241;p11"/>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42" name="Google Shape;242;p11"/>
          <p:cNvSpPr/>
          <p:nvPr/>
        </p:nvSpPr>
        <p:spPr>
          <a:xfrm>
            <a:off x="416433" y="900001"/>
            <a:ext cx="60960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2000" b="1" i="0" u="none" strike="noStrike" cap="none" dirty="0">
                <a:solidFill>
                  <a:schemeClr val="lt1"/>
                </a:solidFill>
                <a:latin typeface="Calibri"/>
                <a:ea typeface="Calibri"/>
                <a:cs typeface="Calibri"/>
                <a:sym typeface="Calibri"/>
              </a:rPr>
              <a:t>CMS All Stakeholders</a:t>
            </a:r>
            <a:endParaRPr sz="2000" b="0" i="0" u="none" strike="noStrike" cap="none" dirty="0">
              <a:solidFill>
                <a:schemeClr val="lt1"/>
              </a:solidFill>
              <a:latin typeface="Calibri"/>
              <a:ea typeface="Calibri"/>
              <a:cs typeface="Calibri"/>
              <a:sym typeface="Calibri"/>
            </a:endParaRPr>
          </a:p>
        </p:txBody>
      </p:sp>
      <p:graphicFrame>
        <p:nvGraphicFramePr>
          <p:cNvPr id="4" name="Chart 3">
            <a:extLst>
              <a:ext uri="{FF2B5EF4-FFF2-40B4-BE49-F238E27FC236}">
                <a16:creationId xmlns:a16="http://schemas.microsoft.com/office/drawing/2014/main" id="{CA97197F-955A-BAFD-CBC9-1F327B2EE7D5}"/>
              </a:ext>
            </a:extLst>
          </p:cNvPr>
          <p:cNvGraphicFramePr/>
          <p:nvPr>
            <p:extLst>
              <p:ext uri="{D42A27DB-BD31-4B8C-83A1-F6EECF244321}">
                <p14:modId xmlns:p14="http://schemas.microsoft.com/office/powerpoint/2010/main" val="1400854432"/>
              </p:ext>
            </p:extLst>
          </p:nvPr>
        </p:nvGraphicFramePr>
        <p:xfrm>
          <a:off x="531672" y="1348025"/>
          <a:ext cx="5125415" cy="41896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9B0F07BF-1DCD-EDC6-0E0A-764A8ECF199F}"/>
              </a:ext>
            </a:extLst>
          </p:cNvPr>
          <p:cNvGraphicFramePr/>
          <p:nvPr>
            <p:extLst>
              <p:ext uri="{D42A27DB-BD31-4B8C-83A1-F6EECF244321}">
                <p14:modId xmlns:p14="http://schemas.microsoft.com/office/powerpoint/2010/main" val="886140353"/>
              </p:ext>
            </p:extLst>
          </p:nvPr>
        </p:nvGraphicFramePr>
        <p:xfrm>
          <a:off x="5904323" y="1331198"/>
          <a:ext cx="5844104" cy="420650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00" scaled="0"/>
        </a:gradFill>
        <a:effectLst/>
      </p:bgPr>
    </p:bg>
    <p:spTree>
      <p:nvGrpSpPr>
        <p:cNvPr id="1" name="Shape 249"/>
        <p:cNvGrpSpPr/>
        <p:nvPr/>
      </p:nvGrpSpPr>
      <p:grpSpPr>
        <a:xfrm>
          <a:off x="0" y="0"/>
          <a:ext cx="0" cy="0"/>
          <a:chOff x="0" y="0"/>
          <a:chExt cx="0" cy="0"/>
        </a:xfrm>
      </p:grpSpPr>
      <p:sp>
        <p:nvSpPr>
          <p:cNvPr id="250" name="Google Shape;2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graphicFrame>
        <p:nvGraphicFramePr>
          <p:cNvPr id="251" name="Google Shape;251;p12"/>
          <p:cNvGraphicFramePr/>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252" name="Google Shape;252;p12"/>
          <p:cNvPicPr preferRelativeResize="0"/>
          <p:nvPr/>
        </p:nvPicPr>
        <p:blipFill rotWithShape="1">
          <a:blip r:embed="rId4">
            <a:alphaModFix/>
          </a:blip>
          <a:srcRect/>
          <a:stretch/>
        </p:blipFill>
        <p:spPr>
          <a:xfrm>
            <a:off x="0" y="0"/>
            <a:ext cx="12192000" cy="6858000"/>
          </a:xfrm>
          <a:prstGeom prst="rect">
            <a:avLst/>
          </a:prstGeom>
          <a:solidFill>
            <a:schemeClr val="lt1"/>
          </a:solidFill>
          <a:ln>
            <a:noFill/>
          </a:ln>
        </p:spPr>
      </p:pic>
      <p:sp>
        <p:nvSpPr>
          <p:cNvPr id="253" name="Google Shape;253;p12"/>
          <p:cNvSpPr/>
          <p:nvPr/>
        </p:nvSpPr>
        <p:spPr>
          <a:xfrm>
            <a:off x="259594" y="945384"/>
            <a:ext cx="324170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000" b="1" i="0" u="none" strike="noStrike" cap="none" dirty="0">
                <a:solidFill>
                  <a:schemeClr val="bg1"/>
                </a:solidFill>
                <a:latin typeface="Arial"/>
                <a:ea typeface="Arial"/>
                <a:cs typeface="Arial"/>
                <a:sym typeface="Arial"/>
              </a:rPr>
              <a:t>CMS All Publications</a:t>
            </a:r>
            <a:endParaRPr lang="en-US" sz="2000" b="0" i="0" u="none" strike="noStrike" cap="none" dirty="0">
              <a:solidFill>
                <a:schemeClr val="bg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4FE3EFAE-CC4B-60D3-2DDB-5E441FE781EF}"/>
              </a:ext>
            </a:extLst>
          </p:cNvPr>
          <p:cNvGraphicFramePr/>
          <p:nvPr>
            <p:extLst>
              <p:ext uri="{D42A27DB-BD31-4B8C-83A1-F6EECF244321}">
                <p14:modId xmlns:p14="http://schemas.microsoft.com/office/powerpoint/2010/main" val="958877186"/>
              </p:ext>
            </p:extLst>
          </p:nvPr>
        </p:nvGraphicFramePr>
        <p:xfrm>
          <a:off x="3056866" y="945384"/>
          <a:ext cx="8081034" cy="5281036"/>
        </p:xfrm>
        <a:graphic>
          <a:graphicData uri="http://schemas.openxmlformats.org/drawingml/2006/chart">
            <c:chart xmlns:c="http://schemas.openxmlformats.org/drawingml/2006/chart" xmlns:r="http://schemas.openxmlformats.org/officeDocument/2006/relationships" r:id="rId5"/>
          </a:graphicData>
        </a:graphic>
      </p:graphicFrame>
      <p:sp>
        <p:nvSpPr>
          <p:cNvPr id="255" name="Google Shape;255;p12"/>
          <p:cNvSpPr txBox="1"/>
          <p:nvPr/>
        </p:nvSpPr>
        <p:spPr>
          <a:xfrm>
            <a:off x="3717196" y="1298496"/>
            <a:ext cx="2753051" cy="138495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dirty="0">
                <a:solidFill>
                  <a:schemeClr val="dk1"/>
                </a:solidFill>
                <a:latin typeface="Calibri"/>
                <a:ea typeface="Calibri"/>
                <a:cs typeface="Calibri"/>
                <a:sym typeface="Calibri"/>
              </a:rPr>
              <a:t>645</a:t>
            </a:r>
            <a:r>
              <a:rPr lang="en-US" sz="1400" b="0" i="0" u="none" strike="noStrike" cap="none" dirty="0">
                <a:solidFill>
                  <a:schemeClr val="dk1"/>
                </a:solidFill>
                <a:latin typeface="Calibri"/>
                <a:ea typeface="Calibri"/>
                <a:cs typeface="Calibri"/>
                <a:sym typeface="Calibri"/>
              </a:rPr>
              <a:t> Publications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21</a:t>
            </a:r>
            <a:r>
              <a:rPr lang="en-US" sz="1400" b="0" i="0" u="none" strike="noStrike" cap="none" dirty="0">
                <a:solidFill>
                  <a:schemeClr val="dk1"/>
                </a:solidFill>
                <a:latin typeface="Calibri"/>
                <a:ea typeface="Calibri"/>
                <a:cs typeface="Calibri"/>
                <a:sym typeface="Calibri"/>
              </a:rPr>
              <a:t> in Nature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     9 in Science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     15 in PNAS</a:t>
            </a:r>
            <a:endParaRPr sz="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Cited 44,661 times (as of 9/11/23)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0" i="0" u="none" strike="noStrike" cap="none"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101</a:t>
            </a:r>
            <a:r>
              <a:rPr lang="en-US" sz="1400" b="0" i="0" u="none" strike="noStrike" cap="none" dirty="0">
                <a:solidFill>
                  <a:schemeClr val="dk1"/>
                </a:solidFill>
                <a:latin typeface="Calibri"/>
                <a:ea typeface="Calibri"/>
                <a:cs typeface="Calibri"/>
                <a:sym typeface="Calibri"/>
              </a:rPr>
              <a:t> papers with &gt; 100</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graphicFrame>
        <p:nvGraphicFramePr>
          <p:cNvPr id="262" name="Google Shape;262;p13"/>
          <p:cNvGraphicFramePr/>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263" name="Google Shape;263;p13"/>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64" name="Google Shape;264;p13"/>
          <p:cNvSpPr/>
          <p:nvPr/>
        </p:nvSpPr>
        <p:spPr>
          <a:xfrm>
            <a:off x="315506" y="958780"/>
            <a:ext cx="340472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000" b="1" i="0" u="none" strike="noStrike" cap="none" dirty="0">
                <a:solidFill>
                  <a:schemeClr val="bg1"/>
                </a:solidFill>
                <a:latin typeface="Arial"/>
                <a:ea typeface="Arial"/>
                <a:cs typeface="Arial"/>
                <a:sym typeface="Arial"/>
              </a:rPr>
              <a:t>CMS All Archived  </a:t>
            </a:r>
            <a:endParaRPr sz="20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000" b="1" i="0" u="none" strike="noStrike" cap="none" dirty="0">
                <a:solidFill>
                  <a:schemeClr val="bg1"/>
                </a:solidFill>
                <a:latin typeface="Arial"/>
                <a:ea typeface="Arial"/>
                <a:cs typeface="Arial"/>
                <a:sym typeface="Arial"/>
              </a:rPr>
              <a:t>Data Products</a:t>
            </a:r>
            <a:endParaRPr sz="2000" b="0" i="0" u="none" strike="noStrike" cap="none" dirty="0">
              <a:solidFill>
                <a:schemeClr val="bg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9EB60D4D-3E8C-6D28-67EF-AA52E81CF11D}"/>
              </a:ext>
            </a:extLst>
          </p:cNvPr>
          <p:cNvGraphicFramePr/>
          <p:nvPr>
            <p:extLst>
              <p:ext uri="{D42A27DB-BD31-4B8C-83A1-F6EECF244321}">
                <p14:modId xmlns:p14="http://schemas.microsoft.com/office/powerpoint/2010/main" val="3486980359"/>
              </p:ext>
            </p:extLst>
          </p:nvPr>
        </p:nvGraphicFramePr>
        <p:xfrm>
          <a:off x="3025421" y="1098454"/>
          <a:ext cx="7675418" cy="5017698"/>
        </p:xfrm>
        <a:graphic>
          <a:graphicData uri="http://schemas.openxmlformats.org/drawingml/2006/chart">
            <c:chart xmlns:c="http://schemas.openxmlformats.org/drawingml/2006/chart" xmlns:r="http://schemas.openxmlformats.org/officeDocument/2006/relationships" r:id="rId5"/>
          </a:graphicData>
        </a:graphic>
      </p:graphicFrame>
      <p:sp>
        <p:nvSpPr>
          <p:cNvPr id="266" name="Google Shape;266;p13"/>
          <p:cNvSpPr txBox="1"/>
          <p:nvPr/>
        </p:nvSpPr>
        <p:spPr>
          <a:xfrm>
            <a:off x="3548115" y="1312723"/>
            <a:ext cx="2994458" cy="67706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900" dirty="0">
                <a:solidFill>
                  <a:schemeClr val="tx1"/>
                </a:solidFill>
                <a:latin typeface="Calibri"/>
                <a:ea typeface="Calibri"/>
                <a:cs typeface="Calibri"/>
                <a:sym typeface="Calibri"/>
              </a:rPr>
              <a:t>168 Archived Data Products</a:t>
            </a:r>
            <a:endParaRPr sz="1900"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900" dirty="0">
                <a:solidFill>
                  <a:schemeClr val="tx1"/>
                </a:solidFill>
                <a:latin typeface="Calibri"/>
                <a:ea typeface="Calibri"/>
                <a:cs typeface="Calibri"/>
                <a:sym typeface="Calibri"/>
              </a:rPr>
              <a:t>115,000+ Downloads</a:t>
            </a:r>
            <a:endParaRPr sz="1900" dirty="0">
              <a:solidFill>
                <a:schemeClr val="tx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EE9-A41A-F179-552F-D882DC8A84D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A4A3EE3-9821-3982-F803-BFE66592DF4B}"/>
              </a:ext>
            </a:extLst>
          </p:cNvPr>
          <p:cNvSpPr>
            <a:spLocks noGrp="1"/>
          </p:cNvSpPr>
          <p:nvPr>
            <p:ph type="body" idx="1"/>
          </p:nvPr>
        </p:nvSpPr>
        <p:spPr/>
        <p:txBody>
          <a:bodyPr/>
          <a:lstStyle/>
          <a:p>
            <a:endParaRPr lang="en-US"/>
          </a:p>
        </p:txBody>
      </p:sp>
      <p:pic>
        <p:nvPicPr>
          <p:cNvPr id="4" name="Google Shape;272;p14">
            <a:extLst>
              <a:ext uri="{FF2B5EF4-FFF2-40B4-BE49-F238E27FC236}">
                <a16:creationId xmlns:a16="http://schemas.microsoft.com/office/drawing/2014/main" id="{734DFA7A-0005-B1CF-D0E6-1AF97B7B35AE}"/>
              </a:ext>
            </a:extLst>
          </p:cNvPr>
          <p:cNvPicPr preferRelativeResize="0"/>
          <p:nvPr/>
        </p:nvPicPr>
        <p:blipFill rotWithShape="1">
          <a:blip r:embed="rId2">
            <a:alphaModFix/>
          </a:blip>
          <a:srcRect/>
          <a:stretch/>
        </p:blipFill>
        <p:spPr>
          <a:xfrm>
            <a:off x="-17721" y="0"/>
            <a:ext cx="12192000" cy="6858000"/>
          </a:xfrm>
          <a:prstGeom prst="rect">
            <a:avLst/>
          </a:prstGeom>
          <a:noFill/>
          <a:ln>
            <a:noFill/>
          </a:ln>
        </p:spPr>
      </p:pic>
      <p:pic>
        <p:nvPicPr>
          <p:cNvPr id="8" name="Picture 7" descr="Graphical user interface&#10;&#10;Description automatically generated">
            <a:extLst>
              <a:ext uri="{FF2B5EF4-FFF2-40B4-BE49-F238E27FC236}">
                <a16:creationId xmlns:a16="http://schemas.microsoft.com/office/drawing/2014/main" id="{2FF5619A-D845-1C52-28B5-E1441156BDE7}"/>
              </a:ext>
            </a:extLst>
          </p:cNvPr>
          <p:cNvPicPr>
            <a:picLocks noChangeAspect="1"/>
          </p:cNvPicPr>
          <p:nvPr/>
        </p:nvPicPr>
        <p:blipFill>
          <a:blip r:embed="rId3"/>
          <a:stretch>
            <a:fillRect/>
          </a:stretch>
        </p:blipFill>
        <p:spPr>
          <a:xfrm>
            <a:off x="82697" y="2199537"/>
            <a:ext cx="3871227" cy="2884808"/>
          </a:xfrm>
          <a:prstGeom prst="rect">
            <a:avLst/>
          </a:prstGeom>
        </p:spPr>
      </p:pic>
      <p:pic>
        <p:nvPicPr>
          <p:cNvPr id="9" name="Picture 8">
            <a:extLst>
              <a:ext uri="{FF2B5EF4-FFF2-40B4-BE49-F238E27FC236}">
                <a16:creationId xmlns:a16="http://schemas.microsoft.com/office/drawing/2014/main" id="{E7627199-E9BE-4754-1794-4962B89BBDA8}"/>
              </a:ext>
            </a:extLst>
          </p:cNvPr>
          <p:cNvPicPr>
            <a:picLocks noChangeAspect="1"/>
          </p:cNvPicPr>
          <p:nvPr/>
        </p:nvPicPr>
        <p:blipFill>
          <a:blip r:embed="rId4"/>
          <a:stretch>
            <a:fillRect/>
          </a:stretch>
        </p:blipFill>
        <p:spPr>
          <a:xfrm>
            <a:off x="7596828" y="3292155"/>
            <a:ext cx="4275698" cy="2884808"/>
          </a:xfrm>
          <a:prstGeom prst="rect">
            <a:avLst/>
          </a:prstGeom>
        </p:spPr>
      </p:pic>
      <p:sp>
        <p:nvSpPr>
          <p:cNvPr id="11" name="TextBox 10">
            <a:extLst>
              <a:ext uri="{FF2B5EF4-FFF2-40B4-BE49-F238E27FC236}">
                <a16:creationId xmlns:a16="http://schemas.microsoft.com/office/drawing/2014/main" id="{8527CE54-348C-636E-232F-C8BEDFC0F4B3}"/>
              </a:ext>
            </a:extLst>
          </p:cNvPr>
          <p:cNvSpPr txBox="1"/>
          <p:nvPr/>
        </p:nvSpPr>
        <p:spPr>
          <a:xfrm>
            <a:off x="7655223" y="2855355"/>
            <a:ext cx="4108817" cy="369332"/>
          </a:xfrm>
          <a:prstGeom prst="rect">
            <a:avLst/>
          </a:prstGeom>
          <a:noFill/>
        </p:spPr>
        <p:txBody>
          <a:bodyPr wrap="none" rtlCol="0">
            <a:spAutoFit/>
          </a:bodyPr>
          <a:lstStyle/>
          <a:p>
            <a:r>
              <a:rPr lang="en-US" sz="1800" dirty="0">
                <a:solidFill>
                  <a:schemeClr val="bg1"/>
                </a:solidFill>
              </a:rPr>
              <a:t>U.S. Environmental Protection Agency</a:t>
            </a:r>
          </a:p>
        </p:txBody>
      </p:sp>
      <p:sp>
        <p:nvSpPr>
          <p:cNvPr id="12" name="TextBox 11">
            <a:extLst>
              <a:ext uri="{FF2B5EF4-FFF2-40B4-BE49-F238E27FC236}">
                <a16:creationId xmlns:a16="http://schemas.microsoft.com/office/drawing/2014/main" id="{A3B805FA-65F2-7063-DA66-7C45F26B6B06}"/>
              </a:ext>
            </a:extLst>
          </p:cNvPr>
          <p:cNvSpPr txBox="1"/>
          <p:nvPr/>
        </p:nvSpPr>
        <p:spPr>
          <a:xfrm>
            <a:off x="40554" y="1793757"/>
            <a:ext cx="4019049" cy="369332"/>
          </a:xfrm>
          <a:prstGeom prst="rect">
            <a:avLst/>
          </a:prstGeom>
          <a:noFill/>
        </p:spPr>
        <p:txBody>
          <a:bodyPr wrap="none" rtlCol="0">
            <a:spAutoFit/>
          </a:bodyPr>
          <a:lstStyle/>
          <a:p>
            <a:r>
              <a:rPr lang="en-US" sz="1800" dirty="0">
                <a:solidFill>
                  <a:schemeClr val="bg1"/>
                </a:solidFill>
              </a:rPr>
              <a:t>Maryland Department of Environment</a:t>
            </a:r>
          </a:p>
        </p:txBody>
      </p:sp>
      <p:sp>
        <p:nvSpPr>
          <p:cNvPr id="14" name="TextBox 13">
            <a:extLst>
              <a:ext uri="{FF2B5EF4-FFF2-40B4-BE49-F238E27FC236}">
                <a16:creationId xmlns:a16="http://schemas.microsoft.com/office/drawing/2014/main" id="{B231C043-E22C-7A6E-B2BF-A8C27DA857CF}"/>
              </a:ext>
            </a:extLst>
          </p:cNvPr>
          <p:cNvSpPr txBox="1"/>
          <p:nvPr/>
        </p:nvSpPr>
        <p:spPr>
          <a:xfrm>
            <a:off x="202792" y="937813"/>
            <a:ext cx="3291286" cy="400110"/>
          </a:xfrm>
          <a:prstGeom prst="rect">
            <a:avLst/>
          </a:prstGeom>
          <a:noFill/>
        </p:spPr>
        <p:txBody>
          <a:bodyPr wrap="none" rtlCol="0">
            <a:spAutoFit/>
          </a:bodyPr>
          <a:lstStyle/>
          <a:p>
            <a:r>
              <a:rPr lang="en-US" sz="2000" b="1" dirty="0">
                <a:solidFill>
                  <a:schemeClr val="bg1"/>
                </a:solidFill>
              </a:rPr>
              <a:t>Example Success Stories</a:t>
            </a:r>
          </a:p>
        </p:txBody>
      </p:sp>
      <p:pic>
        <p:nvPicPr>
          <p:cNvPr id="5" name="Picture 4">
            <a:extLst>
              <a:ext uri="{FF2B5EF4-FFF2-40B4-BE49-F238E27FC236}">
                <a16:creationId xmlns:a16="http://schemas.microsoft.com/office/drawing/2014/main" id="{171BB4BE-6331-2DD1-F649-203D4779321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936452" y="2529933"/>
            <a:ext cx="3474400" cy="3648120"/>
          </a:xfrm>
          <a:prstGeom prst="rect">
            <a:avLst/>
          </a:prstGeom>
        </p:spPr>
      </p:pic>
      <p:sp>
        <p:nvSpPr>
          <p:cNvPr id="7" name="TextBox 6">
            <a:extLst>
              <a:ext uri="{FF2B5EF4-FFF2-40B4-BE49-F238E27FC236}">
                <a16:creationId xmlns:a16="http://schemas.microsoft.com/office/drawing/2014/main" id="{507ADE4C-8139-E016-3281-413E5162B55A}"/>
              </a:ext>
            </a:extLst>
          </p:cNvPr>
          <p:cNvSpPr txBox="1"/>
          <p:nvPr/>
        </p:nvSpPr>
        <p:spPr>
          <a:xfrm>
            <a:off x="4873004" y="2195431"/>
            <a:ext cx="2944404" cy="369332"/>
          </a:xfrm>
          <a:prstGeom prst="rect">
            <a:avLst/>
          </a:prstGeom>
          <a:noFill/>
        </p:spPr>
        <p:txBody>
          <a:bodyPr wrap="square">
            <a:spAutoFit/>
          </a:bodyPr>
          <a:lstStyle/>
          <a:p>
            <a:r>
              <a:rPr lang="en-US" sz="1800" dirty="0">
                <a:solidFill>
                  <a:schemeClr val="bg1"/>
                </a:solidFill>
              </a:rPr>
              <a:t>USFS-Alaska</a:t>
            </a:r>
          </a:p>
        </p:txBody>
      </p:sp>
    </p:spTree>
    <p:extLst>
      <p:ext uri="{BB962C8B-B14F-4D97-AF65-F5344CB8AC3E}">
        <p14:creationId xmlns:p14="http://schemas.microsoft.com/office/powerpoint/2010/main" val="83092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CDD3-5017-5751-CD23-BF5DABBFD77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78CB243-7565-62BE-8A13-D83D351E30EE}"/>
              </a:ext>
            </a:extLst>
          </p:cNvPr>
          <p:cNvSpPr>
            <a:spLocks noGrp="1"/>
          </p:cNvSpPr>
          <p:nvPr>
            <p:ph type="body" idx="1"/>
          </p:nvPr>
        </p:nvSpPr>
        <p:spPr/>
        <p:txBody>
          <a:bodyPr/>
          <a:lstStyle/>
          <a:p>
            <a:endParaRPr lang="en-US"/>
          </a:p>
        </p:txBody>
      </p:sp>
      <p:pic>
        <p:nvPicPr>
          <p:cNvPr id="4" name="Google Shape;272;p14">
            <a:extLst>
              <a:ext uri="{FF2B5EF4-FFF2-40B4-BE49-F238E27FC236}">
                <a16:creationId xmlns:a16="http://schemas.microsoft.com/office/drawing/2014/main" id="{35B499D5-7D1F-E8AC-D6F0-3D144B1AF28C}"/>
              </a:ext>
            </a:extLst>
          </p:cNvPr>
          <p:cNvPicPr preferRelativeResize="0"/>
          <p:nvPr/>
        </p:nvPicPr>
        <p:blipFill rotWithShape="1">
          <a:blip r:embed="rId2">
            <a:alphaModFix/>
          </a:blip>
          <a:srcRect/>
          <a:stretch/>
        </p:blipFill>
        <p:spPr>
          <a:xfrm>
            <a:off x="0" y="-34190"/>
            <a:ext cx="12192000" cy="6858000"/>
          </a:xfrm>
          <a:prstGeom prst="rect">
            <a:avLst/>
          </a:prstGeom>
          <a:noFill/>
          <a:ln>
            <a:noFill/>
          </a:ln>
        </p:spPr>
      </p:pic>
      <p:sp>
        <p:nvSpPr>
          <p:cNvPr id="6" name="TextBox 5">
            <a:extLst>
              <a:ext uri="{FF2B5EF4-FFF2-40B4-BE49-F238E27FC236}">
                <a16:creationId xmlns:a16="http://schemas.microsoft.com/office/drawing/2014/main" id="{0EDF5C04-FECA-2D39-8779-DAE6F649DA31}"/>
              </a:ext>
            </a:extLst>
          </p:cNvPr>
          <p:cNvSpPr txBox="1"/>
          <p:nvPr/>
        </p:nvSpPr>
        <p:spPr>
          <a:xfrm>
            <a:off x="379828" y="947945"/>
            <a:ext cx="6112412" cy="400110"/>
          </a:xfrm>
          <a:prstGeom prst="rect">
            <a:avLst/>
          </a:prstGeom>
          <a:noFill/>
        </p:spPr>
        <p:txBody>
          <a:bodyPr wrap="square">
            <a:spAutoFit/>
          </a:bodyPr>
          <a:lstStyle/>
          <a:p>
            <a:r>
              <a:rPr lang="en-US" sz="2000" b="1" dirty="0">
                <a:solidFill>
                  <a:schemeClr val="bg1"/>
                </a:solidFill>
              </a:rPr>
              <a:t>Example Success Stories</a:t>
            </a:r>
          </a:p>
        </p:txBody>
      </p:sp>
      <p:pic>
        <p:nvPicPr>
          <p:cNvPr id="7" name="Picture 6" descr="Map&#10;&#10;Description automatically generated">
            <a:extLst>
              <a:ext uri="{FF2B5EF4-FFF2-40B4-BE49-F238E27FC236}">
                <a16:creationId xmlns:a16="http://schemas.microsoft.com/office/drawing/2014/main" id="{5423C33C-677D-8B97-1840-A7AEF41669E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49361" y="2717177"/>
            <a:ext cx="3798843" cy="2935469"/>
          </a:xfrm>
          <a:prstGeom prst="rect">
            <a:avLst/>
          </a:prstGeom>
        </p:spPr>
      </p:pic>
      <p:sp>
        <p:nvSpPr>
          <p:cNvPr id="8" name="TextBox 7">
            <a:extLst>
              <a:ext uri="{FF2B5EF4-FFF2-40B4-BE49-F238E27FC236}">
                <a16:creationId xmlns:a16="http://schemas.microsoft.com/office/drawing/2014/main" id="{54AC44FE-5007-288C-6469-EE1F681E998A}"/>
              </a:ext>
            </a:extLst>
          </p:cNvPr>
          <p:cNvSpPr txBox="1"/>
          <p:nvPr/>
        </p:nvSpPr>
        <p:spPr>
          <a:xfrm>
            <a:off x="4937251" y="2279122"/>
            <a:ext cx="1367682" cy="400110"/>
          </a:xfrm>
          <a:prstGeom prst="rect">
            <a:avLst/>
          </a:prstGeom>
          <a:noFill/>
        </p:spPr>
        <p:txBody>
          <a:bodyPr wrap="none" rtlCol="0">
            <a:spAutoFit/>
          </a:bodyPr>
          <a:lstStyle/>
          <a:p>
            <a:r>
              <a:rPr lang="en-US" sz="2000" dirty="0">
                <a:solidFill>
                  <a:schemeClr val="bg1"/>
                </a:solidFill>
              </a:rPr>
              <a:t>Indonesia </a:t>
            </a:r>
          </a:p>
        </p:txBody>
      </p:sp>
      <p:pic>
        <p:nvPicPr>
          <p:cNvPr id="11" name="Picture 10" descr="A screenshot of a map&#10;&#10;Description automatically generated with medium confidence">
            <a:extLst>
              <a:ext uri="{FF2B5EF4-FFF2-40B4-BE49-F238E27FC236}">
                <a16:creationId xmlns:a16="http://schemas.microsoft.com/office/drawing/2014/main" id="{095E2B9E-EF0A-87F8-D1F2-7EAF6FAFF8A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7631860" y="3324399"/>
            <a:ext cx="4412032" cy="2593249"/>
          </a:xfrm>
          <a:prstGeom prst="rect">
            <a:avLst/>
          </a:prstGeom>
        </p:spPr>
      </p:pic>
      <p:sp>
        <p:nvSpPr>
          <p:cNvPr id="12" name="TextBox 11">
            <a:extLst>
              <a:ext uri="{FF2B5EF4-FFF2-40B4-BE49-F238E27FC236}">
                <a16:creationId xmlns:a16="http://schemas.microsoft.com/office/drawing/2014/main" id="{0C08A060-4C8E-4F1D-F461-9E7623D0B309}"/>
              </a:ext>
            </a:extLst>
          </p:cNvPr>
          <p:cNvSpPr txBox="1"/>
          <p:nvPr/>
        </p:nvSpPr>
        <p:spPr>
          <a:xfrm>
            <a:off x="9096327" y="2877251"/>
            <a:ext cx="2135521" cy="400110"/>
          </a:xfrm>
          <a:prstGeom prst="rect">
            <a:avLst/>
          </a:prstGeom>
          <a:noFill/>
        </p:spPr>
        <p:txBody>
          <a:bodyPr wrap="none" rtlCol="0">
            <a:spAutoFit/>
          </a:bodyPr>
          <a:lstStyle/>
          <a:p>
            <a:r>
              <a:rPr lang="en-US" sz="2000" dirty="0">
                <a:solidFill>
                  <a:schemeClr val="bg1"/>
                </a:solidFill>
              </a:rPr>
              <a:t>Global (GEOS-5)</a:t>
            </a:r>
          </a:p>
        </p:txBody>
      </p:sp>
      <p:pic>
        <p:nvPicPr>
          <p:cNvPr id="14" name="Picture 13" descr="A picture containing map&#10;&#10;Description automatically generated">
            <a:extLst>
              <a:ext uri="{FF2B5EF4-FFF2-40B4-BE49-F238E27FC236}">
                <a16:creationId xmlns:a16="http://schemas.microsoft.com/office/drawing/2014/main" id="{786A5D82-7776-D6BC-BF08-0654DC75059C}"/>
              </a:ext>
            </a:extLst>
          </p:cNvPr>
          <p:cNvPicPr>
            <a:picLocks noChangeAspect="1"/>
          </p:cNvPicPr>
          <p:nvPr/>
        </p:nvPicPr>
        <p:blipFill>
          <a:blip r:embed="rId5"/>
          <a:stretch>
            <a:fillRect/>
          </a:stretch>
        </p:blipFill>
        <p:spPr>
          <a:xfrm>
            <a:off x="143765" y="2003734"/>
            <a:ext cx="3716525" cy="2462758"/>
          </a:xfrm>
          <a:prstGeom prst="rect">
            <a:avLst/>
          </a:prstGeom>
        </p:spPr>
      </p:pic>
      <p:sp>
        <p:nvSpPr>
          <p:cNvPr id="15" name="TextBox 14">
            <a:extLst>
              <a:ext uri="{FF2B5EF4-FFF2-40B4-BE49-F238E27FC236}">
                <a16:creationId xmlns:a16="http://schemas.microsoft.com/office/drawing/2014/main" id="{27664B17-D32C-54C2-E953-72B0F7480E57}"/>
              </a:ext>
            </a:extLst>
          </p:cNvPr>
          <p:cNvSpPr txBox="1"/>
          <p:nvPr/>
        </p:nvSpPr>
        <p:spPr>
          <a:xfrm>
            <a:off x="1198602" y="1579145"/>
            <a:ext cx="1069524" cy="400110"/>
          </a:xfrm>
          <a:prstGeom prst="rect">
            <a:avLst/>
          </a:prstGeom>
          <a:noFill/>
        </p:spPr>
        <p:txBody>
          <a:bodyPr wrap="none" rtlCol="0">
            <a:spAutoFit/>
          </a:bodyPr>
          <a:lstStyle/>
          <a:p>
            <a:r>
              <a:rPr lang="en-US" sz="2000" dirty="0">
                <a:solidFill>
                  <a:schemeClr val="bg1"/>
                </a:solidFill>
              </a:rPr>
              <a:t>GNATS</a:t>
            </a:r>
          </a:p>
        </p:txBody>
      </p:sp>
    </p:spTree>
    <p:extLst>
      <p:ext uri="{BB962C8B-B14F-4D97-AF65-F5344CB8AC3E}">
        <p14:creationId xmlns:p14="http://schemas.microsoft.com/office/powerpoint/2010/main" val="3697772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322A24-A5C9-4006-B709-A75011DFAB8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6" name="Content Placeholder 3">
            <a:extLst>
              <a:ext uri="{FF2B5EF4-FFF2-40B4-BE49-F238E27FC236}">
                <a16:creationId xmlns:a16="http://schemas.microsoft.com/office/drawing/2014/main" id="{D7546E77-E7E6-4800-A0F2-1C9E207AD2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48502" y="2373593"/>
            <a:ext cx="11650702" cy="349134"/>
          </a:xfrm>
          <a:prstGeom prst="rect">
            <a:avLst/>
          </a:prstGeom>
        </p:spPr>
      </p:pic>
      <p:sp>
        <p:nvSpPr>
          <p:cNvPr id="7" name="TextBox 6">
            <a:extLst>
              <a:ext uri="{FF2B5EF4-FFF2-40B4-BE49-F238E27FC236}">
                <a16:creationId xmlns:a16="http://schemas.microsoft.com/office/drawing/2014/main" id="{AA41FDA2-D09F-4052-AC50-BF0015E0BDD5}"/>
              </a:ext>
            </a:extLst>
          </p:cNvPr>
          <p:cNvSpPr txBox="1"/>
          <p:nvPr/>
        </p:nvSpPr>
        <p:spPr>
          <a:xfrm>
            <a:off x="385155" y="1927957"/>
            <a:ext cx="2608406" cy="646331"/>
          </a:xfrm>
          <a:prstGeom prst="rect">
            <a:avLst/>
          </a:prstGeom>
          <a:noFill/>
        </p:spPr>
        <p:txBody>
          <a:bodyPr wrap="none" rtlCol="0">
            <a:spAutoFit/>
          </a:bodyPr>
          <a:lstStyle/>
          <a:p>
            <a:r>
              <a:rPr lang="en-US" sz="3600" b="1" dirty="0">
                <a:solidFill>
                  <a:schemeClr val="accent1">
                    <a:lumMod val="40000"/>
                    <a:lumOff val="60000"/>
                  </a:schemeClr>
                </a:solidFill>
              </a:rPr>
              <a:t>Our mission:</a:t>
            </a:r>
          </a:p>
        </p:txBody>
      </p:sp>
      <p:pic>
        <p:nvPicPr>
          <p:cNvPr id="10" name="Picture 9">
            <a:extLst>
              <a:ext uri="{FF2B5EF4-FFF2-40B4-BE49-F238E27FC236}">
                <a16:creationId xmlns:a16="http://schemas.microsoft.com/office/drawing/2014/main" id="{2DC27D1D-8B4C-4F1C-8090-A821D3B6C09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30233" y="3347760"/>
            <a:ext cx="11898283" cy="3287681"/>
          </a:xfrm>
          <a:prstGeom prst="rect">
            <a:avLst/>
          </a:prstGeom>
        </p:spPr>
      </p:pic>
      <p:sp>
        <p:nvSpPr>
          <p:cNvPr id="11" name="TextBox 10">
            <a:extLst>
              <a:ext uri="{FF2B5EF4-FFF2-40B4-BE49-F238E27FC236}">
                <a16:creationId xmlns:a16="http://schemas.microsoft.com/office/drawing/2014/main" id="{D0601E93-758B-4A6C-BD85-B3B65DF1B08E}"/>
              </a:ext>
            </a:extLst>
          </p:cNvPr>
          <p:cNvSpPr txBox="1"/>
          <p:nvPr/>
        </p:nvSpPr>
        <p:spPr>
          <a:xfrm>
            <a:off x="385155" y="2574288"/>
            <a:ext cx="11659985" cy="4154984"/>
          </a:xfrm>
          <a:prstGeom prst="rect">
            <a:avLst/>
          </a:prstGeom>
          <a:noFill/>
        </p:spPr>
        <p:txBody>
          <a:bodyPr wrap="square">
            <a:spAutoFit/>
          </a:bodyPr>
          <a:lstStyle/>
          <a:p>
            <a:pPr algn="just" fontAlgn="base"/>
            <a:r>
              <a:rPr lang="en-US" sz="2400" b="0" i="0" dirty="0">
                <a:solidFill>
                  <a:schemeClr val="bg1"/>
                </a:solidFill>
                <a:effectLst/>
                <a:latin typeface="helvetica-w01-roman"/>
              </a:rPr>
              <a:t>By connecting Earth observation science &amp; technology experts with land management experts, we seek to increase awareness of new Earth Observation (EO) capabilities, as well as research and operational management challenges, in order to help formulate solutions through effective integration of data. </a:t>
            </a:r>
            <a:endParaRPr lang="en-US" sz="2400" b="0" i="0" dirty="0">
              <a:solidFill>
                <a:schemeClr val="bg1"/>
              </a:solidFill>
              <a:effectLst/>
            </a:endParaRPr>
          </a:p>
          <a:p>
            <a:pPr algn="l" fontAlgn="base"/>
            <a:endParaRPr lang="en-US" sz="2400" dirty="0">
              <a:solidFill>
                <a:srgbClr val="FFFFFF"/>
              </a:solidFill>
              <a:latin typeface="helvetica-w01-roman"/>
            </a:endParaRPr>
          </a:p>
          <a:p>
            <a:pPr algn="l" fontAlgn="base"/>
            <a:r>
              <a:rPr lang="en-US" sz="2400" b="0" i="0" dirty="0">
                <a:solidFill>
                  <a:srgbClr val="FFFFFF"/>
                </a:solidFill>
                <a:effectLst/>
                <a:latin typeface="helvetica-w01-roman"/>
              </a:rPr>
              <a:t>To support sustainable natural resource management, satellite data products must address key agency monitoring and assessment needs.  A primary objective of the collaboration between NASA and the land management community is to identify decision-support needs, existing gaps in those needs and close those gaps.  </a:t>
            </a:r>
            <a:endParaRPr lang="en-US" sz="2400" dirty="0">
              <a:solidFill>
                <a:srgbClr val="FFFFFF"/>
              </a:solidFill>
              <a:latin typeface="helvetica-w01-roman"/>
            </a:endParaRPr>
          </a:p>
          <a:p>
            <a:endParaRPr lang="en-US" sz="2400" dirty="0">
              <a:solidFill>
                <a:srgbClr val="FFFFFF"/>
              </a:solidFill>
              <a:latin typeface="helvetica-w01-roman"/>
            </a:endParaRPr>
          </a:p>
          <a:p>
            <a:r>
              <a:rPr lang="en-US" sz="2400" dirty="0">
                <a:solidFill>
                  <a:srgbClr val="FFFFFF"/>
                </a:solidFill>
                <a:latin typeface="helvetica-w01-roman"/>
              </a:rPr>
              <a:t>For more information: </a:t>
            </a:r>
            <a:r>
              <a:rPr lang="en-US" sz="2400" dirty="0">
                <a:solidFill>
                  <a:srgbClr val="FFFFFF"/>
                </a:solidFill>
                <a:latin typeface="helvetica-w01-roman"/>
                <a:hlinkClick r:id="rId6"/>
              </a:rPr>
              <a:t>www.aeoip.com</a:t>
            </a:r>
            <a:r>
              <a:rPr lang="en-US" sz="2400" dirty="0">
                <a:solidFill>
                  <a:srgbClr val="FFFFFF"/>
                </a:solidFill>
                <a:latin typeface="helvetica-w01-roman"/>
              </a:rPr>
              <a:t> </a:t>
            </a:r>
            <a:endParaRPr lang="en-US" sz="2400" dirty="0"/>
          </a:p>
        </p:txBody>
      </p:sp>
    </p:spTree>
    <p:extLst>
      <p:ext uri="{BB962C8B-B14F-4D97-AF65-F5344CB8AC3E}">
        <p14:creationId xmlns:p14="http://schemas.microsoft.com/office/powerpoint/2010/main" val="3502963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0;p8" descr="Image result for epa logo">
            <a:extLst>
              <a:ext uri="{FF2B5EF4-FFF2-40B4-BE49-F238E27FC236}">
                <a16:creationId xmlns:a16="http://schemas.microsoft.com/office/drawing/2014/main" id="{DBBB2895-C169-CBA1-782C-2DBA9EDD6E45}"/>
              </a:ext>
            </a:extLst>
          </p:cNvPr>
          <p:cNvPicPr preferRelativeResize="0"/>
          <p:nvPr/>
        </p:nvPicPr>
        <p:blipFill rotWithShape="1">
          <a:blip r:embed="rId2">
            <a:alphaModFix/>
          </a:blip>
          <a:srcRect/>
          <a:stretch/>
        </p:blipFill>
        <p:spPr>
          <a:xfrm>
            <a:off x="3196451" y="702721"/>
            <a:ext cx="1383454" cy="922302"/>
          </a:xfrm>
          <a:prstGeom prst="rect">
            <a:avLst/>
          </a:prstGeom>
          <a:noFill/>
          <a:ln>
            <a:noFill/>
          </a:ln>
        </p:spPr>
      </p:pic>
      <p:pic>
        <p:nvPicPr>
          <p:cNvPr id="5" name="Google Shape;271;p8" descr="Gridded 2012 Methane Emissions | US EPA">
            <a:extLst>
              <a:ext uri="{FF2B5EF4-FFF2-40B4-BE49-F238E27FC236}">
                <a16:creationId xmlns:a16="http://schemas.microsoft.com/office/drawing/2014/main" id="{FC84E612-1AA1-8287-7C1C-D2D9BE42B08A}"/>
              </a:ext>
            </a:extLst>
          </p:cNvPr>
          <p:cNvPicPr preferRelativeResize="0"/>
          <p:nvPr/>
        </p:nvPicPr>
        <p:blipFill rotWithShape="1">
          <a:blip r:embed="rId3">
            <a:alphaModFix/>
          </a:blip>
          <a:srcRect/>
          <a:stretch/>
        </p:blipFill>
        <p:spPr>
          <a:xfrm>
            <a:off x="9704324" y="2314095"/>
            <a:ext cx="1663691" cy="902454"/>
          </a:xfrm>
          <a:prstGeom prst="rect">
            <a:avLst/>
          </a:prstGeom>
          <a:noFill/>
          <a:ln>
            <a:noFill/>
          </a:ln>
        </p:spPr>
      </p:pic>
      <p:pic>
        <p:nvPicPr>
          <p:cNvPr id="6" name="Google Shape;272;p8" descr="Programmer female with solid fill">
            <a:extLst>
              <a:ext uri="{FF2B5EF4-FFF2-40B4-BE49-F238E27FC236}">
                <a16:creationId xmlns:a16="http://schemas.microsoft.com/office/drawing/2014/main" id="{48DEAE86-D1FF-C44E-3880-1786C50B243B}"/>
              </a:ext>
            </a:extLst>
          </p:cNvPr>
          <p:cNvPicPr preferRelativeResize="0"/>
          <p:nvPr/>
        </p:nvPicPr>
        <p:blipFill rotWithShape="1">
          <a:blip r:embed="rId4">
            <a:alphaModFix/>
          </a:blip>
          <a:srcRect/>
          <a:stretch/>
        </p:blipFill>
        <p:spPr>
          <a:xfrm>
            <a:off x="7144900" y="3326655"/>
            <a:ext cx="2284678" cy="2284678"/>
          </a:xfrm>
          <a:prstGeom prst="rect">
            <a:avLst/>
          </a:prstGeom>
          <a:noFill/>
          <a:ln>
            <a:noFill/>
          </a:ln>
        </p:spPr>
      </p:pic>
      <p:pic>
        <p:nvPicPr>
          <p:cNvPr id="7" name="Google Shape;273;p8" descr="Server with solid fill">
            <a:extLst>
              <a:ext uri="{FF2B5EF4-FFF2-40B4-BE49-F238E27FC236}">
                <a16:creationId xmlns:a16="http://schemas.microsoft.com/office/drawing/2014/main" id="{26A1FDE6-1729-29FF-40C3-035E5A09A35D}"/>
              </a:ext>
            </a:extLst>
          </p:cNvPr>
          <p:cNvPicPr preferRelativeResize="0"/>
          <p:nvPr/>
        </p:nvPicPr>
        <p:blipFill rotWithShape="1">
          <a:blip r:embed="rId5">
            <a:alphaModFix/>
          </a:blip>
          <a:srcRect/>
          <a:stretch/>
        </p:blipFill>
        <p:spPr>
          <a:xfrm>
            <a:off x="5042539" y="3216549"/>
            <a:ext cx="2481643" cy="2481643"/>
          </a:xfrm>
          <a:prstGeom prst="rect">
            <a:avLst/>
          </a:prstGeom>
          <a:noFill/>
          <a:ln>
            <a:noFill/>
          </a:ln>
        </p:spPr>
      </p:pic>
      <p:pic>
        <p:nvPicPr>
          <p:cNvPr id="8" name="Google Shape;274;p8" descr="Cloud with solid fill">
            <a:extLst>
              <a:ext uri="{FF2B5EF4-FFF2-40B4-BE49-F238E27FC236}">
                <a16:creationId xmlns:a16="http://schemas.microsoft.com/office/drawing/2014/main" id="{3E40F1DA-9D68-5183-052B-71F71B159AAF}"/>
              </a:ext>
            </a:extLst>
          </p:cNvPr>
          <p:cNvPicPr preferRelativeResize="0"/>
          <p:nvPr/>
        </p:nvPicPr>
        <p:blipFill rotWithShape="1">
          <a:blip r:embed="rId6">
            <a:alphaModFix/>
          </a:blip>
          <a:srcRect/>
          <a:stretch/>
        </p:blipFill>
        <p:spPr>
          <a:xfrm>
            <a:off x="5592924" y="1179288"/>
            <a:ext cx="2929888" cy="2929888"/>
          </a:xfrm>
          <a:prstGeom prst="rect">
            <a:avLst/>
          </a:prstGeom>
          <a:noFill/>
          <a:ln>
            <a:noFill/>
          </a:ln>
        </p:spPr>
      </p:pic>
      <p:sp>
        <p:nvSpPr>
          <p:cNvPr id="9" name="Google Shape;275;p8">
            <a:extLst>
              <a:ext uri="{FF2B5EF4-FFF2-40B4-BE49-F238E27FC236}">
                <a16:creationId xmlns:a16="http://schemas.microsoft.com/office/drawing/2014/main" id="{B83140C2-C541-458F-0E23-75BDB0174F53}"/>
              </a:ext>
            </a:extLst>
          </p:cNvPr>
          <p:cNvSpPr/>
          <p:nvPr/>
        </p:nvSpPr>
        <p:spPr>
          <a:xfrm rot="10800000">
            <a:off x="2819550" y="5691583"/>
            <a:ext cx="5701639"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Calibri"/>
              <a:ea typeface="Calibri"/>
              <a:cs typeface="Calibri"/>
              <a:sym typeface="Calibri"/>
            </a:endParaRPr>
          </a:p>
        </p:txBody>
      </p:sp>
      <p:sp>
        <p:nvSpPr>
          <p:cNvPr id="10" name="Google Shape;276;p8">
            <a:extLst>
              <a:ext uri="{FF2B5EF4-FFF2-40B4-BE49-F238E27FC236}">
                <a16:creationId xmlns:a16="http://schemas.microsoft.com/office/drawing/2014/main" id="{B9AB0058-B45E-0741-EC0E-774066A6288E}"/>
              </a:ext>
            </a:extLst>
          </p:cNvPr>
          <p:cNvSpPr/>
          <p:nvPr/>
        </p:nvSpPr>
        <p:spPr>
          <a:xfrm rot="10800000">
            <a:off x="435428" y="5698192"/>
            <a:ext cx="8100272"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Calibri"/>
              <a:ea typeface="Calibri"/>
              <a:cs typeface="Calibri"/>
              <a:sym typeface="Calibri"/>
            </a:endParaRPr>
          </a:p>
        </p:txBody>
      </p:sp>
      <p:sp>
        <p:nvSpPr>
          <p:cNvPr id="11" name="Google Shape;277;p8">
            <a:extLst>
              <a:ext uri="{FF2B5EF4-FFF2-40B4-BE49-F238E27FC236}">
                <a16:creationId xmlns:a16="http://schemas.microsoft.com/office/drawing/2014/main" id="{5AC23F16-395C-092C-FD85-8182B8E3DD06}"/>
              </a:ext>
            </a:extLst>
          </p:cNvPr>
          <p:cNvSpPr/>
          <p:nvPr/>
        </p:nvSpPr>
        <p:spPr>
          <a:xfrm>
            <a:off x="0" y="2066291"/>
            <a:ext cx="2174845" cy="3599543"/>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278;p8">
            <a:extLst>
              <a:ext uri="{FF2B5EF4-FFF2-40B4-BE49-F238E27FC236}">
                <a16:creationId xmlns:a16="http://schemas.microsoft.com/office/drawing/2014/main" id="{5FEADBF0-6B84-AAE8-FA7E-03639299721F}"/>
              </a:ext>
            </a:extLst>
          </p:cNvPr>
          <p:cNvSpPr txBox="1"/>
          <p:nvPr/>
        </p:nvSpPr>
        <p:spPr>
          <a:xfrm>
            <a:off x="168783" y="2080806"/>
            <a:ext cx="20060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Earth Observations</a:t>
            </a:r>
            <a:endParaRPr/>
          </a:p>
        </p:txBody>
      </p:sp>
      <p:sp>
        <p:nvSpPr>
          <p:cNvPr id="13" name="Google Shape;279;p8">
            <a:extLst>
              <a:ext uri="{FF2B5EF4-FFF2-40B4-BE49-F238E27FC236}">
                <a16:creationId xmlns:a16="http://schemas.microsoft.com/office/drawing/2014/main" id="{56F9569E-5684-59DD-41AC-679FB1203119}"/>
              </a:ext>
            </a:extLst>
          </p:cNvPr>
          <p:cNvSpPr/>
          <p:nvPr/>
        </p:nvSpPr>
        <p:spPr>
          <a:xfrm>
            <a:off x="2537848" y="2066292"/>
            <a:ext cx="2174845" cy="359954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280;p8">
            <a:extLst>
              <a:ext uri="{FF2B5EF4-FFF2-40B4-BE49-F238E27FC236}">
                <a16:creationId xmlns:a16="http://schemas.microsoft.com/office/drawing/2014/main" id="{8C8D2089-D736-25F7-20E5-59986D97E2B5}"/>
              </a:ext>
            </a:extLst>
          </p:cNvPr>
          <p:cNvSpPr txBox="1"/>
          <p:nvPr/>
        </p:nvSpPr>
        <p:spPr>
          <a:xfrm>
            <a:off x="3078485" y="2080806"/>
            <a:ext cx="10935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Modeling</a:t>
            </a:r>
            <a:endParaRPr/>
          </a:p>
        </p:txBody>
      </p:sp>
      <p:sp>
        <p:nvSpPr>
          <p:cNvPr id="15" name="Google Shape;281;p8">
            <a:extLst>
              <a:ext uri="{FF2B5EF4-FFF2-40B4-BE49-F238E27FC236}">
                <a16:creationId xmlns:a16="http://schemas.microsoft.com/office/drawing/2014/main" id="{A5E6646A-BB55-4DDC-04AF-B89D2DA1A843}"/>
              </a:ext>
            </a:extLst>
          </p:cNvPr>
          <p:cNvSpPr/>
          <p:nvPr/>
        </p:nvSpPr>
        <p:spPr>
          <a:xfrm rot="5400000">
            <a:off x="2114971" y="377701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282;p8">
            <a:extLst>
              <a:ext uri="{FF2B5EF4-FFF2-40B4-BE49-F238E27FC236}">
                <a16:creationId xmlns:a16="http://schemas.microsoft.com/office/drawing/2014/main" id="{BC50D3CC-DAFC-DA8A-0F69-DC8EB88719CE}"/>
              </a:ext>
            </a:extLst>
          </p:cNvPr>
          <p:cNvSpPr/>
          <p:nvPr/>
        </p:nvSpPr>
        <p:spPr>
          <a:xfrm rot="5400000">
            <a:off x="4663696" y="3754805"/>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283;p8">
            <a:extLst>
              <a:ext uri="{FF2B5EF4-FFF2-40B4-BE49-F238E27FC236}">
                <a16:creationId xmlns:a16="http://schemas.microsoft.com/office/drawing/2014/main" id="{31FF70CE-1254-6387-BDDC-DD3A8A682EBA}"/>
              </a:ext>
            </a:extLst>
          </p:cNvPr>
          <p:cNvSpPr/>
          <p:nvPr/>
        </p:nvSpPr>
        <p:spPr>
          <a:xfrm>
            <a:off x="5075696" y="1848577"/>
            <a:ext cx="1972597"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84;p8">
            <a:extLst>
              <a:ext uri="{FF2B5EF4-FFF2-40B4-BE49-F238E27FC236}">
                <a16:creationId xmlns:a16="http://schemas.microsoft.com/office/drawing/2014/main" id="{395D21E5-3C1C-3FCD-EE37-36B12D9221ED}"/>
              </a:ext>
            </a:extLst>
          </p:cNvPr>
          <p:cNvSpPr txBox="1"/>
          <p:nvPr/>
        </p:nvSpPr>
        <p:spPr>
          <a:xfrm>
            <a:off x="6052053" y="1444019"/>
            <a:ext cx="2469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GHG System Integration</a:t>
            </a:r>
            <a:endParaRPr/>
          </a:p>
        </p:txBody>
      </p:sp>
      <p:sp>
        <p:nvSpPr>
          <p:cNvPr id="19" name="Google Shape;285;p8">
            <a:extLst>
              <a:ext uri="{FF2B5EF4-FFF2-40B4-BE49-F238E27FC236}">
                <a16:creationId xmlns:a16="http://schemas.microsoft.com/office/drawing/2014/main" id="{F3041545-5504-EC73-3D20-BB3D1FD5EE79}"/>
              </a:ext>
            </a:extLst>
          </p:cNvPr>
          <p:cNvSpPr txBox="1"/>
          <p:nvPr/>
        </p:nvSpPr>
        <p:spPr>
          <a:xfrm>
            <a:off x="5023554" y="1882534"/>
            <a:ext cx="2426847"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Calibri"/>
                <a:ea typeface="Calibri"/>
                <a:cs typeface="Calibri"/>
                <a:sym typeface="Calibri"/>
              </a:rPr>
              <a:t>Research &amp; </a:t>
            </a:r>
            <a:endParaRPr/>
          </a:p>
          <a:p>
            <a:pPr marL="0" marR="0" lvl="0" indent="0" algn="l" rtl="0">
              <a:spcBef>
                <a:spcPts val="0"/>
              </a:spcBef>
              <a:spcAft>
                <a:spcPts val="0"/>
              </a:spcAft>
              <a:buNone/>
            </a:pPr>
            <a:r>
              <a:rPr lang="en-US" sz="1700" b="1">
                <a:solidFill>
                  <a:schemeClr val="dk1"/>
                </a:solidFill>
                <a:latin typeface="Calibri"/>
                <a:ea typeface="Calibri"/>
                <a:cs typeface="Calibri"/>
                <a:sym typeface="Calibri"/>
              </a:rPr>
              <a:t>Applications</a:t>
            </a:r>
            <a:endParaRPr/>
          </a:p>
        </p:txBody>
      </p:sp>
      <p:sp>
        <p:nvSpPr>
          <p:cNvPr id="20" name="Google Shape;286;p8">
            <a:extLst>
              <a:ext uri="{FF2B5EF4-FFF2-40B4-BE49-F238E27FC236}">
                <a16:creationId xmlns:a16="http://schemas.microsoft.com/office/drawing/2014/main" id="{1271D4FF-E8D6-4EA3-299D-569812BF313A}"/>
              </a:ext>
            </a:extLst>
          </p:cNvPr>
          <p:cNvSpPr txBox="1"/>
          <p:nvPr/>
        </p:nvSpPr>
        <p:spPr>
          <a:xfrm>
            <a:off x="5061087" y="2463260"/>
            <a:ext cx="2136468"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Leverages ESDS/ VEDA capabilities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Test bedding of modeling, integration approaches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Thorough evaluation of new observations before transition</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Advanced users</a:t>
            </a:r>
            <a:endParaRPr/>
          </a:p>
        </p:txBody>
      </p:sp>
      <p:sp>
        <p:nvSpPr>
          <p:cNvPr id="21" name="Google Shape;287;p8">
            <a:extLst>
              <a:ext uri="{FF2B5EF4-FFF2-40B4-BE49-F238E27FC236}">
                <a16:creationId xmlns:a16="http://schemas.microsoft.com/office/drawing/2014/main" id="{80FF932F-1B7A-B050-00E4-ED894C4AB852}"/>
              </a:ext>
            </a:extLst>
          </p:cNvPr>
          <p:cNvSpPr/>
          <p:nvPr/>
        </p:nvSpPr>
        <p:spPr>
          <a:xfrm>
            <a:off x="7450403" y="1848577"/>
            <a:ext cx="1991240"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88;p8">
            <a:extLst>
              <a:ext uri="{FF2B5EF4-FFF2-40B4-BE49-F238E27FC236}">
                <a16:creationId xmlns:a16="http://schemas.microsoft.com/office/drawing/2014/main" id="{841E1D4D-8B60-CCCC-F91C-65BD2B66567B}"/>
              </a:ext>
            </a:extLst>
          </p:cNvPr>
          <p:cNvSpPr/>
          <p:nvPr/>
        </p:nvSpPr>
        <p:spPr>
          <a:xfrm rot="5400000">
            <a:off x="7009149" y="3761967"/>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289;p8">
            <a:extLst>
              <a:ext uri="{FF2B5EF4-FFF2-40B4-BE49-F238E27FC236}">
                <a16:creationId xmlns:a16="http://schemas.microsoft.com/office/drawing/2014/main" id="{0C6F9B46-AAA5-0B19-0ECC-5537CC947F5E}"/>
              </a:ext>
            </a:extLst>
          </p:cNvPr>
          <p:cNvSpPr txBox="1"/>
          <p:nvPr/>
        </p:nvSpPr>
        <p:spPr>
          <a:xfrm>
            <a:off x="7500070" y="1863092"/>
            <a:ext cx="177894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End user system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(Front End)</a:t>
            </a:r>
            <a:endParaRPr/>
          </a:p>
        </p:txBody>
      </p:sp>
      <p:sp>
        <p:nvSpPr>
          <p:cNvPr id="24" name="Google Shape;290;p8">
            <a:extLst>
              <a:ext uri="{FF2B5EF4-FFF2-40B4-BE49-F238E27FC236}">
                <a16:creationId xmlns:a16="http://schemas.microsoft.com/office/drawing/2014/main" id="{61F50556-149E-3768-9641-1A4764C96806}"/>
              </a:ext>
            </a:extLst>
          </p:cNvPr>
          <p:cNvSpPr txBox="1"/>
          <p:nvPr/>
        </p:nvSpPr>
        <p:spPr>
          <a:xfrm>
            <a:off x="7448207" y="2448309"/>
            <a:ext cx="2268435"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Leverages ESDS/VEDA</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Public-facing</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Curated, mature products representing consensus view</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Science and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non-science users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Enhanced help desk support</a:t>
            </a:r>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25" name="Google Shape;291;p8">
            <a:extLst>
              <a:ext uri="{FF2B5EF4-FFF2-40B4-BE49-F238E27FC236}">
                <a16:creationId xmlns:a16="http://schemas.microsoft.com/office/drawing/2014/main" id="{C6015911-5179-1AC0-5543-3CBB4489D759}"/>
              </a:ext>
            </a:extLst>
          </p:cNvPr>
          <p:cNvSpPr/>
          <p:nvPr/>
        </p:nvSpPr>
        <p:spPr>
          <a:xfrm>
            <a:off x="5075695" y="1427663"/>
            <a:ext cx="4365948" cy="425731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92;p8">
            <a:extLst>
              <a:ext uri="{FF2B5EF4-FFF2-40B4-BE49-F238E27FC236}">
                <a16:creationId xmlns:a16="http://schemas.microsoft.com/office/drawing/2014/main" id="{7DE2ED69-1445-8E9B-87BF-8AEADC01B776}"/>
              </a:ext>
            </a:extLst>
          </p:cNvPr>
          <p:cNvSpPr/>
          <p:nvPr/>
        </p:nvSpPr>
        <p:spPr>
          <a:xfrm>
            <a:off x="9665601" y="1385402"/>
            <a:ext cx="2513020" cy="4312790"/>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93;p8">
            <a:extLst>
              <a:ext uri="{FF2B5EF4-FFF2-40B4-BE49-F238E27FC236}">
                <a16:creationId xmlns:a16="http://schemas.microsoft.com/office/drawing/2014/main" id="{97F9308A-5EC3-E10F-A569-C6F1435760D8}"/>
              </a:ext>
            </a:extLst>
          </p:cNvPr>
          <p:cNvSpPr/>
          <p:nvPr/>
        </p:nvSpPr>
        <p:spPr>
          <a:xfrm rot="5400000">
            <a:off x="9334100" y="380333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94;p8">
            <a:extLst>
              <a:ext uri="{FF2B5EF4-FFF2-40B4-BE49-F238E27FC236}">
                <a16:creationId xmlns:a16="http://schemas.microsoft.com/office/drawing/2014/main" id="{00BF24BF-5003-2842-A34A-3F6F85565BFF}"/>
              </a:ext>
            </a:extLst>
          </p:cNvPr>
          <p:cNvSpPr txBox="1"/>
          <p:nvPr/>
        </p:nvSpPr>
        <p:spPr>
          <a:xfrm>
            <a:off x="9718204" y="1385402"/>
            <a:ext cx="24894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New Insights</a:t>
            </a:r>
            <a:endParaRPr/>
          </a:p>
        </p:txBody>
      </p:sp>
      <p:pic>
        <p:nvPicPr>
          <p:cNvPr id="29" name="Google Shape;295;p8" descr="Orbiting Carbon Observatory-2: Graphics">
            <a:extLst>
              <a:ext uri="{FF2B5EF4-FFF2-40B4-BE49-F238E27FC236}">
                <a16:creationId xmlns:a16="http://schemas.microsoft.com/office/drawing/2014/main" id="{4E165CD9-154B-BE60-7EF3-F1C1488ADFB6}"/>
              </a:ext>
            </a:extLst>
          </p:cNvPr>
          <p:cNvPicPr preferRelativeResize="0"/>
          <p:nvPr/>
        </p:nvPicPr>
        <p:blipFill rotWithShape="1">
          <a:blip r:embed="rId7">
            <a:alphaModFix/>
          </a:blip>
          <a:srcRect/>
          <a:stretch/>
        </p:blipFill>
        <p:spPr>
          <a:xfrm>
            <a:off x="95931" y="2435623"/>
            <a:ext cx="979952" cy="1154667"/>
          </a:xfrm>
          <a:prstGeom prst="rect">
            <a:avLst/>
          </a:prstGeom>
          <a:noFill/>
          <a:ln>
            <a:noFill/>
          </a:ln>
        </p:spPr>
      </p:pic>
      <p:pic>
        <p:nvPicPr>
          <p:cNvPr id="30" name="Google Shape;296;p8">
            <a:extLst>
              <a:ext uri="{FF2B5EF4-FFF2-40B4-BE49-F238E27FC236}">
                <a16:creationId xmlns:a16="http://schemas.microsoft.com/office/drawing/2014/main" id="{4098FF93-A013-8A9A-6976-43847A482181}"/>
              </a:ext>
            </a:extLst>
          </p:cNvPr>
          <p:cNvPicPr preferRelativeResize="0"/>
          <p:nvPr/>
        </p:nvPicPr>
        <p:blipFill rotWithShape="1">
          <a:blip r:embed="rId8">
            <a:alphaModFix/>
          </a:blip>
          <a:srcRect/>
          <a:stretch/>
        </p:blipFill>
        <p:spPr>
          <a:xfrm>
            <a:off x="1122698" y="2435623"/>
            <a:ext cx="979952" cy="1154667"/>
          </a:xfrm>
          <a:prstGeom prst="rect">
            <a:avLst/>
          </a:prstGeom>
          <a:noFill/>
          <a:ln>
            <a:noFill/>
          </a:ln>
        </p:spPr>
      </p:pic>
      <p:pic>
        <p:nvPicPr>
          <p:cNvPr id="31" name="Google Shape;297;p8" descr="A view of earth from space&#10;&#10;Description automatically generated with low confidence">
            <a:extLst>
              <a:ext uri="{FF2B5EF4-FFF2-40B4-BE49-F238E27FC236}">
                <a16:creationId xmlns:a16="http://schemas.microsoft.com/office/drawing/2014/main" id="{6B32D2C1-3F10-F279-EC9B-C889F5CAADCB}"/>
              </a:ext>
            </a:extLst>
          </p:cNvPr>
          <p:cNvPicPr preferRelativeResize="0"/>
          <p:nvPr/>
        </p:nvPicPr>
        <p:blipFill rotWithShape="1">
          <a:blip r:embed="rId9">
            <a:alphaModFix/>
          </a:blip>
          <a:srcRect/>
          <a:stretch/>
        </p:blipFill>
        <p:spPr>
          <a:xfrm>
            <a:off x="95931" y="3765855"/>
            <a:ext cx="1578563" cy="781353"/>
          </a:xfrm>
          <a:prstGeom prst="rect">
            <a:avLst/>
          </a:prstGeom>
          <a:noFill/>
          <a:ln>
            <a:noFill/>
          </a:ln>
        </p:spPr>
      </p:pic>
      <p:pic>
        <p:nvPicPr>
          <p:cNvPr id="32" name="Google Shape;298;p8" descr="oda_nightlight_co2.001.png">
            <a:extLst>
              <a:ext uri="{FF2B5EF4-FFF2-40B4-BE49-F238E27FC236}">
                <a16:creationId xmlns:a16="http://schemas.microsoft.com/office/drawing/2014/main" id="{C4A9CEE5-4F64-45A4-ED07-4B6A2573C07A}"/>
              </a:ext>
            </a:extLst>
          </p:cNvPr>
          <p:cNvPicPr preferRelativeResize="0"/>
          <p:nvPr/>
        </p:nvPicPr>
        <p:blipFill rotWithShape="1">
          <a:blip r:embed="rId10">
            <a:alphaModFix/>
          </a:blip>
          <a:srcRect/>
          <a:stretch/>
        </p:blipFill>
        <p:spPr>
          <a:xfrm>
            <a:off x="549486" y="4161168"/>
            <a:ext cx="1553164" cy="957493"/>
          </a:xfrm>
          <a:prstGeom prst="rect">
            <a:avLst/>
          </a:prstGeom>
          <a:noFill/>
          <a:ln>
            <a:noFill/>
          </a:ln>
        </p:spPr>
      </p:pic>
      <p:pic>
        <p:nvPicPr>
          <p:cNvPr id="33" name="Google Shape;299;p8">
            <a:extLst>
              <a:ext uri="{FF2B5EF4-FFF2-40B4-BE49-F238E27FC236}">
                <a16:creationId xmlns:a16="http://schemas.microsoft.com/office/drawing/2014/main" id="{84FC8D90-A6AD-F676-C8F6-58BFF09F0385}"/>
              </a:ext>
            </a:extLst>
          </p:cNvPr>
          <p:cNvPicPr preferRelativeResize="0"/>
          <p:nvPr/>
        </p:nvPicPr>
        <p:blipFill rotWithShape="1">
          <a:blip r:embed="rId11">
            <a:alphaModFix/>
          </a:blip>
          <a:srcRect/>
          <a:stretch/>
        </p:blipFill>
        <p:spPr>
          <a:xfrm>
            <a:off x="115631" y="4662720"/>
            <a:ext cx="1703686" cy="892982"/>
          </a:xfrm>
          <a:prstGeom prst="rect">
            <a:avLst/>
          </a:prstGeom>
          <a:noFill/>
          <a:ln w="12700" cap="flat" cmpd="sng">
            <a:solidFill>
              <a:schemeClr val="lt1"/>
            </a:solidFill>
            <a:prstDash val="solid"/>
            <a:round/>
            <a:headEnd type="none" w="sm" len="sm"/>
            <a:tailEnd type="none" w="sm" len="sm"/>
          </a:ln>
        </p:spPr>
      </p:pic>
      <p:pic>
        <p:nvPicPr>
          <p:cNvPr id="34" name="Google Shape;300;p8">
            <a:extLst>
              <a:ext uri="{FF2B5EF4-FFF2-40B4-BE49-F238E27FC236}">
                <a16:creationId xmlns:a16="http://schemas.microsoft.com/office/drawing/2014/main" id="{62115FF6-E23E-99A4-5919-6D22F2B68511}"/>
              </a:ext>
            </a:extLst>
          </p:cNvPr>
          <p:cNvPicPr preferRelativeResize="0"/>
          <p:nvPr/>
        </p:nvPicPr>
        <p:blipFill rotWithShape="1">
          <a:blip r:embed="rId12">
            <a:alphaModFix/>
          </a:blip>
          <a:srcRect/>
          <a:stretch/>
        </p:blipFill>
        <p:spPr>
          <a:xfrm>
            <a:off x="2639684" y="2450138"/>
            <a:ext cx="1735234" cy="976069"/>
          </a:xfrm>
          <a:prstGeom prst="rect">
            <a:avLst/>
          </a:prstGeom>
          <a:noFill/>
          <a:ln>
            <a:noFill/>
          </a:ln>
        </p:spPr>
      </p:pic>
      <p:pic>
        <p:nvPicPr>
          <p:cNvPr id="35" name="Google Shape;301;p8">
            <a:extLst>
              <a:ext uri="{FF2B5EF4-FFF2-40B4-BE49-F238E27FC236}">
                <a16:creationId xmlns:a16="http://schemas.microsoft.com/office/drawing/2014/main" id="{005EA33C-3E9C-BF1B-EEF0-D7D27F15DBF7}"/>
              </a:ext>
            </a:extLst>
          </p:cNvPr>
          <p:cNvPicPr preferRelativeResize="0"/>
          <p:nvPr/>
        </p:nvPicPr>
        <p:blipFill rotWithShape="1">
          <a:blip r:embed="rId13">
            <a:alphaModFix/>
          </a:blip>
          <a:srcRect/>
          <a:stretch/>
        </p:blipFill>
        <p:spPr>
          <a:xfrm>
            <a:off x="2578137" y="3701152"/>
            <a:ext cx="1555055" cy="709757"/>
          </a:xfrm>
          <a:prstGeom prst="rect">
            <a:avLst/>
          </a:prstGeom>
          <a:noFill/>
          <a:ln w="12700" cap="flat" cmpd="sng">
            <a:solidFill>
              <a:srgbClr val="595959"/>
            </a:solidFill>
            <a:prstDash val="solid"/>
            <a:round/>
            <a:headEnd type="none" w="sm" len="sm"/>
            <a:tailEnd type="none" w="sm" len="sm"/>
          </a:ln>
        </p:spPr>
      </p:pic>
      <p:pic>
        <p:nvPicPr>
          <p:cNvPr id="36" name="Google Shape;302;p8">
            <a:extLst>
              <a:ext uri="{FF2B5EF4-FFF2-40B4-BE49-F238E27FC236}">
                <a16:creationId xmlns:a16="http://schemas.microsoft.com/office/drawing/2014/main" id="{C1162B30-0294-4901-C321-C227961599DB}"/>
              </a:ext>
            </a:extLst>
          </p:cNvPr>
          <p:cNvPicPr preferRelativeResize="0"/>
          <p:nvPr/>
        </p:nvPicPr>
        <p:blipFill rotWithShape="1">
          <a:blip r:embed="rId14">
            <a:alphaModFix/>
          </a:blip>
          <a:srcRect/>
          <a:stretch/>
        </p:blipFill>
        <p:spPr>
          <a:xfrm>
            <a:off x="2819552" y="4308746"/>
            <a:ext cx="1548166" cy="709757"/>
          </a:xfrm>
          <a:prstGeom prst="rect">
            <a:avLst/>
          </a:prstGeom>
          <a:noFill/>
          <a:ln w="12700" cap="flat" cmpd="sng">
            <a:solidFill>
              <a:srgbClr val="595959"/>
            </a:solidFill>
            <a:prstDash val="solid"/>
            <a:round/>
            <a:headEnd type="none" w="sm" len="sm"/>
            <a:tailEnd type="none" w="sm" len="sm"/>
          </a:ln>
        </p:spPr>
      </p:pic>
      <p:pic>
        <p:nvPicPr>
          <p:cNvPr id="37" name="Google Shape;303;p8">
            <a:extLst>
              <a:ext uri="{FF2B5EF4-FFF2-40B4-BE49-F238E27FC236}">
                <a16:creationId xmlns:a16="http://schemas.microsoft.com/office/drawing/2014/main" id="{41810FEF-E31E-559A-4905-682E31C2AB64}"/>
              </a:ext>
            </a:extLst>
          </p:cNvPr>
          <p:cNvPicPr preferRelativeResize="0"/>
          <p:nvPr/>
        </p:nvPicPr>
        <p:blipFill rotWithShape="1">
          <a:blip r:embed="rId15">
            <a:alphaModFix/>
          </a:blip>
          <a:srcRect/>
          <a:stretch/>
        </p:blipFill>
        <p:spPr>
          <a:xfrm>
            <a:off x="3084545" y="4842793"/>
            <a:ext cx="1548167" cy="709758"/>
          </a:xfrm>
          <a:prstGeom prst="rect">
            <a:avLst/>
          </a:prstGeom>
          <a:noFill/>
          <a:ln w="12700" cap="flat" cmpd="sng">
            <a:solidFill>
              <a:srgbClr val="595959"/>
            </a:solidFill>
            <a:prstDash val="solid"/>
            <a:round/>
            <a:headEnd type="none" w="sm" len="sm"/>
            <a:tailEnd type="none" w="sm" len="sm"/>
          </a:ln>
        </p:spPr>
      </p:pic>
      <p:sp>
        <p:nvSpPr>
          <p:cNvPr id="38" name="Google Shape;304;p8">
            <a:extLst>
              <a:ext uri="{FF2B5EF4-FFF2-40B4-BE49-F238E27FC236}">
                <a16:creationId xmlns:a16="http://schemas.microsoft.com/office/drawing/2014/main" id="{6CCD414F-EC2F-A933-44EB-E3D30070D1F1}"/>
              </a:ext>
            </a:extLst>
          </p:cNvPr>
          <p:cNvSpPr/>
          <p:nvPr/>
        </p:nvSpPr>
        <p:spPr>
          <a:xfrm rot="10800000">
            <a:off x="3614056" y="5685804"/>
            <a:ext cx="2605814"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05;p8">
            <a:extLst>
              <a:ext uri="{FF2B5EF4-FFF2-40B4-BE49-F238E27FC236}">
                <a16:creationId xmlns:a16="http://schemas.microsoft.com/office/drawing/2014/main" id="{81396A6A-FA3D-88AC-C8A9-91E30A8D2942}"/>
              </a:ext>
            </a:extLst>
          </p:cNvPr>
          <p:cNvSpPr/>
          <p:nvPr/>
        </p:nvSpPr>
        <p:spPr>
          <a:xfrm rot="10800000">
            <a:off x="972456" y="5685802"/>
            <a:ext cx="5247413"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306;p8">
            <a:extLst>
              <a:ext uri="{FF2B5EF4-FFF2-40B4-BE49-F238E27FC236}">
                <a16:creationId xmlns:a16="http://schemas.microsoft.com/office/drawing/2014/main" id="{AB8B4EC8-6980-338C-7890-7F0D9009ABE8}"/>
              </a:ext>
            </a:extLst>
          </p:cNvPr>
          <p:cNvSpPr txBox="1"/>
          <p:nvPr/>
        </p:nvSpPr>
        <p:spPr>
          <a:xfrm>
            <a:off x="1297290" y="6110050"/>
            <a:ext cx="449071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lt1"/>
                </a:solidFill>
                <a:latin typeface="Calibri"/>
                <a:ea typeface="Calibri"/>
                <a:cs typeface="Calibri"/>
                <a:sym typeface="Calibri"/>
              </a:rPr>
              <a:t>Improvement of modeling, observing techniques</a:t>
            </a:r>
            <a:endParaRPr/>
          </a:p>
        </p:txBody>
      </p:sp>
      <p:sp>
        <p:nvSpPr>
          <p:cNvPr id="41" name="Google Shape;307;p8">
            <a:extLst>
              <a:ext uri="{FF2B5EF4-FFF2-40B4-BE49-F238E27FC236}">
                <a16:creationId xmlns:a16="http://schemas.microsoft.com/office/drawing/2014/main" id="{3DF19B3A-CA28-B06C-8FC3-0817BD9CB1B2}"/>
              </a:ext>
            </a:extLst>
          </p:cNvPr>
          <p:cNvSpPr txBox="1"/>
          <p:nvPr/>
        </p:nvSpPr>
        <p:spPr>
          <a:xfrm>
            <a:off x="2963439" y="6385205"/>
            <a:ext cx="4985403"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lt1"/>
                </a:solidFill>
                <a:latin typeface="Calibri"/>
                <a:ea typeface="Calibri"/>
                <a:cs typeface="Calibri"/>
                <a:sym typeface="Calibri"/>
              </a:rPr>
              <a:t>Incorporation of stakeholder needs and feedback</a:t>
            </a:r>
            <a:endParaRPr/>
          </a:p>
        </p:txBody>
      </p:sp>
      <p:sp>
        <p:nvSpPr>
          <p:cNvPr id="42" name="Google Shape;308;p8">
            <a:extLst>
              <a:ext uri="{FF2B5EF4-FFF2-40B4-BE49-F238E27FC236}">
                <a16:creationId xmlns:a16="http://schemas.microsoft.com/office/drawing/2014/main" id="{1EBB381C-95B2-2F9B-27D7-F29549A13A62}"/>
              </a:ext>
            </a:extLst>
          </p:cNvPr>
          <p:cNvSpPr txBox="1"/>
          <p:nvPr/>
        </p:nvSpPr>
        <p:spPr>
          <a:xfrm>
            <a:off x="9636574" y="1750848"/>
            <a:ext cx="243631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Gridded anthropogenic emissions </a:t>
            </a:r>
            <a:endParaRPr/>
          </a:p>
        </p:txBody>
      </p:sp>
      <p:pic>
        <p:nvPicPr>
          <p:cNvPr id="43" name="Google Shape;309;p8" descr="Inventory of U.S. Greenhouse Gas Emissions and Sinks | US EPA">
            <a:extLst>
              <a:ext uri="{FF2B5EF4-FFF2-40B4-BE49-F238E27FC236}">
                <a16:creationId xmlns:a16="http://schemas.microsoft.com/office/drawing/2014/main" id="{179C9BF0-6AF7-7B6E-3B68-C83AD01565F4}"/>
              </a:ext>
            </a:extLst>
          </p:cNvPr>
          <p:cNvPicPr preferRelativeResize="0"/>
          <p:nvPr/>
        </p:nvPicPr>
        <p:blipFill rotWithShape="1">
          <a:blip r:embed="rId16">
            <a:alphaModFix/>
          </a:blip>
          <a:srcRect/>
          <a:stretch/>
        </p:blipFill>
        <p:spPr>
          <a:xfrm>
            <a:off x="11368015" y="2326167"/>
            <a:ext cx="766329" cy="896436"/>
          </a:xfrm>
          <a:prstGeom prst="rect">
            <a:avLst/>
          </a:prstGeom>
          <a:noFill/>
          <a:ln>
            <a:noFill/>
          </a:ln>
        </p:spPr>
      </p:pic>
      <p:pic>
        <p:nvPicPr>
          <p:cNvPr id="44" name="Google Shape;310;p8" descr="USDA Secretary Perdue Directs U.S. Forest Service to Prioritize National  Forest System Production and Public Access">
            <a:extLst>
              <a:ext uri="{FF2B5EF4-FFF2-40B4-BE49-F238E27FC236}">
                <a16:creationId xmlns:a16="http://schemas.microsoft.com/office/drawing/2014/main" id="{3C8B030D-D0AE-84F5-88F8-EEC7A892920D}"/>
              </a:ext>
            </a:extLst>
          </p:cNvPr>
          <p:cNvPicPr preferRelativeResize="0"/>
          <p:nvPr/>
        </p:nvPicPr>
        <p:blipFill rotWithShape="1">
          <a:blip r:embed="rId17">
            <a:alphaModFix/>
          </a:blip>
          <a:srcRect/>
          <a:stretch/>
        </p:blipFill>
        <p:spPr>
          <a:xfrm>
            <a:off x="10520758" y="3295703"/>
            <a:ext cx="1575311" cy="1048298"/>
          </a:xfrm>
          <a:prstGeom prst="rect">
            <a:avLst/>
          </a:prstGeom>
          <a:noFill/>
          <a:ln>
            <a:noFill/>
          </a:ln>
        </p:spPr>
      </p:pic>
      <p:sp>
        <p:nvSpPr>
          <p:cNvPr id="45" name="Google Shape;311;p8">
            <a:extLst>
              <a:ext uri="{FF2B5EF4-FFF2-40B4-BE49-F238E27FC236}">
                <a16:creationId xmlns:a16="http://schemas.microsoft.com/office/drawing/2014/main" id="{C66B59A5-259F-4A91-B8D6-11669B386E59}"/>
              </a:ext>
            </a:extLst>
          </p:cNvPr>
          <p:cNvSpPr txBox="1"/>
          <p:nvPr/>
        </p:nvSpPr>
        <p:spPr>
          <a:xfrm>
            <a:off x="9630565" y="3271609"/>
            <a:ext cx="14722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Natural GHG Emissions</a:t>
            </a:r>
            <a:endParaRPr/>
          </a:p>
        </p:txBody>
      </p:sp>
      <p:pic>
        <p:nvPicPr>
          <p:cNvPr id="46" name="Google Shape;312;p8" descr="Scientists find massive methane leak at Pemex Gulf of Mexico oil field  -paper | Reuters">
            <a:extLst>
              <a:ext uri="{FF2B5EF4-FFF2-40B4-BE49-F238E27FC236}">
                <a16:creationId xmlns:a16="http://schemas.microsoft.com/office/drawing/2014/main" id="{DEA1CAD8-11AC-56A4-4A21-487EC3ABB3E2}"/>
              </a:ext>
            </a:extLst>
          </p:cNvPr>
          <p:cNvPicPr preferRelativeResize="0"/>
          <p:nvPr/>
        </p:nvPicPr>
        <p:blipFill rotWithShape="1">
          <a:blip r:embed="rId18">
            <a:alphaModFix/>
          </a:blip>
          <a:srcRect/>
          <a:stretch/>
        </p:blipFill>
        <p:spPr>
          <a:xfrm>
            <a:off x="9750325" y="4437605"/>
            <a:ext cx="1725811" cy="1148449"/>
          </a:xfrm>
          <a:prstGeom prst="rect">
            <a:avLst/>
          </a:prstGeom>
          <a:noFill/>
          <a:ln>
            <a:noFill/>
          </a:ln>
        </p:spPr>
      </p:pic>
      <p:sp>
        <p:nvSpPr>
          <p:cNvPr id="47" name="Google Shape;313;p8">
            <a:extLst>
              <a:ext uri="{FF2B5EF4-FFF2-40B4-BE49-F238E27FC236}">
                <a16:creationId xmlns:a16="http://schemas.microsoft.com/office/drawing/2014/main" id="{1936BD16-BC76-D665-3CD3-7273DE35BBA4}"/>
              </a:ext>
            </a:extLst>
          </p:cNvPr>
          <p:cNvSpPr txBox="1"/>
          <p:nvPr/>
        </p:nvSpPr>
        <p:spPr>
          <a:xfrm>
            <a:off x="9799194" y="4362542"/>
            <a:ext cx="254948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Detecting and </a:t>
            </a:r>
            <a:r>
              <a:rPr lang="en-US" sz="1800" b="1">
                <a:solidFill>
                  <a:schemeClr val="dk1"/>
                </a:solidFill>
                <a:latin typeface="Calibri"/>
                <a:ea typeface="Calibri"/>
                <a:cs typeface="Calibri"/>
                <a:sym typeface="Calibri"/>
              </a:rPr>
              <a:t>tracking </a:t>
            </a:r>
            <a:r>
              <a:rPr lang="en-US" sz="1800" b="1">
                <a:solidFill>
                  <a:schemeClr val="lt1"/>
                </a:solidFill>
                <a:latin typeface="Calibri"/>
                <a:ea typeface="Calibri"/>
                <a:cs typeface="Calibri"/>
                <a:sym typeface="Calibri"/>
              </a:rPr>
              <a:t>high emission </a:t>
            </a:r>
            <a:r>
              <a:rPr lang="en-US" sz="1800" b="1">
                <a:solidFill>
                  <a:schemeClr val="dk1"/>
                </a:solidFill>
                <a:latin typeface="Calibri"/>
                <a:ea typeface="Calibri"/>
                <a:cs typeface="Calibri"/>
                <a:sym typeface="Calibri"/>
              </a:rPr>
              <a:t>events</a:t>
            </a:r>
            <a:endParaRPr/>
          </a:p>
        </p:txBody>
      </p:sp>
      <p:sp>
        <p:nvSpPr>
          <p:cNvPr id="48" name="Google Shape;314;p8">
            <a:extLst>
              <a:ext uri="{FF2B5EF4-FFF2-40B4-BE49-F238E27FC236}">
                <a16:creationId xmlns:a16="http://schemas.microsoft.com/office/drawing/2014/main" id="{6549610C-2436-642E-22F9-26096E05814D}"/>
              </a:ext>
            </a:extLst>
          </p:cNvPr>
          <p:cNvSpPr/>
          <p:nvPr/>
        </p:nvSpPr>
        <p:spPr>
          <a:xfrm>
            <a:off x="122342" y="550835"/>
            <a:ext cx="4288047" cy="1198004"/>
          </a:xfrm>
          <a:prstGeom prst="roundRect">
            <a:avLst>
              <a:gd name="adj" fmla="val 16667"/>
            </a:avLst>
          </a:prstGeom>
          <a:noFill/>
          <a:ln w="1905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 name="Google Shape;315;p8" descr="Image result for noaa logo">
            <a:extLst>
              <a:ext uri="{FF2B5EF4-FFF2-40B4-BE49-F238E27FC236}">
                <a16:creationId xmlns:a16="http://schemas.microsoft.com/office/drawing/2014/main" id="{F67059C3-798B-67C6-2E1E-BEDB42E94C94}"/>
              </a:ext>
            </a:extLst>
          </p:cNvPr>
          <p:cNvPicPr preferRelativeResize="0"/>
          <p:nvPr/>
        </p:nvPicPr>
        <p:blipFill rotWithShape="1">
          <a:blip r:embed="rId19">
            <a:alphaModFix/>
          </a:blip>
          <a:srcRect/>
          <a:stretch/>
        </p:blipFill>
        <p:spPr>
          <a:xfrm>
            <a:off x="2455403" y="720414"/>
            <a:ext cx="860492" cy="860492"/>
          </a:xfrm>
          <a:prstGeom prst="rect">
            <a:avLst/>
          </a:prstGeom>
          <a:noFill/>
          <a:ln>
            <a:noFill/>
          </a:ln>
        </p:spPr>
      </p:pic>
      <p:pic>
        <p:nvPicPr>
          <p:cNvPr id="50" name="Google Shape;316;p8" descr="NIST Logo">
            <a:extLst>
              <a:ext uri="{FF2B5EF4-FFF2-40B4-BE49-F238E27FC236}">
                <a16:creationId xmlns:a16="http://schemas.microsoft.com/office/drawing/2014/main" id="{38C953A9-4E2E-0F55-9B7C-8137C4E9C2B2}"/>
              </a:ext>
            </a:extLst>
          </p:cNvPr>
          <p:cNvPicPr preferRelativeResize="0"/>
          <p:nvPr/>
        </p:nvPicPr>
        <p:blipFill rotWithShape="1">
          <a:blip r:embed="rId20">
            <a:alphaModFix/>
          </a:blip>
          <a:srcRect/>
          <a:stretch/>
        </p:blipFill>
        <p:spPr>
          <a:xfrm>
            <a:off x="1195625" y="848654"/>
            <a:ext cx="1188720" cy="322522"/>
          </a:xfrm>
          <a:prstGeom prst="rect">
            <a:avLst/>
          </a:prstGeom>
          <a:noFill/>
          <a:ln>
            <a:noFill/>
          </a:ln>
        </p:spPr>
      </p:pic>
      <p:sp>
        <p:nvSpPr>
          <p:cNvPr id="51" name="Google Shape;317;p8">
            <a:extLst>
              <a:ext uri="{FF2B5EF4-FFF2-40B4-BE49-F238E27FC236}">
                <a16:creationId xmlns:a16="http://schemas.microsoft.com/office/drawing/2014/main" id="{71268AF0-F43F-A574-6E58-01F6D03A4EEE}"/>
              </a:ext>
            </a:extLst>
          </p:cNvPr>
          <p:cNvSpPr txBox="1"/>
          <p:nvPr/>
        </p:nvSpPr>
        <p:spPr>
          <a:xfrm>
            <a:off x="265493" y="230433"/>
            <a:ext cx="4158343" cy="3539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dirty="0">
                <a:solidFill>
                  <a:schemeClr val="dk1"/>
                </a:solidFill>
                <a:latin typeface="Calibri"/>
                <a:ea typeface="Calibri"/>
                <a:cs typeface="Calibri"/>
                <a:sym typeface="Calibri"/>
              </a:rPr>
              <a:t>Examples of Data and Needs from Partners*</a:t>
            </a:r>
            <a:endParaRPr dirty="0"/>
          </a:p>
        </p:txBody>
      </p:sp>
      <p:sp>
        <p:nvSpPr>
          <p:cNvPr id="52" name="Google Shape;318;p8">
            <a:extLst>
              <a:ext uri="{FF2B5EF4-FFF2-40B4-BE49-F238E27FC236}">
                <a16:creationId xmlns:a16="http://schemas.microsoft.com/office/drawing/2014/main" id="{136DDD5E-C926-9C06-3BBB-6FD10DA1154D}"/>
              </a:ext>
            </a:extLst>
          </p:cNvPr>
          <p:cNvSpPr/>
          <p:nvPr/>
        </p:nvSpPr>
        <p:spPr>
          <a:xfrm rot="5400000">
            <a:off x="4951158" y="327057"/>
            <a:ext cx="625039" cy="1495905"/>
          </a:xfrm>
          <a:prstGeom prst="bentArrow">
            <a:avLst>
              <a:gd name="adj1" fmla="val 25000"/>
              <a:gd name="adj2" fmla="val 25000"/>
              <a:gd name="adj3" fmla="val 25000"/>
              <a:gd name="adj4" fmla="val 4375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319;p8">
            <a:extLst>
              <a:ext uri="{FF2B5EF4-FFF2-40B4-BE49-F238E27FC236}">
                <a16:creationId xmlns:a16="http://schemas.microsoft.com/office/drawing/2014/main" id="{AE77AAA7-59D8-45B9-FE63-890177A25101}"/>
              </a:ext>
            </a:extLst>
          </p:cNvPr>
          <p:cNvSpPr txBox="1">
            <a:spLocks/>
          </p:cNvSpPr>
          <p:nvPr/>
        </p:nvSpPr>
        <p:spPr>
          <a:xfrm>
            <a:off x="220721" y="161538"/>
            <a:ext cx="11662663" cy="6771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buSzPts val="3000"/>
            </a:pPr>
            <a:r>
              <a:rPr lang="en-US" sz="3000"/>
              <a:t>Prototype: FROM DATA TO NEW INSIGHTS</a:t>
            </a:r>
            <a:endParaRPr lang="en-US" dirty="0"/>
          </a:p>
        </p:txBody>
      </p:sp>
      <p:sp>
        <p:nvSpPr>
          <p:cNvPr id="54" name="Google Shape;321;p8">
            <a:extLst>
              <a:ext uri="{FF2B5EF4-FFF2-40B4-BE49-F238E27FC236}">
                <a16:creationId xmlns:a16="http://schemas.microsoft.com/office/drawing/2014/main" id="{9809C866-01CB-9DAB-2D30-819815D4F7FB}"/>
              </a:ext>
            </a:extLst>
          </p:cNvPr>
          <p:cNvSpPr txBox="1"/>
          <p:nvPr/>
        </p:nvSpPr>
        <p:spPr>
          <a:xfrm>
            <a:off x="8610160" y="6295807"/>
            <a:ext cx="19534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 Representative, but not comprehensive list</a:t>
            </a:r>
            <a:endParaRPr/>
          </a:p>
        </p:txBody>
      </p:sp>
      <p:pic>
        <p:nvPicPr>
          <p:cNvPr id="55" name="Google Shape;322;p8">
            <a:extLst>
              <a:ext uri="{FF2B5EF4-FFF2-40B4-BE49-F238E27FC236}">
                <a16:creationId xmlns:a16="http://schemas.microsoft.com/office/drawing/2014/main" id="{17873785-CABD-E658-25B1-29CDDBCD744E}"/>
              </a:ext>
            </a:extLst>
          </p:cNvPr>
          <p:cNvPicPr preferRelativeResize="0"/>
          <p:nvPr/>
        </p:nvPicPr>
        <p:blipFill rotWithShape="1">
          <a:blip r:embed="rId21">
            <a:alphaModFix/>
          </a:blip>
          <a:srcRect/>
          <a:stretch/>
        </p:blipFill>
        <p:spPr>
          <a:xfrm>
            <a:off x="220721" y="795873"/>
            <a:ext cx="876525" cy="600419"/>
          </a:xfrm>
          <a:prstGeom prst="rect">
            <a:avLst/>
          </a:prstGeom>
          <a:noFill/>
          <a:ln>
            <a:noFill/>
          </a:ln>
        </p:spPr>
      </p:pic>
    </p:spTree>
    <p:extLst>
      <p:ext uri="{BB962C8B-B14F-4D97-AF65-F5344CB8AC3E}">
        <p14:creationId xmlns:p14="http://schemas.microsoft.com/office/powerpoint/2010/main" val="2026454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9850-90E4-3845-5CD8-861DCB852E2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F288610-1F9B-FF72-7A58-B9E468D5039E}"/>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4D3C91D8-97D1-2CF1-EEA4-B108D6ADD1DD}"/>
              </a:ext>
            </a:extLst>
          </p:cNvPr>
          <p:cNvSpPr/>
          <p:nvPr/>
        </p:nvSpPr>
        <p:spPr>
          <a:xfrm>
            <a:off x="13379" y="-11971"/>
            <a:ext cx="12194269" cy="686997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oogle Shape;270;p8" descr="Image result for epa logo">
            <a:extLst>
              <a:ext uri="{FF2B5EF4-FFF2-40B4-BE49-F238E27FC236}">
                <a16:creationId xmlns:a16="http://schemas.microsoft.com/office/drawing/2014/main" id="{9673F775-29F2-8584-D7E0-711C836AFD5D}"/>
              </a:ext>
            </a:extLst>
          </p:cNvPr>
          <p:cNvPicPr preferRelativeResize="0"/>
          <p:nvPr/>
        </p:nvPicPr>
        <p:blipFill rotWithShape="1">
          <a:blip r:embed="rId2">
            <a:alphaModFix/>
          </a:blip>
          <a:srcRect/>
          <a:stretch/>
        </p:blipFill>
        <p:spPr>
          <a:xfrm>
            <a:off x="3196451" y="702721"/>
            <a:ext cx="1383454" cy="922302"/>
          </a:xfrm>
          <a:prstGeom prst="rect">
            <a:avLst/>
          </a:prstGeom>
          <a:noFill/>
          <a:ln>
            <a:noFill/>
          </a:ln>
        </p:spPr>
      </p:pic>
      <p:pic>
        <p:nvPicPr>
          <p:cNvPr id="6" name="Google Shape;271;p8" descr="Gridded 2012 Methane Emissions | US EPA">
            <a:extLst>
              <a:ext uri="{FF2B5EF4-FFF2-40B4-BE49-F238E27FC236}">
                <a16:creationId xmlns:a16="http://schemas.microsoft.com/office/drawing/2014/main" id="{71A65C8B-9006-3BC5-4CD6-A88B22E4FF72}"/>
              </a:ext>
            </a:extLst>
          </p:cNvPr>
          <p:cNvPicPr preferRelativeResize="0"/>
          <p:nvPr/>
        </p:nvPicPr>
        <p:blipFill rotWithShape="1">
          <a:blip r:embed="rId3">
            <a:alphaModFix/>
          </a:blip>
          <a:srcRect/>
          <a:stretch/>
        </p:blipFill>
        <p:spPr>
          <a:xfrm>
            <a:off x="9704324" y="2314095"/>
            <a:ext cx="1663691" cy="902454"/>
          </a:xfrm>
          <a:prstGeom prst="rect">
            <a:avLst/>
          </a:prstGeom>
          <a:noFill/>
          <a:ln>
            <a:noFill/>
          </a:ln>
        </p:spPr>
      </p:pic>
      <p:pic>
        <p:nvPicPr>
          <p:cNvPr id="7" name="Google Shape;272;p8" descr="Programmer female with solid fill">
            <a:extLst>
              <a:ext uri="{FF2B5EF4-FFF2-40B4-BE49-F238E27FC236}">
                <a16:creationId xmlns:a16="http://schemas.microsoft.com/office/drawing/2014/main" id="{15136D61-DC91-B06A-850A-39F674E1A4CD}"/>
              </a:ext>
            </a:extLst>
          </p:cNvPr>
          <p:cNvPicPr preferRelativeResize="0"/>
          <p:nvPr/>
        </p:nvPicPr>
        <p:blipFill rotWithShape="1">
          <a:blip r:embed="rId4">
            <a:alphaModFix/>
          </a:blip>
          <a:srcRect/>
          <a:stretch/>
        </p:blipFill>
        <p:spPr>
          <a:xfrm>
            <a:off x="7144900" y="3326655"/>
            <a:ext cx="2284678" cy="2284678"/>
          </a:xfrm>
          <a:prstGeom prst="rect">
            <a:avLst/>
          </a:prstGeom>
          <a:noFill/>
          <a:ln>
            <a:noFill/>
          </a:ln>
        </p:spPr>
      </p:pic>
      <p:pic>
        <p:nvPicPr>
          <p:cNvPr id="8" name="Google Shape;273;p8" descr="Server with solid fill">
            <a:extLst>
              <a:ext uri="{FF2B5EF4-FFF2-40B4-BE49-F238E27FC236}">
                <a16:creationId xmlns:a16="http://schemas.microsoft.com/office/drawing/2014/main" id="{AE160EEE-7F28-C9B6-0F4F-4B3874D5FCEA}"/>
              </a:ext>
            </a:extLst>
          </p:cNvPr>
          <p:cNvPicPr preferRelativeResize="0"/>
          <p:nvPr/>
        </p:nvPicPr>
        <p:blipFill rotWithShape="1">
          <a:blip r:embed="rId5">
            <a:alphaModFix/>
          </a:blip>
          <a:srcRect/>
          <a:stretch/>
        </p:blipFill>
        <p:spPr>
          <a:xfrm>
            <a:off x="5042539" y="3216549"/>
            <a:ext cx="2481643" cy="2481643"/>
          </a:xfrm>
          <a:prstGeom prst="rect">
            <a:avLst/>
          </a:prstGeom>
          <a:noFill/>
          <a:ln>
            <a:noFill/>
          </a:ln>
        </p:spPr>
      </p:pic>
      <p:pic>
        <p:nvPicPr>
          <p:cNvPr id="9" name="Google Shape;274;p8" descr="Cloud with solid fill">
            <a:extLst>
              <a:ext uri="{FF2B5EF4-FFF2-40B4-BE49-F238E27FC236}">
                <a16:creationId xmlns:a16="http://schemas.microsoft.com/office/drawing/2014/main" id="{F63AB9E5-56F6-46F0-E6BB-F43140C913C8}"/>
              </a:ext>
            </a:extLst>
          </p:cNvPr>
          <p:cNvPicPr preferRelativeResize="0"/>
          <p:nvPr/>
        </p:nvPicPr>
        <p:blipFill rotWithShape="1">
          <a:blip r:embed="rId6">
            <a:alphaModFix/>
          </a:blip>
          <a:srcRect/>
          <a:stretch/>
        </p:blipFill>
        <p:spPr>
          <a:xfrm>
            <a:off x="5592924" y="1179288"/>
            <a:ext cx="2929888" cy="2929888"/>
          </a:xfrm>
          <a:prstGeom prst="rect">
            <a:avLst/>
          </a:prstGeom>
          <a:noFill/>
          <a:ln>
            <a:noFill/>
          </a:ln>
        </p:spPr>
      </p:pic>
      <p:sp>
        <p:nvSpPr>
          <p:cNvPr id="10" name="Google Shape;275;p8">
            <a:extLst>
              <a:ext uri="{FF2B5EF4-FFF2-40B4-BE49-F238E27FC236}">
                <a16:creationId xmlns:a16="http://schemas.microsoft.com/office/drawing/2014/main" id="{8C8B17D9-60D0-450D-3BFD-B1CD854ECBC8}"/>
              </a:ext>
            </a:extLst>
          </p:cNvPr>
          <p:cNvSpPr/>
          <p:nvPr/>
        </p:nvSpPr>
        <p:spPr>
          <a:xfrm rot="10800000">
            <a:off x="2819550" y="5691583"/>
            <a:ext cx="5701639"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Calibri"/>
              <a:ea typeface="Calibri"/>
              <a:cs typeface="Calibri"/>
              <a:sym typeface="Calibri"/>
            </a:endParaRPr>
          </a:p>
        </p:txBody>
      </p:sp>
      <p:sp>
        <p:nvSpPr>
          <p:cNvPr id="11" name="Google Shape;276;p8">
            <a:extLst>
              <a:ext uri="{FF2B5EF4-FFF2-40B4-BE49-F238E27FC236}">
                <a16:creationId xmlns:a16="http://schemas.microsoft.com/office/drawing/2014/main" id="{FEAC1CDE-FC3C-69E5-A514-6FEC139FA84E}"/>
              </a:ext>
            </a:extLst>
          </p:cNvPr>
          <p:cNvSpPr/>
          <p:nvPr/>
        </p:nvSpPr>
        <p:spPr>
          <a:xfrm rot="10800000">
            <a:off x="435428" y="5698192"/>
            <a:ext cx="8100272"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Calibri"/>
              <a:ea typeface="Calibri"/>
              <a:cs typeface="Calibri"/>
              <a:sym typeface="Calibri"/>
            </a:endParaRPr>
          </a:p>
        </p:txBody>
      </p:sp>
      <p:sp>
        <p:nvSpPr>
          <p:cNvPr id="12" name="Google Shape;277;p8">
            <a:extLst>
              <a:ext uri="{FF2B5EF4-FFF2-40B4-BE49-F238E27FC236}">
                <a16:creationId xmlns:a16="http://schemas.microsoft.com/office/drawing/2014/main" id="{90FFFE79-9AD2-FC25-D1DA-17FFF6679163}"/>
              </a:ext>
            </a:extLst>
          </p:cNvPr>
          <p:cNvSpPr/>
          <p:nvPr/>
        </p:nvSpPr>
        <p:spPr>
          <a:xfrm>
            <a:off x="0" y="2066291"/>
            <a:ext cx="2174845" cy="3599543"/>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278;p8">
            <a:extLst>
              <a:ext uri="{FF2B5EF4-FFF2-40B4-BE49-F238E27FC236}">
                <a16:creationId xmlns:a16="http://schemas.microsoft.com/office/drawing/2014/main" id="{192CA7E7-CA58-9E42-62B6-075204CDBA88}"/>
              </a:ext>
            </a:extLst>
          </p:cNvPr>
          <p:cNvSpPr txBox="1"/>
          <p:nvPr/>
        </p:nvSpPr>
        <p:spPr>
          <a:xfrm>
            <a:off x="168783" y="2080806"/>
            <a:ext cx="20060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Earth Observations</a:t>
            </a:r>
            <a:endParaRPr/>
          </a:p>
        </p:txBody>
      </p:sp>
      <p:sp>
        <p:nvSpPr>
          <p:cNvPr id="14" name="Google Shape;279;p8">
            <a:extLst>
              <a:ext uri="{FF2B5EF4-FFF2-40B4-BE49-F238E27FC236}">
                <a16:creationId xmlns:a16="http://schemas.microsoft.com/office/drawing/2014/main" id="{7244C24E-EDD6-C48B-4279-4697CA088E4E}"/>
              </a:ext>
            </a:extLst>
          </p:cNvPr>
          <p:cNvSpPr/>
          <p:nvPr/>
        </p:nvSpPr>
        <p:spPr>
          <a:xfrm>
            <a:off x="2537848" y="2066292"/>
            <a:ext cx="2174845" cy="359954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280;p8">
            <a:extLst>
              <a:ext uri="{FF2B5EF4-FFF2-40B4-BE49-F238E27FC236}">
                <a16:creationId xmlns:a16="http://schemas.microsoft.com/office/drawing/2014/main" id="{D0183FB1-35A3-A869-AD98-A762EDEA74E3}"/>
              </a:ext>
            </a:extLst>
          </p:cNvPr>
          <p:cNvSpPr txBox="1"/>
          <p:nvPr/>
        </p:nvSpPr>
        <p:spPr>
          <a:xfrm>
            <a:off x="3078485" y="2080806"/>
            <a:ext cx="10935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Modeling</a:t>
            </a:r>
            <a:endParaRPr/>
          </a:p>
        </p:txBody>
      </p:sp>
      <p:sp>
        <p:nvSpPr>
          <p:cNvPr id="16" name="Google Shape;281;p8">
            <a:extLst>
              <a:ext uri="{FF2B5EF4-FFF2-40B4-BE49-F238E27FC236}">
                <a16:creationId xmlns:a16="http://schemas.microsoft.com/office/drawing/2014/main" id="{AA2683BA-88A4-A721-21D9-0186A83293FA}"/>
              </a:ext>
            </a:extLst>
          </p:cNvPr>
          <p:cNvSpPr/>
          <p:nvPr/>
        </p:nvSpPr>
        <p:spPr>
          <a:xfrm rot="5400000">
            <a:off x="2114971" y="377701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282;p8">
            <a:extLst>
              <a:ext uri="{FF2B5EF4-FFF2-40B4-BE49-F238E27FC236}">
                <a16:creationId xmlns:a16="http://schemas.microsoft.com/office/drawing/2014/main" id="{95EF8C2E-FDC0-4EF8-E09B-BB2E118DA39B}"/>
              </a:ext>
            </a:extLst>
          </p:cNvPr>
          <p:cNvSpPr/>
          <p:nvPr/>
        </p:nvSpPr>
        <p:spPr>
          <a:xfrm rot="5400000">
            <a:off x="4663696" y="3754805"/>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83;p8">
            <a:extLst>
              <a:ext uri="{FF2B5EF4-FFF2-40B4-BE49-F238E27FC236}">
                <a16:creationId xmlns:a16="http://schemas.microsoft.com/office/drawing/2014/main" id="{86C452B6-22C5-9B40-9F23-D0BD7643CADC}"/>
              </a:ext>
            </a:extLst>
          </p:cNvPr>
          <p:cNvSpPr/>
          <p:nvPr/>
        </p:nvSpPr>
        <p:spPr>
          <a:xfrm>
            <a:off x="5075696" y="1848577"/>
            <a:ext cx="1972597"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284;p8">
            <a:extLst>
              <a:ext uri="{FF2B5EF4-FFF2-40B4-BE49-F238E27FC236}">
                <a16:creationId xmlns:a16="http://schemas.microsoft.com/office/drawing/2014/main" id="{5881EBB5-C2C9-4F23-3365-D540EEEB02CC}"/>
              </a:ext>
            </a:extLst>
          </p:cNvPr>
          <p:cNvSpPr txBox="1"/>
          <p:nvPr/>
        </p:nvSpPr>
        <p:spPr>
          <a:xfrm>
            <a:off x="6052053" y="1444019"/>
            <a:ext cx="2469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GHG System Integration</a:t>
            </a:r>
            <a:endParaRPr/>
          </a:p>
        </p:txBody>
      </p:sp>
      <p:sp>
        <p:nvSpPr>
          <p:cNvPr id="20" name="Google Shape;285;p8">
            <a:extLst>
              <a:ext uri="{FF2B5EF4-FFF2-40B4-BE49-F238E27FC236}">
                <a16:creationId xmlns:a16="http://schemas.microsoft.com/office/drawing/2014/main" id="{6AF0DE81-51A3-BB40-20B1-4AECE5E938D4}"/>
              </a:ext>
            </a:extLst>
          </p:cNvPr>
          <p:cNvSpPr txBox="1"/>
          <p:nvPr/>
        </p:nvSpPr>
        <p:spPr>
          <a:xfrm>
            <a:off x="5023554" y="1882534"/>
            <a:ext cx="2426847"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Calibri"/>
                <a:ea typeface="Calibri"/>
                <a:cs typeface="Calibri"/>
                <a:sym typeface="Calibri"/>
              </a:rPr>
              <a:t>Research &amp; </a:t>
            </a:r>
            <a:endParaRPr/>
          </a:p>
          <a:p>
            <a:pPr marL="0" marR="0" lvl="0" indent="0" algn="l" rtl="0">
              <a:spcBef>
                <a:spcPts val="0"/>
              </a:spcBef>
              <a:spcAft>
                <a:spcPts val="0"/>
              </a:spcAft>
              <a:buNone/>
            </a:pPr>
            <a:r>
              <a:rPr lang="en-US" sz="1700" b="1">
                <a:solidFill>
                  <a:schemeClr val="dk1"/>
                </a:solidFill>
                <a:latin typeface="Calibri"/>
                <a:ea typeface="Calibri"/>
                <a:cs typeface="Calibri"/>
                <a:sym typeface="Calibri"/>
              </a:rPr>
              <a:t>Applications</a:t>
            </a:r>
            <a:endParaRPr/>
          </a:p>
        </p:txBody>
      </p:sp>
      <p:sp>
        <p:nvSpPr>
          <p:cNvPr id="21" name="Google Shape;286;p8">
            <a:extLst>
              <a:ext uri="{FF2B5EF4-FFF2-40B4-BE49-F238E27FC236}">
                <a16:creationId xmlns:a16="http://schemas.microsoft.com/office/drawing/2014/main" id="{DD5DDA91-F726-9CB2-A09F-0860FE6316CF}"/>
              </a:ext>
            </a:extLst>
          </p:cNvPr>
          <p:cNvSpPr txBox="1"/>
          <p:nvPr/>
        </p:nvSpPr>
        <p:spPr>
          <a:xfrm>
            <a:off x="5061087" y="2463260"/>
            <a:ext cx="2136468"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Leverages ESDS/ VEDA capabilities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Test bedding of modeling, integration approaches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Thorough evaluation of new observations before transition</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Advanced users</a:t>
            </a:r>
            <a:endParaRPr/>
          </a:p>
        </p:txBody>
      </p:sp>
      <p:sp>
        <p:nvSpPr>
          <p:cNvPr id="22" name="Google Shape;287;p8">
            <a:extLst>
              <a:ext uri="{FF2B5EF4-FFF2-40B4-BE49-F238E27FC236}">
                <a16:creationId xmlns:a16="http://schemas.microsoft.com/office/drawing/2014/main" id="{B7E03A64-D39D-D036-C9D7-EBB083E08F86}"/>
              </a:ext>
            </a:extLst>
          </p:cNvPr>
          <p:cNvSpPr/>
          <p:nvPr/>
        </p:nvSpPr>
        <p:spPr>
          <a:xfrm>
            <a:off x="7450403" y="1848577"/>
            <a:ext cx="1991240"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288;p8">
            <a:extLst>
              <a:ext uri="{FF2B5EF4-FFF2-40B4-BE49-F238E27FC236}">
                <a16:creationId xmlns:a16="http://schemas.microsoft.com/office/drawing/2014/main" id="{1F6609EF-F9AC-1515-AE79-47379563B4C3}"/>
              </a:ext>
            </a:extLst>
          </p:cNvPr>
          <p:cNvSpPr/>
          <p:nvPr/>
        </p:nvSpPr>
        <p:spPr>
          <a:xfrm rot="5400000">
            <a:off x="7009149" y="3761967"/>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289;p8">
            <a:extLst>
              <a:ext uri="{FF2B5EF4-FFF2-40B4-BE49-F238E27FC236}">
                <a16:creationId xmlns:a16="http://schemas.microsoft.com/office/drawing/2014/main" id="{D1F58627-079E-B58F-33B1-0451EC51E7FC}"/>
              </a:ext>
            </a:extLst>
          </p:cNvPr>
          <p:cNvSpPr txBox="1"/>
          <p:nvPr/>
        </p:nvSpPr>
        <p:spPr>
          <a:xfrm>
            <a:off x="7500070" y="1863092"/>
            <a:ext cx="177894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End user system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(Front End)</a:t>
            </a:r>
            <a:endParaRPr/>
          </a:p>
        </p:txBody>
      </p:sp>
      <p:sp>
        <p:nvSpPr>
          <p:cNvPr id="25" name="Google Shape;290;p8">
            <a:extLst>
              <a:ext uri="{FF2B5EF4-FFF2-40B4-BE49-F238E27FC236}">
                <a16:creationId xmlns:a16="http://schemas.microsoft.com/office/drawing/2014/main" id="{822EE143-E3E9-37EB-5EED-F20F86563E5B}"/>
              </a:ext>
            </a:extLst>
          </p:cNvPr>
          <p:cNvSpPr txBox="1"/>
          <p:nvPr/>
        </p:nvSpPr>
        <p:spPr>
          <a:xfrm>
            <a:off x="7448207" y="2448309"/>
            <a:ext cx="2268435"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Leverages ESDS/VEDA</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Public-facing</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Curated, mature products representing consensus view</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Science and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non-science users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Enhanced help desk support</a:t>
            </a:r>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26" name="Google Shape;291;p8">
            <a:extLst>
              <a:ext uri="{FF2B5EF4-FFF2-40B4-BE49-F238E27FC236}">
                <a16:creationId xmlns:a16="http://schemas.microsoft.com/office/drawing/2014/main" id="{C3366127-948F-8DCD-094F-FBB18A83F97C}"/>
              </a:ext>
            </a:extLst>
          </p:cNvPr>
          <p:cNvSpPr/>
          <p:nvPr/>
        </p:nvSpPr>
        <p:spPr>
          <a:xfrm>
            <a:off x="5075695" y="1427663"/>
            <a:ext cx="4365948" cy="425731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92;p8">
            <a:extLst>
              <a:ext uri="{FF2B5EF4-FFF2-40B4-BE49-F238E27FC236}">
                <a16:creationId xmlns:a16="http://schemas.microsoft.com/office/drawing/2014/main" id="{9FE991FB-1E9A-C236-FEF1-35A9CD638852}"/>
              </a:ext>
            </a:extLst>
          </p:cNvPr>
          <p:cNvSpPr/>
          <p:nvPr/>
        </p:nvSpPr>
        <p:spPr>
          <a:xfrm>
            <a:off x="9665601" y="1385402"/>
            <a:ext cx="2513020" cy="4312790"/>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93;p8">
            <a:extLst>
              <a:ext uri="{FF2B5EF4-FFF2-40B4-BE49-F238E27FC236}">
                <a16:creationId xmlns:a16="http://schemas.microsoft.com/office/drawing/2014/main" id="{47E764AD-D9D8-8FEB-C658-25D7B8CA093F}"/>
              </a:ext>
            </a:extLst>
          </p:cNvPr>
          <p:cNvSpPr/>
          <p:nvPr/>
        </p:nvSpPr>
        <p:spPr>
          <a:xfrm rot="5400000">
            <a:off x="9334100" y="380333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4;p8">
            <a:extLst>
              <a:ext uri="{FF2B5EF4-FFF2-40B4-BE49-F238E27FC236}">
                <a16:creationId xmlns:a16="http://schemas.microsoft.com/office/drawing/2014/main" id="{5B955E32-F5A9-4305-15BB-DB82D2B2560C}"/>
              </a:ext>
            </a:extLst>
          </p:cNvPr>
          <p:cNvSpPr txBox="1"/>
          <p:nvPr/>
        </p:nvSpPr>
        <p:spPr>
          <a:xfrm>
            <a:off x="9718204" y="1385402"/>
            <a:ext cx="24894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New Insights</a:t>
            </a:r>
            <a:endParaRPr/>
          </a:p>
        </p:txBody>
      </p:sp>
      <p:pic>
        <p:nvPicPr>
          <p:cNvPr id="30" name="Google Shape;295;p8" descr="Orbiting Carbon Observatory-2: Graphics">
            <a:extLst>
              <a:ext uri="{FF2B5EF4-FFF2-40B4-BE49-F238E27FC236}">
                <a16:creationId xmlns:a16="http://schemas.microsoft.com/office/drawing/2014/main" id="{B6EC04C0-0FDC-1DF9-5EFE-1A87CB653188}"/>
              </a:ext>
            </a:extLst>
          </p:cNvPr>
          <p:cNvPicPr preferRelativeResize="0"/>
          <p:nvPr/>
        </p:nvPicPr>
        <p:blipFill rotWithShape="1">
          <a:blip r:embed="rId7">
            <a:alphaModFix/>
          </a:blip>
          <a:srcRect/>
          <a:stretch/>
        </p:blipFill>
        <p:spPr>
          <a:xfrm>
            <a:off x="95931" y="2435623"/>
            <a:ext cx="979952" cy="1154667"/>
          </a:xfrm>
          <a:prstGeom prst="rect">
            <a:avLst/>
          </a:prstGeom>
          <a:noFill/>
          <a:ln>
            <a:noFill/>
          </a:ln>
        </p:spPr>
      </p:pic>
      <p:pic>
        <p:nvPicPr>
          <p:cNvPr id="31" name="Google Shape;296;p8">
            <a:extLst>
              <a:ext uri="{FF2B5EF4-FFF2-40B4-BE49-F238E27FC236}">
                <a16:creationId xmlns:a16="http://schemas.microsoft.com/office/drawing/2014/main" id="{8B626E5F-FCD9-7F57-BFEE-090CD67A2AF5}"/>
              </a:ext>
            </a:extLst>
          </p:cNvPr>
          <p:cNvPicPr preferRelativeResize="0"/>
          <p:nvPr/>
        </p:nvPicPr>
        <p:blipFill rotWithShape="1">
          <a:blip r:embed="rId8">
            <a:alphaModFix/>
          </a:blip>
          <a:srcRect/>
          <a:stretch/>
        </p:blipFill>
        <p:spPr>
          <a:xfrm>
            <a:off x="1122698" y="2435623"/>
            <a:ext cx="979952" cy="1154667"/>
          </a:xfrm>
          <a:prstGeom prst="rect">
            <a:avLst/>
          </a:prstGeom>
          <a:noFill/>
          <a:ln>
            <a:noFill/>
          </a:ln>
        </p:spPr>
      </p:pic>
      <p:pic>
        <p:nvPicPr>
          <p:cNvPr id="32" name="Google Shape;297;p8" descr="A view of earth from space&#10;&#10;Description automatically generated with low confidence">
            <a:extLst>
              <a:ext uri="{FF2B5EF4-FFF2-40B4-BE49-F238E27FC236}">
                <a16:creationId xmlns:a16="http://schemas.microsoft.com/office/drawing/2014/main" id="{23B38D9C-FD62-9112-B351-8CE846E7A456}"/>
              </a:ext>
            </a:extLst>
          </p:cNvPr>
          <p:cNvPicPr preferRelativeResize="0"/>
          <p:nvPr/>
        </p:nvPicPr>
        <p:blipFill rotWithShape="1">
          <a:blip r:embed="rId9">
            <a:alphaModFix/>
          </a:blip>
          <a:srcRect/>
          <a:stretch/>
        </p:blipFill>
        <p:spPr>
          <a:xfrm>
            <a:off x="95931" y="3765855"/>
            <a:ext cx="1578563" cy="781353"/>
          </a:xfrm>
          <a:prstGeom prst="rect">
            <a:avLst/>
          </a:prstGeom>
          <a:noFill/>
          <a:ln>
            <a:noFill/>
          </a:ln>
        </p:spPr>
      </p:pic>
      <p:pic>
        <p:nvPicPr>
          <p:cNvPr id="33" name="Google Shape;298;p8" descr="oda_nightlight_co2.001.png">
            <a:extLst>
              <a:ext uri="{FF2B5EF4-FFF2-40B4-BE49-F238E27FC236}">
                <a16:creationId xmlns:a16="http://schemas.microsoft.com/office/drawing/2014/main" id="{4DB7E4EB-1075-33F1-5B22-5AC317A0C993}"/>
              </a:ext>
            </a:extLst>
          </p:cNvPr>
          <p:cNvPicPr preferRelativeResize="0"/>
          <p:nvPr/>
        </p:nvPicPr>
        <p:blipFill rotWithShape="1">
          <a:blip r:embed="rId10">
            <a:alphaModFix/>
          </a:blip>
          <a:srcRect/>
          <a:stretch/>
        </p:blipFill>
        <p:spPr>
          <a:xfrm>
            <a:off x="549486" y="4161168"/>
            <a:ext cx="1553164" cy="957493"/>
          </a:xfrm>
          <a:prstGeom prst="rect">
            <a:avLst/>
          </a:prstGeom>
          <a:noFill/>
          <a:ln>
            <a:noFill/>
          </a:ln>
        </p:spPr>
      </p:pic>
      <p:pic>
        <p:nvPicPr>
          <p:cNvPr id="34" name="Google Shape;299;p8">
            <a:extLst>
              <a:ext uri="{FF2B5EF4-FFF2-40B4-BE49-F238E27FC236}">
                <a16:creationId xmlns:a16="http://schemas.microsoft.com/office/drawing/2014/main" id="{354E6685-39D4-8B6B-EC38-853E216399B9}"/>
              </a:ext>
            </a:extLst>
          </p:cNvPr>
          <p:cNvPicPr preferRelativeResize="0"/>
          <p:nvPr/>
        </p:nvPicPr>
        <p:blipFill rotWithShape="1">
          <a:blip r:embed="rId11">
            <a:alphaModFix/>
          </a:blip>
          <a:srcRect/>
          <a:stretch/>
        </p:blipFill>
        <p:spPr>
          <a:xfrm>
            <a:off x="115631" y="4662720"/>
            <a:ext cx="1703686" cy="892982"/>
          </a:xfrm>
          <a:prstGeom prst="rect">
            <a:avLst/>
          </a:prstGeom>
          <a:noFill/>
          <a:ln w="12700" cap="flat" cmpd="sng">
            <a:solidFill>
              <a:schemeClr val="lt1"/>
            </a:solidFill>
            <a:prstDash val="solid"/>
            <a:round/>
            <a:headEnd type="none" w="sm" len="sm"/>
            <a:tailEnd type="none" w="sm" len="sm"/>
          </a:ln>
        </p:spPr>
      </p:pic>
      <p:pic>
        <p:nvPicPr>
          <p:cNvPr id="35" name="Google Shape;300;p8">
            <a:extLst>
              <a:ext uri="{FF2B5EF4-FFF2-40B4-BE49-F238E27FC236}">
                <a16:creationId xmlns:a16="http://schemas.microsoft.com/office/drawing/2014/main" id="{11F985FB-C9AE-3090-83E3-504DB9149DE6}"/>
              </a:ext>
            </a:extLst>
          </p:cNvPr>
          <p:cNvPicPr preferRelativeResize="0"/>
          <p:nvPr/>
        </p:nvPicPr>
        <p:blipFill rotWithShape="1">
          <a:blip r:embed="rId12">
            <a:alphaModFix/>
          </a:blip>
          <a:srcRect/>
          <a:stretch/>
        </p:blipFill>
        <p:spPr>
          <a:xfrm>
            <a:off x="2639684" y="2450138"/>
            <a:ext cx="1735234" cy="976069"/>
          </a:xfrm>
          <a:prstGeom prst="rect">
            <a:avLst/>
          </a:prstGeom>
          <a:noFill/>
          <a:ln>
            <a:noFill/>
          </a:ln>
        </p:spPr>
      </p:pic>
      <p:pic>
        <p:nvPicPr>
          <p:cNvPr id="36" name="Google Shape;301;p8">
            <a:extLst>
              <a:ext uri="{FF2B5EF4-FFF2-40B4-BE49-F238E27FC236}">
                <a16:creationId xmlns:a16="http://schemas.microsoft.com/office/drawing/2014/main" id="{CF756EAF-8AB3-B793-8A47-AEC902680AF8}"/>
              </a:ext>
            </a:extLst>
          </p:cNvPr>
          <p:cNvPicPr preferRelativeResize="0"/>
          <p:nvPr/>
        </p:nvPicPr>
        <p:blipFill rotWithShape="1">
          <a:blip r:embed="rId13">
            <a:alphaModFix/>
          </a:blip>
          <a:srcRect/>
          <a:stretch/>
        </p:blipFill>
        <p:spPr>
          <a:xfrm>
            <a:off x="2578137" y="3701152"/>
            <a:ext cx="1555055" cy="709757"/>
          </a:xfrm>
          <a:prstGeom prst="rect">
            <a:avLst/>
          </a:prstGeom>
          <a:noFill/>
          <a:ln w="12700" cap="flat" cmpd="sng">
            <a:solidFill>
              <a:srgbClr val="595959"/>
            </a:solidFill>
            <a:prstDash val="solid"/>
            <a:round/>
            <a:headEnd type="none" w="sm" len="sm"/>
            <a:tailEnd type="none" w="sm" len="sm"/>
          </a:ln>
        </p:spPr>
      </p:pic>
      <p:pic>
        <p:nvPicPr>
          <p:cNvPr id="37" name="Google Shape;302;p8">
            <a:extLst>
              <a:ext uri="{FF2B5EF4-FFF2-40B4-BE49-F238E27FC236}">
                <a16:creationId xmlns:a16="http://schemas.microsoft.com/office/drawing/2014/main" id="{9BDAF7E7-FBE7-523C-117A-FF0C5E86042C}"/>
              </a:ext>
            </a:extLst>
          </p:cNvPr>
          <p:cNvPicPr preferRelativeResize="0"/>
          <p:nvPr/>
        </p:nvPicPr>
        <p:blipFill rotWithShape="1">
          <a:blip r:embed="rId14">
            <a:alphaModFix/>
          </a:blip>
          <a:srcRect/>
          <a:stretch/>
        </p:blipFill>
        <p:spPr>
          <a:xfrm>
            <a:off x="2819552" y="4308746"/>
            <a:ext cx="1548166" cy="709757"/>
          </a:xfrm>
          <a:prstGeom prst="rect">
            <a:avLst/>
          </a:prstGeom>
          <a:noFill/>
          <a:ln w="12700" cap="flat" cmpd="sng">
            <a:solidFill>
              <a:srgbClr val="595959"/>
            </a:solidFill>
            <a:prstDash val="solid"/>
            <a:round/>
            <a:headEnd type="none" w="sm" len="sm"/>
            <a:tailEnd type="none" w="sm" len="sm"/>
          </a:ln>
        </p:spPr>
      </p:pic>
      <p:pic>
        <p:nvPicPr>
          <p:cNvPr id="38" name="Google Shape;303;p8">
            <a:extLst>
              <a:ext uri="{FF2B5EF4-FFF2-40B4-BE49-F238E27FC236}">
                <a16:creationId xmlns:a16="http://schemas.microsoft.com/office/drawing/2014/main" id="{6843AEB4-517B-93DC-8791-7E9B0FD2F8FC}"/>
              </a:ext>
            </a:extLst>
          </p:cNvPr>
          <p:cNvPicPr preferRelativeResize="0"/>
          <p:nvPr/>
        </p:nvPicPr>
        <p:blipFill rotWithShape="1">
          <a:blip r:embed="rId15">
            <a:alphaModFix/>
          </a:blip>
          <a:srcRect/>
          <a:stretch/>
        </p:blipFill>
        <p:spPr>
          <a:xfrm>
            <a:off x="3084545" y="4842793"/>
            <a:ext cx="1548167" cy="709758"/>
          </a:xfrm>
          <a:prstGeom prst="rect">
            <a:avLst/>
          </a:prstGeom>
          <a:noFill/>
          <a:ln w="12700" cap="flat" cmpd="sng">
            <a:solidFill>
              <a:srgbClr val="595959"/>
            </a:solidFill>
            <a:prstDash val="solid"/>
            <a:round/>
            <a:headEnd type="none" w="sm" len="sm"/>
            <a:tailEnd type="none" w="sm" len="sm"/>
          </a:ln>
        </p:spPr>
      </p:pic>
      <p:sp>
        <p:nvSpPr>
          <p:cNvPr id="39" name="Google Shape;304;p8">
            <a:extLst>
              <a:ext uri="{FF2B5EF4-FFF2-40B4-BE49-F238E27FC236}">
                <a16:creationId xmlns:a16="http://schemas.microsoft.com/office/drawing/2014/main" id="{EE7B9ACB-6066-0BDC-6776-541FDCF9BFEC}"/>
              </a:ext>
            </a:extLst>
          </p:cNvPr>
          <p:cNvSpPr/>
          <p:nvPr/>
        </p:nvSpPr>
        <p:spPr>
          <a:xfrm rot="10800000">
            <a:off x="3614056" y="5685804"/>
            <a:ext cx="2605814"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305;p8">
            <a:extLst>
              <a:ext uri="{FF2B5EF4-FFF2-40B4-BE49-F238E27FC236}">
                <a16:creationId xmlns:a16="http://schemas.microsoft.com/office/drawing/2014/main" id="{A7524D96-E787-0334-0098-A92660920723}"/>
              </a:ext>
            </a:extLst>
          </p:cNvPr>
          <p:cNvSpPr/>
          <p:nvPr/>
        </p:nvSpPr>
        <p:spPr>
          <a:xfrm rot="10800000">
            <a:off x="972456" y="5685802"/>
            <a:ext cx="5247413"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306;p8">
            <a:extLst>
              <a:ext uri="{FF2B5EF4-FFF2-40B4-BE49-F238E27FC236}">
                <a16:creationId xmlns:a16="http://schemas.microsoft.com/office/drawing/2014/main" id="{66E36F82-087C-ABFC-F321-CF18BEC7CF04}"/>
              </a:ext>
            </a:extLst>
          </p:cNvPr>
          <p:cNvSpPr txBox="1"/>
          <p:nvPr/>
        </p:nvSpPr>
        <p:spPr>
          <a:xfrm>
            <a:off x="1297290" y="6110050"/>
            <a:ext cx="449071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lt1"/>
                </a:solidFill>
                <a:latin typeface="Calibri"/>
                <a:ea typeface="Calibri"/>
                <a:cs typeface="Calibri"/>
                <a:sym typeface="Calibri"/>
              </a:rPr>
              <a:t>Improvement of modeling, observing techniques</a:t>
            </a:r>
            <a:endParaRPr/>
          </a:p>
        </p:txBody>
      </p:sp>
      <p:sp>
        <p:nvSpPr>
          <p:cNvPr id="42" name="Google Shape;307;p8">
            <a:extLst>
              <a:ext uri="{FF2B5EF4-FFF2-40B4-BE49-F238E27FC236}">
                <a16:creationId xmlns:a16="http://schemas.microsoft.com/office/drawing/2014/main" id="{DA4D6951-E3B7-97D3-9072-D4C95B8F93E5}"/>
              </a:ext>
            </a:extLst>
          </p:cNvPr>
          <p:cNvSpPr txBox="1"/>
          <p:nvPr/>
        </p:nvSpPr>
        <p:spPr>
          <a:xfrm>
            <a:off x="2963439" y="6385205"/>
            <a:ext cx="4985403"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lt1"/>
                </a:solidFill>
                <a:latin typeface="Calibri"/>
                <a:ea typeface="Calibri"/>
                <a:cs typeface="Calibri"/>
                <a:sym typeface="Calibri"/>
              </a:rPr>
              <a:t>Incorporation of stakeholder needs and feedback</a:t>
            </a:r>
            <a:endParaRPr/>
          </a:p>
        </p:txBody>
      </p:sp>
      <p:sp>
        <p:nvSpPr>
          <p:cNvPr id="43" name="Google Shape;308;p8">
            <a:extLst>
              <a:ext uri="{FF2B5EF4-FFF2-40B4-BE49-F238E27FC236}">
                <a16:creationId xmlns:a16="http://schemas.microsoft.com/office/drawing/2014/main" id="{34835D26-F75C-FAE3-D8DA-553AD6F9284F}"/>
              </a:ext>
            </a:extLst>
          </p:cNvPr>
          <p:cNvSpPr txBox="1"/>
          <p:nvPr/>
        </p:nvSpPr>
        <p:spPr>
          <a:xfrm>
            <a:off x="9636574" y="1750848"/>
            <a:ext cx="243631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Gridded anthropogenic emissions </a:t>
            </a:r>
            <a:endParaRPr/>
          </a:p>
        </p:txBody>
      </p:sp>
      <p:pic>
        <p:nvPicPr>
          <p:cNvPr id="44" name="Google Shape;309;p8" descr="Inventory of U.S. Greenhouse Gas Emissions and Sinks | US EPA">
            <a:extLst>
              <a:ext uri="{FF2B5EF4-FFF2-40B4-BE49-F238E27FC236}">
                <a16:creationId xmlns:a16="http://schemas.microsoft.com/office/drawing/2014/main" id="{BBFFCEF4-8C4D-D9FD-BE5D-6123BB39251B}"/>
              </a:ext>
            </a:extLst>
          </p:cNvPr>
          <p:cNvPicPr preferRelativeResize="0"/>
          <p:nvPr/>
        </p:nvPicPr>
        <p:blipFill rotWithShape="1">
          <a:blip r:embed="rId16">
            <a:alphaModFix/>
          </a:blip>
          <a:srcRect/>
          <a:stretch/>
        </p:blipFill>
        <p:spPr>
          <a:xfrm>
            <a:off x="11368015" y="2326167"/>
            <a:ext cx="766329" cy="896436"/>
          </a:xfrm>
          <a:prstGeom prst="rect">
            <a:avLst/>
          </a:prstGeom>
          <a:noFill/>
          <a:ln>
            <a:noFill/>
          </a:ln>
        </p:spPr>
      </p:pic>
      <p:pic>
        <p:nvPicPr>
          <p:cNvPr id="45" name="Google Shape;310;p8" descr="USDA Secretary Perdue Directs U.S. Forest Service to Prioritize National  Forest System Production and Public Access">
            <a:extLst>
              <a:ext uri="{FF2B5EF4-FFF2-40B4-BE49-F238E27FC236}">
                <a16:creationId xmlns:a16="http://schemas.microsoft.com/office/drawing/2014/main" id="{AEA3DB59-2158-54BF-0202-175ABE24CC86}"/>
              </a:ext>
            </a:extLst>
          </p:cNvPr>
          <p:cNvPicPr preferRelativeResize="0"/>
          <p:nvPr/>
        </p:nvPicPr>
        <p:blipFill rotWithShape="1">
          <a:blip r:embed="rId17">
            <a:alphaModFix/>
          </a:blip>
          <a:srcRect/>
          <a:stretch/>
        </p:blipFill>
        <p:spPr>
          <a:xfrm>
            <a:off x="10520758" y="3295703"/>
            <a:ext cx="1575311" cy="1048298"/>
          </a:xfrm>
          <a:prstGeom prst="rect">
            <a:avLst/>
          </a:prstGeom>
          <a:noFill/>
          <a:ln>
            <a:noFill/>
          </a:ln>
        </p:spPr>
      </p:pic>
      <p:sp>
        <p:nvSpPr>
          <p:cNvPr id="46" name="Google Shape;311;p8">
            <a:extLst>
              <a:ext uri="{FF2B5EF4-FFF2-40B4-BE49-F238E27FC236}">
                <a16:creationId xmlns:a16="http://schemas.microsoft.com/office/drawing/2014/main" id="{32DD9612-B493-814F-7164-C48E1727EC19}"/>
              </a:ext>
            </a:extLst>
          </p:cNvPr>
          <p:cNvSpPr txBox="1"/>
          <p:nvPr/>
        </p:nvSpPr>
        <p:spPr>
          <a:xfrm>
            <a:off x="9630565" y="3271609"/>
            <a:ext cx="14722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Natural GHG Emissions</a:t>
            </a:r>
            <a:endParaRPr/>
          </a:p>
        </p:txBody>
      </p:sp>
      <p:pic>
        <p:nvPicPr>
          <p:cNvPr id="47" name="Google Shape;312;p8" descr="Scientists find massive methane leak at Pemex Gulf of Mexico oil field  -paper | Reuters">
            <a:extLst>
              <a:ext uri="{FF2B5EF4-FFF2-40B4-BE49-F238E27FC236}">
                <a16:creationId xmlns:a16="http://schemas.microsoft.com/office/drawing/2014/main" id="{7E9F1608-EBD7-A510-3E9A-26126137D954}"/>
              </a:ext>
            </a:extLst>
          </p:cNvPr>
          <p:cNvPicPr preferRelativeResize="0"/>
          <p:nvPr/>
        </p:nvPicPr>
        <p:blipFill rotWithShape="1">
          <a:blip r:embed="rId18">
            <a:alphaModFix/>
          </a:blip>
          <a:srcRect/>
          <a:stretch/>
        </p:blipFill>
        <p:spPr>
          <a:xfrm>
            <a:off x="9750325" y="4437605"/>
            <a:ext cx="1725811" cy="1148449"/>
          </a:xfrm>
          <a:prstGeom prst="rect">
            <a:avLst/>
          </a:prstGeom>
          <a:noFill/>
          <a:ln>
            <a:noFill/>
          </a:ln>
        </p:spPr>
      </p:pic>
      <p:sp>
        <p:nvSpPr>
          <p:cNvPr id="48" name="Google Shape;313;p8">
            <a:extLst>
              <a:ext uri="{FF2B5EF4-FFF2-40B4-BE49-F238E27FC236}">
                <a16:creationId xmlns:a16="http://schemas.microsoft.com/office/drawing/2014/main" id="{C36F6934-AFB5-7485-9FEE-C97A159F46BF}"/>
              </a:ext>
            </a:extLst>
          </p:cNvPr>
          <p:cNvSpPr txBox="1"/>
          <p:nvPr/>
        </p:nvSpPr>
        <p:spPr>
          <a:xfrm>
            <a:off x="9799194" y="4362542"/>
            <a:ext cx="254948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Detecting and </a:t>
            </a:r>
            <a:r>
              <a:rPr lang="en-US" sz="1800" b="1">
                <a:solidFill>
                  <a:schemeClr val="dk1"/>
                </a:solidFill>
                <a:latin typeface="Calibri"/>
                <a:ea typeface="Calibri"/>
                <a:cs typeface="Calibri"/>
                <a:sym typeface="Calibri"/>
              </a:rPr>
              <a:t>tracking </a:t>
            </a:r>
            <a:r>
              <a:rPr lang="en-US" sz="1800" b="1">
                <a:solidFill>
                  <a:schemeClr val="lt1"/>
                </a:solidFill>
                <a:latin typeface="Calibri"/>
                <a:ea typeface="Calibri"/>
                <a:cs typeface="Calibri"/>
                <a:sym typeface="Calibri"/>
              </a:rPr>
              <a:t>high emission </a:t>
            </a:r>
            <a:r>
              <a:rPr lang="en-US" sz="1800" b="1">
                <a:solidFill>
                  <a:schemeClr val="dk1"/>
                </a:solidFill>
                <a:latin typeface="Calibri"/>
                <a:ea typeface="Calibri"/>
                <a:cs typeface="Calibri"/>
                <a:sym typeface="Calibri"/>
              </a:rPr>
              <a:t>events</a:t>
            </a:r>
            <a:endParaRPr/>
          </a:p>
        </p:txBody>
      </p:sp>
      <p:sp>
        <p:nvSpPr>
          <p:cNvPr id="49" name="Google Shape;314;p8">
            <a:extLst>
              <a:ext uri="{FF2B5EF4-FFF2-40B4-BE49-F238E27FC236}">
                <a16:creationId xmlns:a16="http://schemas.microsoft.com/office/drawing/2014/main" id="{D9D22F40-FD85-3FC5-F21B-B770441CA938}"/>
              </a:ext>
            </a:extLst>
          </p:cNvPr>
          <p:cNvSpPr/>
          <p:nvPr/>
        </p:nvSpPr>
        <p:spPr>
          <a:xfrm>
            <a:off x="122342" y="550835"/>
            <a:ext cx="4288047" cy="1198004"/>
          </a:xfrm>
          <a:prstGeom prst="roundRect">
            <a:avLst>
              <a:gd name="adj" fmla="val 16667"/>
            </a:avLst>
          </a:prstGeom>
          <a:noFill/>
          <a:ln w="1905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 name="Google Shape;315;p8" descr="Image result for noaa logo">
            <a:extLst>
              <a:ext uri="{FF2B5EF4-FFF2-40B4-BE49-F238E27FC236}">
                <a16:creationId xmlns:a16="http://schemas.microsoft.com/office/drawing/2014/main" id="{62F9EFC9-648D-88C9-CA9A-EA949F93C9B6}"/>
              </a:ext>
            </a:extLst>
          </p:cNvPr>
          <p:cNvPicPr preferRelativeResize="0"/>
          <p:nvPr/>
        </p:nvPicPr>
        <p:blipFill rotWithShape="1">
          <a:blip r:embed="rId19">
            <a:alphaModFix/>
          </a:blip>
          <a:srcRect/>
          <a:stretch/>
        </p:blipFill>
        <p:spPr>
          <a:xfrm>
            <a:off x="2455403" y="720414"/>
            <a:ext cx="860492" cy="860492"/>
          </a:xfrm>
          <a:prstGeom prst="rect">
            <a:avLst/>
          </a:prstGeom>
          <a:noFill/>
          <a:ln>
            <a:noFill/>
          </a:ln>
        </p:spPr>
      </p:pic>
      <p:pic>
        <p:nvPicPr>
          <p:cNvPr id="51" name="Google Shape;316;p8" descr="NIST Logo">
            <a:extLst>
              <a:ext uri="{FF2B5EF4-FFF2-40B4-BE49-F238E27FC236}">
                <a16:creationId xmlns:a16="http://schemas.microsoft.com/office/drawing/2014/main" id="{51B0891D-3C12-6B23-2F6E-95BE6B5EDBAD}"/>
              </a:ext>
            </a:extLst>
          </p:cNvPr>
          <p:cNvPicPr preferRelativeResize="0"/>
          <p:nvPr/>
        </p:nvPicPr>
        <p:blipFill rotWithShape="1">
          <a:blip r:embed="rId20">
            <a:alphaModFix/>
          </a:blip>
          <a:srcRect/>
          <a:stretch/>
        </p:blipFill>
        <p:spPr>
          <a:xfrm>
            <a:off x="1195625" y="848654"/>
            <a:ext cx="1188720" cy="322522"/>
          </a:xfrm>
          <a:prstGeom prst="rect">
            <a:avLst/>
          </a:prstGeom>
          <a:noFill/>
          <a:ln>
            <a:noFill/>
          </a:ln>
        </p:spPr>
      </p:pic>
      <p:sp>
        <p:nvSpPr>
          <p:cNvPr id="52" name="Google Shape;317;p8">
            <a:extLst>
              <a:ext uri="{FF2B5EF4-FFF2-40B4-BE49-F238E27FC236}">
                <a16:creationId xmlns:a16="http://schemas.microsoft.com/office/drawing/2014/main" id="{254CDDB1-0DC3-5306-8637-93549663CE0A}"/>
              </a:ext>
            </a:extLst>
          </p:cNvPr>
          <p:cNvSpPr txBox="1"/>
          <p:nvPr/>
        </p:nvSpPr>
        <p:spPr>
          <a:xfrm>
            <a:off x="265493" y="230433"/>
            <a:ext cx="4158343" cy="3539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dirty="0">
                <a:solidFill>
                  <a:schemeClr val="dk1"/>
                </a:solidFill>
                <a:latin typeface="Calibri"/>
                <a:ea typeface="Calibri"/>
                <a:cs typeface="Calibri"/>
                <a:sym typeface="Calibri"/>
              </a:rPr>
              <a:t>Examples of Data and Needs from Partners*</a:t>
            </a:r>
            <a:endParaRPr dirty="0"/>
          </a:p>
        </p:txBody>
      </p:sp>
      <p:sp>
        <p:nvSpPr>
          <p:cNvPr id="53" name="Google Shape;318;p8">
            <a:extLst>
              <a:ext uri="{FF2B5EF4-FFF2-40B4-BE49-F238E27FC236}">
                <a16:creationId xmlns:a16="http://schemas.microsoft.com/office/drawing/2014/main" id="{0643584D-0315-1C4E-5E53-6CC1BBC5670B}"/>
              </a:ext>
            </a:extLst>
          </p:cNvPr>
          <p:cNvSpPr/>
          <p:nvPr/>
        </p:nvSpPr>
        <p:spPr>
          <a:xfrm rot="5400000">
            <a:off x="4951158" y="327057"/>
            <a:ext cx="625039" cy="1495905"/>
          </a:xfrm>
          <a:prstGeom prst="bentArrow">
            <a:avLst>
              <a:gd name="adj1" fmla="val 25000"/>
              <a:gd name="adj2" fmla="val 25000"/>
              <a:gd name="adj3" fmla="val 25000"/>
              <a:gd name="adj4" fmla="val 4375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319;p8">
            <a:extLst>
              <a:ext uri="{FF2B5EF4-FFF2-40B4-BE49-F238E27FC236}">
                <a16:creationId xmlns:a16="http://schemas.microsoft.com/office/drawing/2014/main" id="{296C4E25-535A-17D4-46D2-52734F19C71F}"/>
              </a:ext>
            </a:extLst>
          </p:cNvPr>
          <p:cNvSpPr txBox="1">
            <a:spLocks/>
          </p:cNvSpPr>
          <p:nvPr/>
        </p:nvSpPr>
        <p:spPr>
          <a:xfrm>
            <a:off x="220721" y="161538"/>
            <a:ext cx="11662663" cy="6771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buSzPts val="3000"/>
            </a:pPr>
            <a:r>
              <a:rPr lang="en-US" sz="3000"/>
              <a:t>Prototype: FROM DATA TO NEW INSIGHTS</a:t>
            </a:r>
            <a:endParaRPr lang="en-US" dirty="0"/>
          </a:p>
        </p:txBody>
      </p:sp>
      <p:sp>
        <p:nvSpPr>
          <p:cNvPr id="55" name="Google Shape;321;p8">
            <a:extLst>
              <a:ext uri="{FF2B5EF4-FFF2-40B4-BE49-F238E27FC236}">
                <a16:creationId xmlns:a16="http://schemas.microsoft.com/office/drawing/2014/main" id="{A284A6AB-D80B-7038-CFC2-3106BCFE12E2}"/>
              </a:ext>
            </a:extLst>
          </p:cNvPr>
          <p:cNvSpPr txBox="1"/>
          <p:nvPr/>
        </p:nvSpPr>
        <p:spPr>
          <a:xfrm>
            <a:off x="8610160" y="6295807"/>
            <a:ext cx="19534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 Representative, but not comprehensive list</a:t>
            </a:r>
            <a:endParaRPr/>
          </a:p>
        </p:txBody>
      </p:sp>
      <p:pic>
        <p:nvPicPr>
          <p:cNvPr id="56" name="Google Shape;322;p8">
            <a:extLst>
              <a:ext uri="{FF2B5EF4-FFF2-40B4-BE49-F238E27FC236}">
                <a16:creationId xmlns:a16="http://schemas.microsoft.com/office/drawing/2014/main" id="{46D842CC-40F9-BDE6-97CE-6B5D284D5A13}"/>
              </a:ext>
            </a:extLst>
          </p:cNvPr>
          <p:cNvPicPr preferRelativeResize="0"/>
          <p:nvPr/>
        </p:nvPicPr>
        <p:blipFill rotWithShape="1">
          <a:blip r:embed="rId21">
            <a:alphaModFix/>
          </a:blip>
          <a:srcRect/>
          <a:stretch/>
        </p:blipFill>
        <p:spPr>
          <a:xfrm>
            <a:off x="220721" y="795873"/>
            <a:ext cx="876525" cy="600419"/>
          </a:xfrm>
          <a:prstGeom prst="rect">
            <a:avLst/>
          </a:prstGeom>
          <a:noFill/>
          <a:ln>
            <a:noFill/>
          </a:ln>
        </p:spPr>
      </p:pic>
      <p:sp>
        <p:nvSpPr>
          <p:cNvPr id="57" name="Rectangle 56">
            <a:extLst>
              <a:ext uri="{FF2B5EF4-FFF2-40B4-BE49-F238E27FC236}">
                <a16:creationId xmlns:a16="http://schemas.microsoft.com/office/drawing/2014/main" id="{2FE5AA7F-0FAB-D061-DAC9-559CFC116368}"/>
              </a:ext>
            </a:extLst>
          </p:cNvPr>
          <p:cNvSpPr/>
          <p:nvPr/>
        </p:nvSpPr>
        <p:spPr>
          <a:xfrm>
            <a:off x="13379" y="-11971"/>
            <a:ext cx="12194269" cy="686997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082B369B-756F-6F59-52F7-5163BBA7A04A}"/>
              </a:ext>
            </a:extLst>
          </p:cNvPr>
          <p:cNvSpPr/>
          <p:nvPr/>
        </p:nvSpPr>
        <p:spPr>
          <a:xfrm>
            <a:off x="0" y="1227943"/>
            <a:ext cx="4844637" cy="474500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3A794EF3-077A-04C6-48E9-2631A0EF3A2A}"/>
              </a:ext>
            </a:extLst>
          </p:cNvPr>
          <p:cNvSpPr txBox="1"/>
          <p:nvPr/>
        </p:nvSpPr>
        <p:spPr>
          <a:xfrm>
            <a:off x="1097246" y="1391171"/>
            <a:ext cx="2681723" cy="1200329"/>
          </a:xfrm>
          <a:prstGeom prst="rect">
            <a:avLst/>
          </a:prstGeom>
          <a:noFill/>
        </p:spPr>
        <p:txBody>
          <a:bodyPr wrap="square" rtlCol="0">
            <a:spAutoFit/>
          </a:bodyPr>
          <a:lstStyle/>
          <a:p>
            <a:pPr algn="ctr"/>
            <a:r>
              <a:rPr lang="en-US" sz="1800" b="1" u="sng" dirty="0">
                <a:solidFill>
                  <a:srgbClr val="FF0000"/>
                </a:solidFill>
              </a:rPr>
              <a:t>CMS</a:t>
            </a:r>
          </a:p>
          <a:p>
            <a:pPr algn="ctr"/>
            <a:r>
              <a:rPr lang="en-US" sz="1800" b="1" dirty="0">
                <a:solidFill>
                  <a:srgbClr val="FF0000"/>
                </a:solidFill>
              </a:rPr>
              <a:t>Pathway to innovation from research community</a:t>
            </a:r>
          </a:p>
        </p:txBody>
      </p:sp>
      <p:sp>
        <p:nvSpPr>
          <p:cNvPr id="60" name="Oval 59">
            <a:extLst>
              <a:ext uri="{FF2B5EF4-FFF2-40B4-BE49-F238E27FC236}">
                <a16:creationId xmlns:a16="http://schemas.microsoft.com/office/drawing/2014/main" id="{628C2462-F206-5567-DDE0-93665149DF42}"/>
              </a:ext>
            </a:extLst>
          </p:cNvPr>
          <p:cNvSpPr/>
          <p:nvPr/>
        </p:nvSpPr>
        <p:spPr>
          <a:xfrm>
            <a:off x="4712691" y="1204957"/>
            <a:ext cx="2758352" cy="474500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7F349F3A-3D7D-FDE6-E656-0CB4A834590D}"/>
              </a:ext>
            </a:extLst>
          </p:cNvPr>
          <p:cNvSpPr txBox="1"/>
          <p:nvPr/>
        </p:nvSpPr>
        <p:spPr>
          <a:xfrm>
            <a:off x="4978591" y="1656470"/>
            <a:ext cx="2201493" cy="2585323"/>
          </a:xfrm>
          <a:prstGeom prst="rect">
            <a:avLst/>
          </a:prstGeom>
          <a:noFill/>
        </p:spPr>
        <p:txBody>
          <a:bodyPr wrap="square" rtlCol="0">
            <a:spAutoFit/>
          </a:bodyPr>
          <a:lstStyle/>
          <a:p>
            <a:pPr algn="ctr"/>
            <a:r>
              <a:rPr lang="en-US" sz="1800" b="1" u="sng" dirty="0">
                <a:solidFill>
                  <a:srgbClr val="FF0000"/>
                </a:solidFill>
              </a:rPr>
              <a:t>EIS</a:t>
            </a:r>
            <a:r>
              <a:rPr lang="en-US" sz="1800" b="1" dirty="0">
                <a:solidFill>
                  <a:srgbClr val="FF0000"/>
                </a:solidFill>
              </a:rPr>
              <a:t> </a:t>
            </a:r>
          </a:p>
          <a:p>
            <a:pPr algn="ctr"/>
            <a:r>
              <a:rPr lang="en-US" sz="1800" b="1" dirty="0">
                <a:solidFill>
                  <a:srgbClr val="FF0000"/>
                </a:solidFill>
              </a:rPr>
              <a:t>Open system focused on integration and testing of new approaches, Earth system understanding and discoveries</a:t>
            </a:r>
          </a:p>
        </p:txBody>
      </p:sp>
      <p:sp>
        <p:nvSpPr>
          <p:cNvPr id="62" name="Oval 61">
            <a:extLst>
              <a:ext uri="{FF2B5EF4-FFF2-40B4-BE49-F238E27FC236}">
                <a16:creationId xmlns:a16="http://schemas.microsoft.com/office/drawing/2014/main" id="{C488C494-C6FE-4F56-4BC1-9F6995C558B7}"/>
              </a:ext>
            </a:extLst>
          </p:cNvPr>
          <p:cNvSpPr/>
          <p:nvPr/>
        </p:nvSpPr>
        <p:spPr>
          <a:xfrm>
            <a:off x="7077321" y="1232489"/>
            <a:ext cx="5093034" cy="474500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C1267522-0715-7973-A3EF-1F2EB89E83D1}"/>
              </a:ext>
            </a:extLst>
          </p:cNvPr>
          <p:cNvSpPr txBox="1"/>
          <p:nvPr/>
        </p:nvSpPr>
        <p:spPr>
          <a:xfrm>
            <a:off x="8155499" y="1647914"/>
            <a:ext cx="2809730" cy="2308324"/>
          </a:xfrm>
          <a:prstGeom prst="rect">
            <a:avLst/>
          </a:prstGeom>
          <a:noFill/>
        </p:spPr>
        <p:txBody>
          <a:bodyPr wrap="square" rtlCol="0">
            <a:spAutoFit/>
          </a:bodyPr>
          <a:lstStyle/>
          <a:p>
            <a:pPr algn="ctr"/>
            <a:r>
              <a:rPr lang="en-US" sz="1800" b="1" u="sng" dirty="0">
                <a:solidFill>
                  <a:srgbClr val="FF0000"/>
                </a:solidFill>
              </a:rPr>
              <a:t>GHG Center</a:t>
            </a:r>
          </a:p>
          <a:p>
            <a:pPr algn="ctr"/>
            <a:r>
              <a:rPr lang="en-US" sz="1800" b="1" dirty="0">
                <a:solidFill>
                  <a:srgbClr val="FF0000"/>
                </a:solidFill>
              </a:rPr>
              <a:t>End-user driven, reliable delivery of mature GHG monitoring products and tools, enhanced </a:t>
            </a:r>
            <a:r>
              <a:rPr lang="en-US" sz="1800" b="1">
                <a:solidFill>
                  <a:srgbClr val="FF0000"/>
                </a:solidFill>
              </a:rPr>
              <a:t>support for </a:t>
            </a:r>
            <a:r>
              <a:rPr lang="en-US" sz="1800" b="1" dirty="0">
                <a:solidFill>
                  <a:srgbClr val="FF0000"/>
                </a:solidFill>
              </a:rPr>
              <a:t>stakeholder engagement</a:t>
            </a:r>
          </a:p>
        </p:txBody>
      </p:sp>
    </p:spTree>
    <p:extLst>
      <p:ext uri="{BB962C8B-B14F-4D97-AF65-F5344CB8AC3E}">
        <p14:creationId xmlns:p14="http://schemas.microsoft.com/office/powerpoint/2010/main" val="109803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15"/>
          <p:cNvGrpSpPr/>
          <p:nvPr/>
        </p:nvGrpSpPr>
        <p:grpSpPr>
          <a:xfrm>
            <a:off x="0" y="-370"/>
            <a:ext cx="12192000" cy="804262"/>
            <a:chOff x="0" y="-370"/>
            <a:chExt cx="12192000" cy="804262"/>
          </a:xfrm>
        </p:grpSpPr>
        <p:pic>
          <p:nvPicPr>
            <p:cNvPr id="302" name="Google Shape;302;p15" descr="nasa_black banner.jpg"/>
            <p:cNvPicPr preferRelativeResize="0"/>
            <p:nvPr/>
          </p:nvPicPr>
          <p:blipFill rotWithShape="1">
            <a:blip r:embed="rId3">
              <a:alphaModFix/>
            </a:blip>
            <a:srcRect/>
            <a:stretch/>
          </p:blipFill>
          <p:spPr>
            <a:xfrm>
              <a:off x="0" y="3792"/>
              <a:ext cx="10668000" cy="800100"/>
            </a:xfrm>
            <a:prstGeom prst="rect">
              <a:avLst/>
            </a:prstGeom>
            <a:noFill/>
            <a:ln>
              <a:noFill/>
            </a:ln>
          </p:spPr>
        </p:pic>
        <p:pic>
          <p:nvPicPr>
            <p:cNvPr id="303" name="Google Shape;303;p15"/>
            <p:cNvPicPr preferRelativeResize="0"/>
            <p:nvPr/>
          </p:nvPicPr>
          <p:blipFill rotWithShape="1">
            <a:blip r:embed="rId4">
              <a:alphaModFix/>
            </a:blip>
            <a:srcRect/>
            <a:stretch/>
          </p:blipFill>
          <p:spPr>
            <a:xfrm>
              <a:off x="5811524" y="-370"/>
              <a:ext cx="6380476" cy="804262"/>
            </a:xfrm>
            <a:prstGeom prst="rect">
              <a:avLst/>
            </a:prstGeom>
            <a:noFill/>
            <a:ln>
              <a:noFill/>
            </a:ln>
          </p:spPr>
        </p:pic>
      </p:grpSp>
      <p:pic>
        <p:nvPicPr>
          <p:cNvPr id="304" name="Google Shape;304;p15"/>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05" name="Google Shape;305;p15"/>
          <p:cNvSpPr/>
          <p:nvPr/>
        </p:nvSpPr>
        <p:spPr>
          <a:xfrm>
            <a:off x="883563" y="992593"/>
            <a:ext cx="388311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2000" b="1" i="0" u="none" strike="noStrike" cap="none" dirty="0">
                <a:solidFill>
                  <a:schemeClr val="lt1"/>
                </a:solidFill>
                <a:latin typeface="Arial"/>
                <a:ea typeface="Arial"/>
                <a:cs typeface="Arial"/>
                <a:sym typeface="Arial"/>
              </a:rPr>
              <a:t>CMS Working Groups</a:t>
            </a:r>
            <a:endParaRPr sz="2000" b="1" i="0" u="none" strike="noStrike" cap="none" dirty="0">
              <a:solidFill>
                <a:srgbClr val="000000"/>
              </a:solidFill>
              <a:latin typeface="Arial"/>
              <a:ea typeface="Arial"/>
              <a:cs typeface="Arial"/>
              <a:sym typeface="Arial"/>
            </a:endParaRPr>
          </a:p>
        </p:txBody>
      </p:sp>
      <p:sp>
        <p:nvSpPr>
          <p:cNvPr id="306" name="Google Shape;306;p15"/>
          <p:cNvSpPr/>
          <p:nvPr/>
        </p:nvSpPr>
        <p:spPr>
          <a:xfrm>
            <a:off x="914400" y="1858953"/>
            <a:ext cx="5257800" cy="31700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1800"/>
              <a:buFont typeface="Arial"/>
              <a:buChar char="•"/>
            </a:pPr>
            <a:r>
              <a:rPr lang="en-US" sz="2000" b="1" i="0" u="none" strike="noStrike" cap="none" dirty="0">
                <a:solidFill>
                  <a:schemeClr val="lt1"/>
                </a:solidFill>
                <a:latin typeface="+mn-lt"/>
                <a:ea typeface="Merriweather Sans"/>
                <a:cs typeface="Merriweather Sans"/>
                <a:sym typeface="Merriweather Sans"/>
              </a:rPr>
              <a:t>Biomass </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0" u="none" strike="noStrike" cap="none" dirty="0">
                <a:solidFill>
                  <a:schemeClr val="lt1"/>
                </a:solidFill>
                <a:latin typeface="+mn-lt"/>
                <a:ea typeface="Merriweather Sans"/>
                <a:cs typeface="Merriweather Sans"/>
                <a:sym typeface="Merriweather Sans"/>
              </a:rPr>
              <a:t>Flux</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0" u="none" strike="noStrike" cap="none" dirty="0">
                <a:solidFill>
                  <a:schemeClr val="lt1"/>
                </a:solidFill>
                <a:latin typeface="+mn-lt"/>
                <a:ea typeface="Merriweather Sans"/>
                <a:cs typeface="Merriweather Sans"/>
                <a:sym typeface="Merriweather Sans"/>
              </a:rPr>
              <a:t>Methane*</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0" u="none" strike="noStrike" cap="none" dirty="0">
                <a:solidFill>
                  <a:schemeClr val="lt1"/>
                </a:solidFill>
                <a:latin typeface="+mn-lt"/>
                <a:ea typeface="Merriweather Sans"/>
                <a:cs typeface="Merriweather Sans"/>
                <a:sym typeface="Merriweather Sans"/>
              </a:rPr>
              <a:t>Stakeholder*</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0" u="none" strike="noStrike" cap="none" dirty="0">
                <a:solidFill>
                  <a:schemeClr val="lt1"/>
                </a:solidFill>
                <a:latin typeface="+mn-lt"/>
                <a:ea typeface="Merriweather Sans"/>
                <a:cs typeface="Merriweather Sans"/>
                <a:sym typeface="Merriweather Sans"/>
              </a:rPr>
              <a:t>Uncertainties</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0" u="none" strike="noStrike" cap="none" dirty="0">
                <a:solidFill>
                  <a:schemeClr val="lt1"/>
                </a:solidFill>
                <a:latin typeface="+mn-lt"/>
                <a:ea typeface="Merriweather Sans"/>
                <a:cs typeface="Merriweather Sans"/>
                <a:sym typeface="Merriweather Sans"/>
              </a:rPr>
              <a:t>Wet Carbon*</a:t>
            </a:r>
          </a:p>
          <a:p>
            <a:pPr marL="342900" marR="0" lvl="0" indent="-342900" algn="l" rtl="0">
              <a:lnSpc>
                <a:spcPct val="100000"/>
              </a:lnSpc>
              <a:spcBef>
                <a:spcPts val="0"/>
              </a:spcBef>
              <a:spcAft>
                <a:spcPts val="0"/>
              </a:spcAft>
              <a:buClr>
                <a:schemeClr val="lt1"/>
              </a:buClr>
              <a:buSzPts val="1800"/>
              <a:buFont typeface="Arial"/>
              <a:buChar char="•"/>
            </a:pPr>
            <a:endParaRPr lang="en-US" sz="1800" b="1" dirty="0">
              <a:solidFill>
                <a:schemeClr val="lt1"/>
              </a:solidFill>
              <a:latin typeface="+mn-lt"/>
              <a:sym typeface="Merriweather Sans"/>
            </a:endParaRPr>
          </a:p>
          <a:p>
            <a:pPr marR="0" lvl="0" algn="l" rtl="0">
              <a:lnSpc>
                <a:spcPct val="100000"/>
              </a:lnSpc>
              <a:spcBef>
                <a:spcPts val="0"/>
              </a:spcBef>
              <a:spcAft>
                <a:spcPts val="0"/>
              </a:spcAft>
              <a:buClr>
                <a:schemeClr val="lt1"/>
              </a:buClr>
              <a:buSzPts val="1800"/>
            </a:pPr>
            <a:r>
              <a:rPr lang="en-US" sz="2000" b="1" i="0" u="none" strike="noStrike" cap="none" dirty="0">
                <a:solidFill>
                  <a:schemeClr val="lt1"/>
                </a:solidFill>
                <a:latin typeface="+mn-lt"/>
                <a:ea typeface="Arial"/>
                <a:cs typeface="Arial"/>
                <a:sym typeface="Merriweather Sans"/>
              </a:rPr>
              <a:t>*Synthesis paper published</a:t>
            </a:r>
            <a:endParaRPr sz="2000" b="0" i="0"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0" u="sng" strike="noStrike" cap="none" dirty="0">
              <a:solidFill>
                <a:schemeClr val="dk1"/>
              </a:solidFill>
              <a:latin typeface="+mn-lt"/>
              <a:ea typeface="Merriweather Sans"/>
              <a:cs typeface="Merriweather Sans"/>
              <a:sym typeface="Merriweather Sans"/>
            </a:endParaRPr>
          </a:p>
          <a:p>
            <a:pPr marL="0" marR="0" lvl="0" indent="0" algn="l" rtl="0">
              <a:lnSpc>
                <a:spcPct val="100000"/>
              </a:lnSpc>
              <a:spcBef>
                <a:spcPts val="0"/>
              </a:spcBef>
              <a:spcAft>
                <a:spcPts val="0"/>
              </a:spcAft>
              <a:buClr>
                <a:schemeClr val="dk1"/>
              </a:buClr>
              <a:buSzPts val="1800"/>
              <a:buFont typeface="Arial"/>
              <a:buNone/>
            </a:pPr>
            <a:endParaRPr sz="1800" b="0" i="0" u="sng" strike="noStrike" cap="none" dirty="0">
              <a:solidFill>
                <a:schemeClr val="dk1"/>
              </a:solidFill>
              <a:latin typeface="+mn-lt"/>
              <a:ea typeface="Merriweather Sans"/>
              <a:cs typeface="Merriweather Sans"/>
              <a:sym typeface="Merriweather Sans"/>
            </a:endParaRPr>
          </a:p>
        </p:txBody>
      </p:sp>
      <p:sp>
        <p:nvSpPr>
          <p:cNvPr id="307" name="Google Shape;307;p15"/>
          <p:cNvSpPr/>
          <p:nvPr/>
        </p:nvSpPr>
        <p:spPr>
          <a:xfrm>
            <a:off x="5002033" y="1806198"/>
            <a:ext cx="7167438" cy="440116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Data/Data Management (2013-2019)</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Atmospheric Validation (2013-2019)</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External Communications (2012-2019)</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Methane (2015-2019)</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MRV (2013-2019)</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Uncertainties/Algorithm Assessment/Inter-comparisons (2015-2019)</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System Framework (2012-2015)</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Algorithm Assessment/Inter-comparisons (2012-2014)</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Biomass-Flux (2012-2014)</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Capability Risk (2012-2014)</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Responsiveness (2012-2014)</a:t>
            </a:r>
            <a:endParaRPr sz="2000" b="0" i="0" u="none" strike="noStrike" cap="none" dirty="0">
              <a:solidFill>
                <a:srgbClr val="000000"/>
              </a:solidFill>
              <a:latin typeface="+mn-lt"/>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b="1" i="1" u="none" strike="noStrike" cap="none" dirty="0">
                <a:solidFill>
                  <a:schemeClr val="lt1"/>
                </a:solidFill>
                <a:latin typeface="+mn-lt"/>
                <a:ea typeface="Merriweather Sans"/>
                <a:cs typeface="Merriweather Sans"/>
                <a:sym typeface="Merriweather Sans"/>
              </a:rPr>
              <a:t>Uncertainties (2012-2014)</a:t>
            </a:r>
          </a:p>
          <a:p>
            <a:pPr marL="342900" marR="0" lvl="0" indent="-342900" algn="l" rtl="0">
              <a:lnSpc>
                <a:spcPct val="100000"/>
              </a:lnSpc>
              <a:spcBef>
                <a:spcPts val="0"/>
              </a:spcBef>
              <a:spcAft>
                <a:spcPts val="0"/>
              </a:spcAft>
              <a:buClr>
                <a:schemeClr val="lt1"/>
              </a:buClr>
              <a:buSzPts val="1800"/>
              <a:buFont typeface="Arial"/>
              <a:buChar char="•"/>
            </a:pPr>
            <a:r>
              <a:rPr lang="en-US" sz="2000" b="1" i="1" dirty="0">
                <a:solidFill>
                  <a:schemeClr val="lt1"/>
                </a:solidFill>
                <a:latin typeface="+mn-lt"/>
                <a:ea typeface="Merriweather Sans"/>
                <a:cs typeface="Merriweather Sans"/>
                <a:sym typeface="Merriweather Sans"/>
              </a:rPr>
              <a:t>MRV  (2020—2022)</a:t>
            </a:r>
            <a:endParaRPr sz="2000" b="1" i="1" u="sng" strike="noStrike" cap="none" dirty="0">
              <a:solidFill>
                <a:schemeClr val="lt1"/>
              </a:solidFill>
              <a:latin typeface="+mn-lt"/>
              <a:ea typeface="Merriweather Sans"/>
              <a:cs typeface="Merriweather Sans"/>
              <a:sym typeface="Merriweather Sans"/>
            </a:endParaRPr>
          </a:p>
        </p:txBody>
      </p:sp>
      <p:sp>
        <p:nvSpPr>
          <p:cNvPr id="308" name="Google Shape;308;p15"/>
          <p:cNvSpPr txBox="1"/>
          <p:nvPr/>
        </p:nvSpPr>
        <p:spPr>
          <a:xfrm>
            <a:off x="5002033" y="1481883"/>
            <a:ext cx="81663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1" i="1" u="sng" strike="noStrike" cap="none" dirty="0">
                <a:solidFill>
                  <a:schemeClr val="lt1"/>
                </a:solidFill>
                <a:latin typeface="+mn-lt"/>
                <a:ea typeface="Calibri"/>
                <a:cs typeface="Calibri"/>
                <a:sym typeface="Calibri"/>
              </a:rPr>
              <a:t>Past:</a:t>
            </a:r>
            <a:endParaRPr sz="2000" b="0" i="0" u="none" strike="noStrike" cap="none" dirty="0">
              <a:solidFill>
                <a:srgbClr val="000000"/>
              </a:solidFill>
              <a:latin typeface="+mn-lt"/>
              <a:ea typeface="Arial"/>
              <a:cs typeface="Arial"/>
              <a:sym typeface="Arial"/>
            </a:endParaRPr>
          </a:p>
        </p:txBody>
      </p:sp>
      <p:sp>
        <p:nvSpPr>
          <p:cNvPr id="309" name="Google Shape;309;p15"/>
          <p:cNvSpPr txBox="1"/>
          <p:nvPr/>
        </p:nvSpPr>
        <p:spPr>
          <a:xfrm>
            <a:off x="901148" y="1504961"/>
            <a:ext cx="124271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1" i="0" u="sng" strike="noStrike" cap="none" dirty="0">
                <a:solidFill>
                  <a:schemeClr val="lt1"/>
                </a:solidFill>
                <a:latin typeface="+mn-lt"/>
                <a:ea typeface="Calibri"/>
                <a:cs typeface="Calibri"/>
                <a:sym typeface="Calibri"/>
              </a:rPr>
              <a:t>Present:</a:t>
            </a:r>
            <a:endParaRPr sz="2000" b="0" i="0" u="none" strike="noStrike" cap="none" dirty="0">
              <a:solidFill>
                <a:srgbClr val="000000"/>
              </a:solidFill>
              <a:latin typeface="+mn-lt"/>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body" idx="1"/>
          </p:nvPr>
        </p:nvSpPr>
        <p:spPr>
          <a:xfrm>
            <a:off x="1295400" y="807684"/>
            <a:ext cx="10134600" cy="5516916"/>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chemeClr val="dk1"/>
              </a:buClr>
              <a:buSzPct val="100000"/>
              <a:buNone/>
            </a:pPr>
            <a:r>
              <a:rPr lang="en-US" sz="4800" b="1" dirty="0"/>
              <a:t>Congressional Direction in 2010:</a:t>
            </a:r>
            <a:endParaRPr sz="4800" dirty="0"/>
          </a:p>
          <a:p>
            <a:pPr marL="0" lvl="0" indent="0" algn="l" rtl="0">
              <a:lnSpc>
                <a:spcPct val="90000"/>
              </a:lnSpc>
              <a:spcBef>
                <a:spcPts val="1000"/>
              </a:spcBef>
              <a:spcAft>
                <a:spcPts val="0"/>
              </a:spcAft>
              <a:buClr>
                <a:schemeClr val="dk1"/>
              </a:buClr>
              <a:buSzPct val="100000"/>
              <a:buNone/>
            </a:pPr>
            <a:r>
              <a:rPr lang="en-US" sz="4800" dirty="0"/>
              <a:t>Also included within the funds provided for other mission and data analysis, the conference agreement provides $6,000,000 for pre-phase A and pilot initiatives for the development of a carbon monitoring system. Any pilot developed shall replicate state and national carbon and biomass inventory processes that provide statistical precision and accuracy with geospatially explicit associated attribute data for aggregation at the project, county, state and federal level using a common dataset with complete market transparency, including extraction algorithms and correlation modeling.</a:t>
            </a:r>
            <a:endParaRPr dirty="0"/>
          </a:p>
          <a:p>
            <a:pPr marL="0" lvl="0" indent="0" algn="l" rtl="0">
              <a:lnSpc>
                <a:spcPct val="90000"/>
              </a:lnSpc>
              <a:spcBef>
                <a:spcPts val="1000"/>
              </a:spcBef>
              <a:spcAft>
                <a:spcPts val="0"/>
              </a:spcAft>
              <a:buClr>
                <a:schemeClr val="dk1"/>
              </a:buClr>
              <a:buSzPct val="100000"/>
              <a:buNone/>
            </a:pPr>
            <a:endParaRPr sz="4800" b="1" dirty="0"/>
          </a:p>
          <a:p>
            <a:pPr marL="0" lvl="0" indent="0" algn="l" rtl="0">
              <a:lnSpc>
                <a:spcPct val="90000"/>
              </a:lnSpc>
              <a:spcBef>
                <a:spcPts val="1000"/>
              </a:spcBef>
              <a:spcAft>
                <a:spcPts val="0"/>
              </a:spcAft>
              <a:buClr>
                <a:schemeClr val="dk1"/>
              </a:buClr>
              <a:buSzPct val="100000"/>
              <a:buNone/>
            </a:pPr>
            <a:r>
              <a:rPr lang="en-US" sz="4800" b="1" dirty="0"/>
              <a:t>Congressional Direction in 2011:</a:t>
            </a:r>
            <a:endParaRPr dirty="0"/>
          </a:p>
          <a:p>
            <a:pPr marL="0" lvl="0" indent="0" algn="l" rtl="0">
              <a:lnSpc>
                <a:spcPct val="90000"/>
              </a:lnSpc>
              <a:spcBef>
                <a:spcPts val="1000"/>
              </a:spcBef>
              <a:spcAft>
                <a:spcPts val="0"/>
              </a:spcAft>
              <a:buClr>
                <a:schemeClr val="dk1"/>
              </a:buClr>
              <a:buSzPct val="100000"/>
              <a:buNone/>
            </a:pPr>
            <a:r>
              <a:rPr lang="en-US" sz="4800" dirty="0"/>
              <a:t>None</a:t>
            </a:r>
            <a:endParaRPr dirty="0"/>
          </a:p>
          <a:p>
            <a:pPr marL="0" lvl="0" indent="0" algn="l" rtl="0">
              <a:lnSpc>
                <a:spcPct val="90000"/>
              </a:lnSpc>
              <a:spcBef>
                <a:spcPts val="1000"/>
              </a:spcBef>
              <a:spcAft>
                <a:spcPts val="0"/>
              </a:spcAft>
              <a:buClr>
                <a:schemeClr val="dk1"/>
              </a:buClr>
              <a:buSzPct val="100000"/>
              <a:buNone/>
            </a:pPr>
            <a:endParaRPr sz="4800" dirty="0"/>
          </a:p>
          <a:p>
            <a:pPr marL="0" lvl="0" indent="0" algn="l" rtl="0">
              <a:lnSpc>
                <a:spcPct val="90000"/>
              </a:lnSpc>
              <a:spcBef>
                <a:spcPts val="1000"/>
              </a:spcBef>
              <a:spcAft>
                <a:spcPts val="0"/>
              </a:spcAft>
              <a:buClr>
                <a:schemeClr val="dk1"/>
              </a:buClr>
              <a:buSzPct val="100000"/>
              <a:buNone/>
            </a:pPr>
            <a:r>
              <a:rPr lang="en-US" sz="4800" b="1" dirty="0"/>
              <a:t>Congressional Direction in 2012:</a:t>
            </a:r>
            <a:endParaRPr sz="4800" dirty="0"/>
          </a:p>
          <a:p>
            <a:pPr marL="0" lvl="0" indent="0" algn="l" rtl="0">
              <a:lnSpc>
                <a:spcPct val="90000"/>
              </a:lnSpc>
              <a:spcBef>
                <a:spcPts val="1000"/>
              </a:spcBef>
              <a:spcAft>
                <a:spcPts val="0"/>
              </a:spcAft>
              <a:buClr>
                <a:schemeClr val="dk1"/>
              </a:buClr>
              <a:buSzPct val="100000"/>
              <a:buNone/>
            </a:pPr>
            <a:r>
              <a:rPr lang="en-US" sz="4800" dirty="0"/>
              <a:t>The Committee recommends $10,000,000 from within available funds to continue the development of a carbon monitoring system initially funded in fiscal year 2010.  The Committee expects no less than one-half of this amount shall be awarded externally.</a:t>
            </a:r>
            <a:endParaRPr dirty="0"/>
          </a:p>
          <a:p>
            <a:pPr marL="0" lvl="0" indent="0" algn="l" rtl="0">
              <a:lnSpc>
                <a:spcPct val="90000"/>
              </a:lnSpc>
              <a:spcBef>
                <a:spcPts val="1000"/>
              </a:spcBef>
              <a:spcAft>
                <a:spcPts val="0"/>
              </a:spcAft>
              <a:buClr>
                <a:schemeClr val="dk1"/>
              </a:buClr>
              <a:buSzPct val="100000"/>
              <a:buNone/>
            </a:pPr>
            <a:endParaRPr sz="4800" dirty="0"/>
          </a:p>
          <a:p>
            <a:pPr marL="0" lvl="0" indent="0" algn="l" rtl="0">
              <a:lnSpc>
                <a:spcPct val="90000"/>
              </a:lnSpc>
              <a:spcBef>
                <a:spcPts val="1000"/>
              </a:spcBef>
              <a:spcAft>
                <a:spcPts val="0"/>
              </a:spcAft>
              <a:buClr>
                <a:schemeClr val="dk1"/>
              </a:buClr>
              <a:buSzPct val="100000"/>
              <a:buNone/>
            </a:pPr>
            <a:r>
              <a:rPr lang="en-US" sz="4800" b="1" i="1" dirty="0"/>
              <a:t>Language in Senate Draft for 2013:</a:t>
            </a:r>
            <a:endParaRPr sz="4800" dirty="0"/>
          </a:p>
          <a:p>
            <a:pPr marL="0" lvl="0" indent="0" algn="l" rtl="0">
              <a:lnSpc>
                <a:spcPct val="90000"/>
              </a:lnSpc>
              <a:spcBef>
                <a:spcPts val="1000"/>
              </a:spcBef>
              <a:spcAft>
                <a:spcPts val="0"/>
              </a:spcAft>
              <a:buClr>
                <a:schemeClr val="dk1"/>
              </a:buClr>
              <a:buSzPct val="100000"/>
              <a:buNone/>
            </a:pPr>
            <a:r>
              <a:rPr lang="en-US" sz="4800" dirty="0"/>
              <a:t>Of the funds provided within the earth science research and analysis activity, the Committee recommends $10,000,000 to continue efforts for the development of a carbon monitoring system initially funded in fiscal year 2010. The majority of the funds should be directed towards acquisition, field sampling, quantification and development of a prototype Monitoring Reporting and Verification [MRV] system which can provide transparent data products achieving levels of precision and accuracy required by current carbon trading protocols. The Committee recognizes that the current orbital and suborbital platforms are insufficient to meet these objectives. Therefore, the use of commercial off-the-shelf technologies is recommended as these products could provide robust calibration validation datasets for future NASA missions. Up to 20 percent of these funds should be made available to international Reducing Emissions from Deforestation and Forest Degradation [REDD] projects. Furthermore, the Committee is deeply disappointed with the lack of progress that NASA has made on this initiative thus far within the agency. Therefore, it directs that the above funds shall be competitively awarded within 120 days of enactment of this act.</a:t>
            </a:r>
            <a:endParaRPr dirty="0"/>
          </a:p>
          <a:p>
            <a:pPr marL="228600" lvl="0" indent="-152400" algn="l" rtl="0">
              <a:lnSpc>
                <a:spcPct val="90000"/>
              </a:lnSpc>
              <a:spcBef>
                <a:spcPts val="1000"/>
              </a:spcBef>
              <a:spcAft>
                <a:spcPts val="0"/>
              </a:spcAft>
              <a:buClr>
                <a:schemeClr val="dk1"/>
              </a:buClr>
              <a:buSzPct val="100000"/>
              <a:buNone/>
            </a:pPr>
            <a:endParaRPr sz="4800" i="1" dirty="0"/>
          </a:p>
          <a:p>
            <a:pPr marL="0" lvl="0" indent="0" algn="l" rtl="0">
              <a:lnSpc>
                <a:spcPct val="90000"/>
              </a:lnSpc>
              <a:spcBef>
                <a:spcPts val="1000"/>
              </a:spcBef>
              <a:spcAft>
                <a:spcPts val="0"/>
              </a:spcAft>
              <a:buClr>
                <a:schemeClr val="dk1"/>
              </a:buClr>
              <a:buSzPct val="100000"/>
              <a:buNone/>
            </a:pPr>
            <a:r>
              <a:rPr lang="en-US" sz="4800" b="1" dirty="0"/>
              <a:t>Congressional Direction in 2014:</a:t>
            </a:r>
            <a:endParaRPr dirty="0"/>
          </a:p>
          <a:p>
            <a:pPr marL="0" lvl="0" indent="0" algn="l" rtl="0">
              <a:lnSpc>
                <a:spcPct val="90000"/>
              </a:lnSpc>
              <a:spcBef>
                <a:spcPts val="1000"/>
              </a:spcBef>
              <a:spcAft>
                <a:spcPts val="0"/>
              </a:spcAft>
              <a:buClr>
                <a:schemeClr val="dk1"/>
              </a:buClr>
              <a:buSzPct val="100000"/>
              <a:buNone/>
            </a:pPr>
            <a:r>
              <a:rPr lang="en-US" sz="4800" i="1" dirty="0"/>
              <a:t>Carbon Monitoring</a:t>
            </a:r>
            <a:r>
              <a:rPr lang="en-US" sz="4800" dirty="0"/>
              <a:t>- Of the funds provided within the Earth Science research and analysis activity, the Committee recommends $10,000,000 to continue efforts for the development of a carbon monitoring system. The majority of the funds should be directed toward acquisition, field sampling, quantification, and development of a prototype Monitoring Reporting and Verification [MRV] system which can provide transparent data products achieving levels of precision and accuracy required by current carbon trading protocols. The Committee is concerned that NASA has not established a program of record around the development of MRV system, and therefore expects a plan from NASA not later than 90 days after enactment of this act incorporating such a system into its operating plan and long-term budget projection. The Committee recognizes that the current orbital and suborbital platforms are insufficient to meet these objectives. Therefore, the use of commercial off-the-shelf technologies is recommended as these products could provide robust calibration validation datasets for future NASA missions. </a:t>
            </a:r>
            <a:endParaRPr dirty="0"/>
          </a:p>
          <a:p>
            <a:pPr marL="228600" lvl="0" indent="-228600" algn="l" rtl="0">
              <a:lnSpc>
                <a:spcPct val="90000"/>
              </a:lnSpc>
              <a:spcBef>
                <a:spcPts val="1000"/>
              </a:spcBef>
              <a:spcAft>
                <a:spcPts val="0"/>
              </a:spcAft>
              <a:buClr>
                <a:schemeClr val="dk1"/>
              </a:buClr>
              <a:buSzPct val="100000"/>
              <a:buChar char="•"/>
            </a:pPr>
            <a:br>
              <a:rPr lang="en-US" i="1" dirty="0"/>
            </a:br>
            <a:endParaRPr dirty="0"/>
          </a:p>
          <a:p>
            <a:pPr marL="228600" lvl="0" indent="-184150" algn="l" rtl="0">
              <a:lnSpc>
                <a:spcPct val="90000"/>
              </a:lnSpc>
              <a:spcBef>
                <a:spcPts val="1000"/>
              </a:spcBef>
              <a:spcAft>
                <a:spcPts val="0"/>
              </a:spcAft>
              <a:buClr>
                <a:schemeClr val="dk1"/>
              </a:buClr>
              <a:buSzPct val="100000"/>
              <a:buNone/>
            </a:pPr>
            <a:endParaRPr dirty="0"/>
          </a:p>
        </p:txBody>
      </p:sp>
      <p:grpSp>
        <p:nvGrpSpPr>
          <p:cNvPr id="119" name="Google Shape;119;p2"/>
          <p:cNvGrpSpPr/>
          <p:nvPr/>
        </p:nvGrpSpPr>
        <p:grpSpPr>
          <a:xfrm>
            <a:off x="0" y="-7584"/>
            <a:ext cx="12192000" cy="807684"/>
            <a:chOff x="0" y="-7584"/>
            <a:chExt cx="12192000" cy="807684"/>
          </a:xfrm>
        </p:grpSpPr>
        <p:pic>
          <p:nvPicPr>
            <p:cNvPr id="120" name="Google Shape;120;p2" descr="nasa_black banner.jpg"/>
            <p:cNvPicPr preferRelativeResize="0"/>
            <p:nvPr/>
          </p:nvPicPr>
          <p:blipFill rotWithShape="1">
            <a:blip r:embed="rId3">
              <a:alphaModFix/>
            </a:blip>
            <a:srcRect/>
            <a:stretch/>
          </p:blipFill>
          <p:spPr>
            <a:xfrm>
              <a:off x="0" y="0"/>
              <a:ext cx="10668000" cy="800100"/>
            </a:xfrm>
            <a:prstGeom prst="rect">
              <a:avLst/>
            </a:prstGeom>
            <a:noFill/>
            <a:ln>
              <a:noFill/>
            </a:ln>
          </p:spPr>
        </p:pic>
        <p:pic>
          <p:nvPicPr>
            <p:cNvPr id="121" name="Google Shape;121;p2"/>
            <p:cNvPicPr preferRelativeResize="0"/>
            <p:nvPr/>
          </p:nvPicPr>
          <p:blipFill rotWithShape="1">
            <a:blip r:embed="rId4">
              <a:alphaModFix/>
            </a:blip>
            <a:srcRect/>
            <a:stretch/>
          </p:blipFill>
          <p:spPr>
            <a:xfrm>
              <a:off x="5811524" y="-7584"/>
              <a:ext cx="6380476" cy="804262"/>
            </a:xfrm>
            <a:prstGeom prst="rect">
              <a:avLst/>
            </a:prstGeom>
            <a:noFill/>
            <a:ln>
              <a:noFill/>
            </a:ln>
          </p:spPr>
        </p:pic>
      </p:grpSp>
      <p:sp>
        <p:nvSpPr>
          <p:cNvPr id="122" name="Google Shape;122;p2"/>
          <p:cNvSpPr/>
          <p:nvPr/>
        </p:nvSpPr>
        <p:spPr>
          <a:xfrm>
            <a:off x="1991360" y="1192315"/>
            <a:ext cx="8534400" cy="5139869"/>
          </a:xfrm>
          <a:prstGeom prst="rect">
            <a:avLst/>
          </a:prstGeom>
          <a:solidFill>
            <a:srgbClr val="F2F2F2"/>
          </a:solidFill>
          <a:ln>
            <a:noFill/>
          </a:ln>
          <a:effectLst>
            <a:outerShdw blurRad="469900" dist="38100" dir="5400000" algn="t" rotWithShape="0">
              <a:srgbClr val="000000">
                <a:alpha val="40000"/>
              </a:srgbClr>
            </a:outerShdw>
          </a:effectLst>
        </p:spPr>
        <p:txBody>
          <a:bodyPr spcFirstLastPara="1" wrap="square" lIns="274300"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Calibri"/>
                <a:ea typeface="Calibri"/>
                <a:cs typeface="Calibri"/>
                <a:sym typeface="Calibri"/>
              </a:rPr>
              <a:t>…”pilot initiatives for the development of a carbon monitoring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Calibri"/>
                <a:ea typeface="Calibri"/>
                <a:cs typeface="Calibri"/>
                <a:sym typeface="Calibri"/>
              </a:rPr>
              <a:t>...”replicate state and national carbon and biomass inventory processes that provide statistical precision and accuracy with geospatially explicit associated attribute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Calibri"/>
                <a:ea typeface="Calibri"/>
                <a:cs typeface="Calibri"/>
                <a:sym typeface="Calibri"/>
              </a:rPr>
              <a:t>…”development of a prototype Monitoring Reporting and Verification (MRV) system which can provide transparent data products achieving levels of precision and accuracy required by current carbon trading protocols….”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Calibri"/>
                <a:ea typeface="Calibri"/>
                <a:cs typeface="Calibri"/>
                <a:sym typeface="Calibri"/>
              </a:rPr>
              <a:t>...”[development of] a plan…incorporating such a [MRV] system into its operating plan and long-term budget projection…”</a:t>
            </a:r>
            <a:endParaRPr sz="2300"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Goals for meeting</a:t>
            </a:r>
            <a:endParaRPr/>
          </a:p>
        </p:txBody>
      </p:sp>
      <p:pic>
        <p:nvPicPr>
          <p:cNvPr id="325" name="Google Shape;325;p1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26" name="Google Shape;326;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Char char="•"/>
            </a:pPr>
            <a:r>
              <a:rPr lang="en-US" dirty="0">
                <a:solidFill>
                  <a:schemeClr val="lt1"/>
                </a:solidFill>
              </a:rPr>
              <a:t>Update on NASA programmatic goals</a:t>
            </a:r>
            <a:endParaRPr dirty="0"/>
          </a:p>
          <a:p>
            <a:pPr marL="228600" lvl="0" indent="-228600" algn="l" rtl="0">
              <a:lnSpc>
                <a:spcPct val="90000"/>
              </a:lnSpc>
              <a:spcBef>
                <a:spcPts val="1000"/>
              </a:spcBef>
              <a:spcAft>
                <a:spcPts val="0"/>
              </a:spcAft>
              <a:buClr>
                <a:schemeClr val="lt1"/>
              </a:buClr>
              <a:buSzPts val="2800"/>
              <a:buChar char="•"/>
            </a:pPr>
            <a:r>
              <a:rPr lang="en-US" dirty="0">
                <a:solidFill>
                  <a:schemeClr val="lt1"/>
                </a:solidFill>
              </a:rPr>
              <a:t>Stakeholder engagement</a:t>
            </a:r>
            <a:endParaRPr dirty="0"/>
          </a:p>
          <a:p>
            <a:pPr marL="228600" lvl="0" indent="-228600" algn="l" rtl="0">
              <a:lnSpc>
                <a:spcPct val="90000"/>
              </a:lnSpc>
              <a:spcBef>
                <a:spcPts val="1000"/>
              </a:spcBef>
              <a:spcAft>
                <a:spcPts val="0"/>
              </a:spcAft>
              <a:buClr>
                <a:schemeClr val="lt1"/>
              </a:buClr>
              <a:buSzPts val="2800"/>
              <a:buChar char="•"/>
            </a:pPr>
            <a:r>
              <a:rPr lang="en-US" dirty="0">
                <a:solidFill>
                  <a:schemeClr val="lt1"/>
                </a:solidFill>
              </a:rPr>
              <a:t>Presentation of CMS Results (2020 and 2022 projects)</a:t>
            </a:r>
            <a:endParaRPr dirty="0"/>
          </a:p>
          <a:p>
            <a:pPr marL="228600" lvl="0" indent="-228600" algn="l" rtl="0">
              <a:lnSpc>
                <a:spcPct val="90000"/>
              </a:lnSpc>
              <a:spcBef>
                <a:spcPts val="1000"/>
              </a:spcBef>
              <a:spcAft>
                <a:spcPts val="0"/>
              </a:spcAft>
              <a:buClr>
                <a:schemeClr val="lt1"/>
              </a:buClr>
              <a:buSzPts val="2800"/>
              <a:buChar char="•"/>
            </a:pPr>
            <a:r>
              <a:rPr lang="en-US" dirty="0">
                <a:solidFill>
                  <a:schemeClr val="lt1"/>
                </a:solidFill>
              </a:rPr>
              <a:t>Advance and share progress of working groups &amp; synthesis efforts</a:t>
            </a:r>
            <a:endParaRPr dirty="0"/>
          </a:p>
          <a:p>
            <a:pPr marL="228600" lvl="0" indent="-228600" algn="l" rtl="0">
              <a:lnSpc>
                <a:spcPct val="90000"/>
              </a:lnSpc>
              <a:spcBef>
                <a:spcPts val="1000"/>
              </a:spcBef>
              <a:spcAft>
                <a:spcPts val="0"/>
              </a:spcAft>
              <a:buClr>
                <a:schemeClr val="lt1"/>
              </a:buClr>
              <a:buSzPts val="2800"/>
              <a:buChar char="•"/>
            </a:pPr>
            <a:r>
              <a:rPr lang="en-US" dirty="0">
                <a:solidFill>
                  <a:schemeClr val="lt1"/>
                </a:solidFill>
              </a:rPr>
              <a:t>Discussion of science team activities for 2023-2024</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27" name="Google Shape;327;p18"/>
          <p:cNvSpPr/>
          <p:nvPr/>
        </p:nvSpPr>
        <p:spPr>
          <a:xfrm>
            <a:off x="533400" y="1171962"/>
            <a:ext cx="322075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Arial"/>
                <a:ea typeface="Arial"/>
                <a:cs typeface="Arial"/>
                <a:sym typeface="Arial"/>
              </a:rPr>
              <a:t>Goals for Meeting</a:t>
            </a:r>
            <a:endParaRPr sz="1400" b="0" i="0" u="none" strike="noStrike" cap="none" dirty="0">
              <a:solidFill>
                <a:schemeClr val="bg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17"/>
          <p:cNvPicPr preferRelativeResize="0"/>
          <p:nvPr/>
        </p:nvPicPr>
        <p:blipFill rotWithShape="1">
          <a:blip r:embed="rId3">
            <a:alphaModFix/>
          </a:blip>
          <a:srcRect/>
          <a:stretch/>
        </p:blipFill>
        <p:spPr>
          <a:xfrm>
            <a:off x="0" y="-258942"/>
            <a:ext cx="12192000" cy="6858000"/>
          </a:xfrm>
          <a:prstGeom prst="rect">
            <a:avLst/>
          </a:prstGeom>
          <a:noFill/>
          <a:ln>
            <a:noFill/>
          </a:ln>
        </p:spPr>
      </p:pic>
      <p:sp>
        <p:nvSpPr>
          <p:cNvPr id="315" name="Google Shape;315;p17"/>
          <p:cNvSpPr txBox="1"/>
          <p:nvPr/>
        </p:nvSpPr>
        <p:spPr>
          <a:xfrm>
            <a:off x="203524" y="1462320"/>
            <a:ext cx="3663300"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sng" strike="noStrike" cap="none" dirty="0">
                <a:solidFill>
                  <a:schemeClr val="bg1"/>
                </a:solidFill>
                <a:latin typeface="Calibri"/>
                <a:ea typeface="Calibri"/>
                <a:cs typeface="Calibri"/>
                <a:sym typeface="Calibri"/>
              </a:rPr>
              <a:t>Planning/Logistics</a:t>
            </a:r>
            <a:endParaRPr sz="2000" b="0" i="0" u="none" strike="noStrike" cap="none"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chemeClr val="bg1"/>
                </a:solidFill>
                <a:latin typeface="Calibri"/>
                <a:ea typeface="Calibri"/>
                <a:cs typeface="Calibri"/>
                <a:sym typeface="Calibri"/>
              </a:rPr>
              <a:t>Edil</a:t>
            </a:r>
            <a:r>
              <a:rPr lang="en-US" sz="2000" b="0" i="0" u="none" strike="noStrike" cap="none" dirty="0">
                <a:solidFill>
                  <a:schemeClr val="bg1"/>
                </a:solidFill>
                <a:latin typeface="Calibri"/>
                <a:ea typeface="Calibri"/>
                <a:cs typeface="Calibri"/>
                <a:sym typeface="Calibri"/>
              </a:rPr>
              <a:t> Sepulveda Carlo, NASA GSFC</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Peter Griffith, NASA GSFC</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Amy Hodkinson, NASA GSFC</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George Hurtt, UMD</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Leanne </a:t>
            </a:r>
            <a:r>
              <a:rPr lang="en-US" sz="2000" b="0" i="0" u="none" strike="noStrike" cap="none" dirty="0" err="1">
                <a:solidFill>
                  <a:schemeClr val="bg1"/>
                </a:solidFill>
                <a:latin typeface="Calibri"/>
                <a:ea typeface="Calibri"/>
                <a:cs typeface="Calibri"/>
                <a:sym typeface="Calibri"/>
              </a:rPr>
              <a:t>Kendig</a:t>
            </a:r>
            <a:r>
              <a:rPr lang="en-US" sz="2000" b="0" i="0" u="none" strike="noStrike" cap="none" dirty="0">
                <a:solidFill>
                  <a:schemeClr val="bg1"/>
                </a:solidFill>
                <a:latin typeface="Calibri"/>
                <a:ea typeface="Calibri"/>
                <a:cs typeface="Calibri"/>
                <a:sym typeface="Calibri"/>
              </a:rPr>
              <a:t>, NASA GSFC</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Valeria Morales, UMD</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Natalie Sharpe, NASA GSFC</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David Stroud, NASA GSFC</a:t>
            </a:r>
            <a:endParaRPr sz="1400" b="0" i="0" u="none" strike="noStrike" cap="none" dirty="0">
              <a:solidFill>
                <a:schemeClr val="bg1"/>
              </a:solidFill>
              <a:latin typeface="Arial"/>
              <a:ea typeface="Arial"/>
              <a:cs typeface="Arial"/>
              <a:sym typeface="Arial"/>
            </a:endParaRPr>
          </a:p>
        </p:txBody>
      </p:sp>
      <p:sp>
        <p:nvSpPr>
          <p:cNvPr id="316" name="Google Shape;316;p17"/>
          <p:cNvSpPr txBox="1"/>
          <p:nvPr/>
        </p:nvSpPr>
        <p:spPr>
          <a:xfrm>
            <a:off x="3747975" y="1770125"/>
            <a:ext cx="3663300"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sng" strike="noStrike" cap="none" dirty="0">
                <a:solidFill>
                  <a:schemeClr val="bg1"/>
                </a:solidFill>
                <a:latin typeface="Calibri"/>
                <a:ea typeface="Calibri"/>
                <a:cs typeface="Calibri"/>
                <a:sym typeface="Calibri"/>
              </a:rPr>
              <a:t>Moderators:</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Molly Brown, UMD</a:t>
            </a:r>
          </a:p>
          <a:p>
            <a:pPr>
              <a:buSzPts val="2000"/>
            </a:pPr>
            <a:r>
              <a:rPr lang="en-US" sz="2000" dirty="0">
                <a:solidFill>
                  <a:schemeClr val="bg1"/>
                </a:solidFill>
                <a:latin typeface="Calibri"/>
                <a:cs typeface="Calibri"/>
                <a:sym typeface="Calibri"/>
              </a:rPr>
              <a:t>Peter Griffith, NASA GSFC</a:t>
            </a:r>
            <a:endParaRPr lang="en-US" sz="20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Arial"/>
                <a:cs typeface="Calibri"/>
                <a:sym typeface="Calibri"/>
              </a:rPr>
              <a:t>Meghan </a:t>
            </a:r>
            <a:r>
              <a:rPr lang="en-US" sz="2000" b="0" i="0" u="none" strike="noStrike" cap="none" dirty="0" err="1">
                <a:solidFill>
                  <a:schemeClr val="bg1"/>
                </a:solidFill>
                <a:latin typeface="Calibri"/>
                <a:ea typeface="Arial"/>
                <a:cs typeface="Calibri"/>
                <a:sym typeface="Calibri"/>
              </a:rPr>
              <a:t>Halabisky</a:t>
            </a:r>
            <a:r>
              <a:rPr lang="en-US" sz="2000" b="0" i="0" u="none" strike="noStrike" cap="none" dirty="0">
                <a:solidFill>
                  <a:schemeClr val="bg1"/>
                </a:solidFill>
                <a:latin typeface="Calibri"/>
                <a:ea typeface="Arial"/>
                <a:cs typeface="Calibri"/>
                <a:sym typeface="Calibri"/>
              </a:rPr>
              <a:t>, U. of Wash.</a:t>
            </a:r>
          </a:p>
          <a:p>
            <a:pPr marL="0" marR="0" lvl="0" indent="0" algn="l" rtl="0">
              <a:lnSpc>
                <a:spcPct val="100000"/>
              </a:lnSpc>
              <a:spcBef>
                <a:spcPts val="0"/>
              </a:spcBef>
              <a:spcAft>
                <a:spcPts val="0"/>
              </a:spcAft>
              <a:buClr>
                <a:srgbClr val="000000"/>
              </a:buClr>
              <a:buSzPts val="2000"/>
              <a:buFont typeface="Arial"/>
              <a:buNone/>
            </a:pPr>
            <a:r>
              <a:rPr lang="en-US" sz="2000" dirty="0">
                <a:solidFill>
                  <a:schemeClr val="bg1"/>
                </a:solidFill>
                <a:latin typeface="Calibri"/>
                <a:cs typeface="Calibri"/>
                <a:sym typeface="Calibri"/>
              </a:rPr>
              <a:t>Reem </a:t>
            </a:r>
            <a:r>
              <a:rPr lang="en-US" sz="2000" dirty="0" err="1">
                <a:solidFill>
                  <a:schemeClr val="bg1"/>
                </a:solidFill>
                <a:latin typeface="Calibri"/>
                <a:cs typeface="Calibri"/>
                <a:sym typeface="Calibri"/>
              </a:rPr>
              <a:t>Hannun</a:t>
            </a:r>
            <a:r>
              <a:rPr lang="en-US" sz="2000" dirty="0">
                <a:solidFill>
                  <a:schemeClr val="bg1"/>
                </a:solidFill>
                <a:latin typeface="Calibri"/>
                <a:cs typeface="Calibri"/>
                <a:sym typeface="Calibri"/>
              </a:rPr>
              <a:t>, U. of Pittsburgh</a:t>
            </a: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Arial"/>
                <a:cs typeface="Calibri"/>
                <a:sym typeface="Calibri"/>
              </a:rPr>
              <a:t>Daniel Hayes, U. of Maine</a:t>
            </a:r>
          </a:p>
          <a:p>
            <a:pPr>
              <a:buSzPts val="2000"/>
            </a:pPr>
            <a:r>
              <a:rPr lang="en-US" sz="2000" b="0" i="0" u="none" strike="noStrike" cap="none" dirty="0">
                <a:solidFill>
                  <a:schemeClr val="bg1"/>
                </a:solidFill>
                <a:latin typeface="Calibri"/>
                <a:ea typeface="Calibri"/>
                <a:cs typeface="Calibri"/>
                <a:sym typeface="Calibri"/>
              </a:rPr>
              <a:t>Ben Poulter, NASA GSFC</a:t>
            </a:r>
            <a:endParaRPr lang="en-US" dirty="0">
              <a:solidFill>
                <a:schemeClr val="bg1"/>
              </a:solidFill>
              <a:ea typeface="Calibri"/>
            </a:endParaRPr>
          </a:p>
          <a:p>
            <a:pPr>
              <a:buSzPts val="2000"/>
            </a:pPr>
            <a:r>
              <a:rPr lang="en-US" sz="2000" b="0" i="0" u="none" strike="noStrike" cap="none" dirty="0" err="1">
                <a:solidFill>
                  <a:schemeClr val="bg1"/>
                </a:solidFill>
                <a:latin typeface="Calibri"/>
                <a:cs typeface="Calibri"/>
                <a:sym typeface="Calibri"/>
              </a:rPr>
              <a:t>Edil</a:t>
            </a:r>
            <a:r>
              <a:rPr lang="en-US" sz="2000" b="0" i="0" u="none" strike="noStrike" cap="none" dirty="0">
                <a:solidFill>
                  <a:schemeClr val="bg1"/>
                </a:solidFill>
                <a:latin typeface="Calibri"/>
                <a:cs typeface="Calibri"/>
                <a:sym typeface="Calibri"/>
              </a:rPr>
              <a:t> Sepulveda Carlo</a:t>
            </a:r>
            <a:r>
              <a:rPr lang="en-US" sz="2000" dirty="0">
                <a:solidFill>
                  <a:schemeClr val="bg1"/>
                </a:solidFill>
                <a:latin typeface="Calibri"/>
                <a:cs typeface="Calibri"/>
                <a:sym typeface="Calibri"/>
              </a:rPr>
              <a:t>, NASA GSFC</a:t>
            </a:r>
            <a:endParaRPr lang="en-US" sz="2000" b="0" i="0" u="none" strike="noStrike" cap="none" dirty="0">
              <a:solidFill>
                <a:schemeClr val="bg1"/>
              </a:solidFill>
              <a:latin typeface="Calibri"/>
              <a:ea typeface="Arial"/>
              <a:cs typeface="Calibri"/>
              <a:sym typeface="Calibri"/>
            </a:endParaRPr>
          </a:p>
        </p:txBody>
      </p:sp>
      <p:sp>
        <p:nvSpPr>
          <p:cNvPr id="317" name="Google Shape;317;p17"/>
          <p:cNvSpPr txBox="1"/>
          <p:nvPr/>
        </p:nvSpPr>
        <p:spPr>
          <a:xfrm>
            <a:off x="7134896" y="188031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 name="Google Shape;318;p17"/>
          <p:cNvSpPr txBox="1"/>
          <p:nvPr/>
        </p:nvSpPr>
        <p:spPr>
          <a:xfrm>
            <a:off x="7319621" y="1754817"/>
            <a:ext cx="5119500"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sng" strike="noStrike" cap="none" dirty="0">
                <a:solidFill>
                  <a:schemeClr val="lt1"/>
                </a:solidFill>
                <a:latin typeface="Calibri"/>
                <a:ea typeface="Calibri"/>
                <a:cs typeface="Calibri"/>
                <a:sym typeface="Calibri"/>
              </a:rPr>
              <a:t>Working Group Leads: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Reem </a:t>
            </a:r>
            <a:r>
              <a:rPr lang="en-US" sz="2000" b="0" i="0" u="none" strike="noStrike" cap="none" dirty="0" err="1">
                <a:solidFill>
                  <a:schemeClr val="bg1"/>
                </a:solidFill>
                <a:latin typeface="Calibri"/>
                <a:ea typeface="Calibri"/>
                <a:cs typeface="Calibri"/>
                <a:sym typeface="Calibri"/>
              </a:rPr>
              <a:t>Hannun</a:t>
            </a:r>
            <a:r>
              <a:rPr lang="en-US" sz="2000" b="0" i="0" u="none" strike="noStrike" cap="none" dirty="0">
                <a:solidFill>
                  <a:schemeClr val="bg1"/>
                </a:solidFill>
                <a:latin typeface="Calibri"/>
                <a:ea typeface="Calibri"/>
                <a:cs typeface="Calibri"/>
                <a:sym typeface="Calibri"/>
              </a:rPr>
              <a:t>, University of Pittsburgh</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Meghan </a:t>
            </a:r>
            <a:r>
              <a:rPr lang="en-US" sz="2000" b="0" i="0" u="none" strike="noStrike" cap="none" dirty="0" err="1">
                <a:solidFill>
                  <a:schemeClr val="bg1"/>
                </a:solidFill>
                <a:latin typeface="Calibri"/>
                <a:ea typeface="Calibri"/>
                <a:cs typeface="Calibri"/>
                <a:sym typeface="Calibri"/>
              </a:rPr>
              <a:t>Halabisky</a:t>
            </a:r>
            <a:r>
              <a:rPr lang="en-US" sz="2000" b="0" i="0" u="none" strike="noStrike" cap="none" dirty="0">
                <a:solidFill>
                  <a:schemeClr val="bg1"/>
                </a:solidFill>
                <a:latin typeface="Calibri"/>
                <a:ea typeface="Calibri"/>
                <a:cs typeface="Calibri"/>
                <a:sym typeface="Calibri"/>
              </a:rPr>
              <a:t>, University of Washington</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Andrew Hudak, USFS</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Daniel Jacob, Harvard </a:t>
            </a: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Robert Kennedy, OSU</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1"/>
                </a:solidFill>
                <a:latin typeface="Calibri"/>
                <a:ea typeface="Calibri"/>
                <a:cs typeface="Calibri"/>
                <a:sym typeface="Calibri"/>
              </a:rPr>
              <a:t>Catherine Mitchell, Bigelow Laboratory</a:t>
            </a:r>
            <a:endParaRPr lang="en-US" dirty="0">
              <a:solidFill>
                <a:schemeClr val="bg1"/>
              </a:solidFill>
              <a:ea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chemeClr val="bg1"/>
                </a:solidFill>
                <a:latin typeface="Calibri"/>
                <a:ea typeface="Calibri"/>
                <a:cs typeface="Calibri"/>
                <a:sym typeface="Calibri"/>
              </a:rPr>
              <a:t>Edil</a:t>
            </a:r>
            <a:r>
              <a:rPr lang="en-US" sz="2000" b="0" i="0" u="none" strike="noStrike" cap="none" dirty="0">
                <a:solidFill>
                  <a:schemeClr val="bg1"/>
                </a:solidFill>
                <a:latin typeface="Calibri"/>
                <a:ea typeface="Calibri"/>
                <a:cs typeface="Calibri"/>
                <a:sym typeface="Calibri"/>
              </a:rPr>
              <a:t> Sepulveda Carlo, NASA GSFC</a:t>
            </a:r>
            <a:endParaRPr sz="1400" b="0" i="0" u="none" strike="noStrike" cap="none" dirty="0">
              <a:solidFill>
                <a:schemeClr val="bg1"/>
              </a:solidFill>
              <a:latin typeface="Arial"/>
              <a:ea typeface="Arial"/>
              <a:cs typeface="Arial"/>
              <a:sym typeface="Arial"/>
            </a:endParaRPr>
          </a:p>
        </p:txBody>
      </p:sp>
      <p:sp>
        <p:nvSpPr>
          <p:cNvPr id="319" name="Google Shape;319;p17"/>
          <p:cNvSpPr/>
          <p:nvPr/>
        </p:nvSpPr>
        <p:spPr>
          <a:xfrm>
            <a:off x="304800" y="860524"/>
            <a:ext cx="779412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000" b="1" i="0" u="none" strike="noStrike" cap="none" dirty="0">
                <a:solidFill>
                  <a:schemeClr val="bg1"/>
                </a:solidFill>
                <a:latin typeface="Arial"/>
                <a:ea typeface="Arial"/>
                <a:cs typeface="Arial"/>
                <a:sym typeface="Arial"/>
              </a:rPr>
              <a:t>Meeting Planning, Logistics, and Leadership</a:t>
            </a:r>
            <a:endParaRPr sz="2000" b="0" i="0" u="none" strike="noStrike" cap="none" dirty="0">
              <a:solidFill>
                <a:schemeClr val="bg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3"/>
          <p:cNvPicPr preferRelativeResize="0"/>
          <p:nvPr/>
        </p:nvPicPr>
        <p:blipFill rotWithShape="1">
          <a:blip r:embed="rId3">
            <a:alphaModFix/>
          </a:blip>
          <a:srcRect/>
          <a:stretch/>
        </p:blipFill>
        <p:spPr>
          <a:xfrm>
            <a:off x="1946408" y="1991535"/>
            <a:ext cx="1130300" cy="1130300"/>
          </a:xfrm>
          <a:prstGeom prst="rect">
            <a:avLst/>
          </a:prstGeom>
          <a:noFill/>
          <a:ln>
            <a:noFill/>
          </a:ln>
        </p:spPr>
      </p:pic>
      <p:pic>
        <p:nvPicPr>
          <p:cNvPr id="128" name="Google Shape;128;p3"/>
          <p:cNvPicPr preferRelativeResize="0"/>
          <p:nvPr/>
        </p:nvPicPr>
        <p:blipFill rotWithShape="1">
          <a:blip r:embed="rId4">
            <a:alphaModFix/>
          </a:blip>
          <a:srcRect/>
          <a:stretch/>
        </p:blipFill>
        <p:spPr>
          <a:xfrm>
            <a:off x="1959449" y="3552320"/>
            <a:ext cx="1130300" cy="1130300"/>
          </a:xfrm>
          <a:prstGeom prst="rect">
            <a:avLst/>
          </a:prstGeom>
          <a:noFill/>
          <a:ln>
            <a:noFill/>
          </a:ln>
        </p:spPr>
      </p:pic>
      <p:pic>
        <p:nvPicPr>
          <p:cNvPr id="129" name="Google Shape;129;p3"/>
          <p:cNvPicPr preferRelativeResize="0"/>
          <p:nvPr/>
        </p:nvPicPr>
        <p:blipFill rotWithShape="1">
          <a:blip r:embed="rId5">
            <a:alphaModFix/>
          </a:blip>
          <a:srcRect/>
          <a:stretch/>
        </p:blipFill>
        <p:spPr>
          <a:xfrm>
            <a:off x="1960213" y="5075006"/>
            <a:ext cx="1130300" cy="1130300"/>
          </a:xfrm>
          <a:prstGeom prst="rect">
            <a:avLst/>
          </a:prstGeom>
          <a:noFill/>
          <a:ln>
            <a:noFill/>
          </a:ln>
        </p:spPr>
      </p:pic>
      <p:sp>
        <p:nvSpPr>
          <p:cNvPr id="130" name="Google Shape;130;p3"/>
          <p:cNvSpPr txBox="1"/>
          <p:nvPr/>
        </p:nvSpPr>
        <p:spPr>
          <a:xfrm>
            <a:off x="1524000" y="1001188"/>
            <a:ext cx="9144000" cy="743327"/>
          </a:xfrm>
          <a:prstGeom prst="rect">
            <a:avLst/>
          </a:prstGeom>
          <a:solidFill>
            <a:schemeClr val="lt2"/>
          </a:solidFill>
          <a:ln>
            <a:noFill/>
          </a:ln>
        </p:spPr>
        <p:txBody>
          <a:bodyPr spcFirstLastPara="1" wrap="square" lIns="91425" tIns="45700" rIns="91425" bIns="45700" anchor="t" anchorCtr="0">
            <a:normAutofit fontScale="97500" lnSpcReduction="10000"/>
          </a:bodyPr>
          <a:lstStyle/>
          <a:p>
            <a:pPr marL="0" marR="0" lvl="0" indent="0" algn="ctr" rtl="0">
              <a:lnSpc>
                <a:spcPct val="100000"/>
              </a:lnSpc>
              <a:spcBef>
                <a:spcPts val="0"/>
              </a:spcBef>
              <a:spcAft>
                <a:spcPts val="0"/>
              </a:spcAft>
              <a:buClr>
                <a:schemeClr val="dk1"/>
              </a:buClr>
              <a:buSzPct val="100000"/>
              <a:buFont typeface="Calibri"/>
              <a:buNone/>
            </a:pPr>
            <a:r>
              <a:rPr lang="en-US" sz="4400" b="1" i="0" u="none" strike="noStrike" cap="none">
                <a:solidFill>
                  <a:schemeClr val="dk1"/>
                </a:solidFill>
                <a:latin typeface="Calibri"/>
                <a:ea typeface="Calibri"/>
                <a:cs typeface="Calibri"/>
                <a:sym typeface="Calibri"/>
              </a:rPr>
              <a:t>NASA-CMS Phase 1</a:t>
            </a:r>
            <a:endParaRPr sz="1400" b="0" i="0" u="none" strike="noStrike" cap="none">
              <a:solidFill>
                <a:srgbClr val="000000"/>
              </a:solidFill>
              <a:latin typeface="Arial"/>
              <a:ea typeface="Arial"/>
              <a:cs typeface="Arial"/>
              <a:sym typeface="Arial"/>
            </a:endParaRPr>
          </a:p>
        </p:txBody>
      </p:sp>
      <p:sp>
        <p:nvSpPr>
          <p:cNvPr id="131" name="Google Shape;131;p3"/>
          <p:cNvSpPr txBox="1"/>
          <p:nvPr/>
        </p:nvSpPr>
        <p:spPr>
          <a:xfrm>
            <a:off x="3089750" y="1878478"/>
            <a:ext cx="7532831" cy="13542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Biomass Pilot. </a:t>
            </a:r>
            <a:r>
              <a:rPr lang="en-US" sz="1800" b="0" i="1" u="none" strike="noStrike" cap="none">
                <a:solidFill>
                  <a:schemeClr val="dk1"/>
                </a:solidFill>
                <a:latin typeface="Calibri"/>
                <a:ea typeface="Calibri"/>
                <a:cs typeface="Calibri"/>
                <a:sym typeface="Calibri"/>
              </a:rPr>
              <a:t>The goals of the Biomass Pilot are to: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Utilize satellite and in situ data to produce quantitative estimates (and uncertainties)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 of aboveground terrestrial vegetation biomass on a national and local scale.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Assess the ability of these results to meet the nations need for monitoring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carbon storage/sequestration.</a:t>
            </a:r>
            <a:endParaRPr sz="1400" b="0" i="0" u="none" strike="noStrike" cap="none">
              <a:solidFill>
                <a:srgbClr val="000000"/>
              </a:solidFill>
              <a:latin typeface="Arial"/>
              <a:ea typeface="Arial"/>
              <a:cs typeface="Arial"/>
              <a:sym typeface="Arial"/>
            </a:endParaRPr>
          </a:p>
        </p:txBody>
      </p:sp>
      <p:sp>
        <p:nvSpPr>
          <p:cNvPr id="132" name="Google Shape;132;p3"/>
          <p:cNvSpPr txBox="1"/>
          <p:nvPr/>
        </p:nvSpPr>
        <p:spPr>
          <a:xfrm>
            <a:off x="3104318" y="3524709"/>
            <a:ext cx="6994222" cy="13542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Flux Pilot. </a:t>
            </a:r>
            <a:r>
              <a:rPr lang="en-US" sz="1800" b="0" i="1" u="none" strike="noStrike" cap="none">
                <a:solidFill>
                  <a:schemeClr val="dk1"/>
                </a:solidFill>
                <a:latin typeface="Calibri"/>
                <a:ea typeface="Calibri"/>
                <a:cs typeface="Calibri"/>
                <a:sym typeface="Calibri"/>
              </a:rPr>
              <a:t>The objectives of the Flux Pilot are to: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Combine satellite data with modeled atmospheric transport initiated by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observationally-constrained terrestrial and oceanic models to tie the atmospheric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observations to surface exchange processes.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Estimate the atmosphere-biosphere CO</a:t>
            </a:r>
            <a:r>
              <a:rPr lang="en-US" sz="1600" b="0" i="0" u="none" strike="noStrike" cap="none" baseline="-25000">
                <a:solidFill>
                  <a:schemeClr val="dk1"/>
                </a:solidFill>
                <a:latin typeface="Calibri"/>
                <a:ea typeface="Calibri"/>
                <a:cs typeface="Calibri"/>
                <a:sym typeface="Calibri"/>
              </a:rPr>
              <a:t>2</a:t>
            </a:r>
            <a:r>
              <a:rPr lang="en-US" sz="1600" b="0" i="0" u="none" strike="noStrike" cap="none">
                <a:solidFill>
                  <a:schemeClr val="dk1"/>
                </a:solidFill>
                <a:latin typeface="Calibri"/>
                <a:ea typeface="Calibri"/>
                <a:cs typeface="Calibri"/>
                <a:sym typeface="Calibri"/>
              </a:rPr>
              <a:t> exchange.</a:t>
            </a:r>
            <a:endParaRPr sz="1400" b="0" i="0" u="none" strike="noStrike" cap="none">
              <a:solidFill>
                <a:srgbClr val="000000"/>
              </a:solidFill>
              <a:latin typeface="Arial"/>
              <a:ea typeface="Arial"/>
              <a:cs typeface="Arial"/>
              <a:sym typeface="Arial"/>
            </a:endParaRPr>
          </a:p>
        </p:txBody>
      </p:sp>
      <p:sp>
        <p:nvSpPr>
          <p:cNvPr id="133" name="Google Shape;133;p3"/>
          <p:cNvSpPr txBox="1"/>
          <p:nvPr/>
        </p:nvSpPr>
        <p:spPr>
          <a:xfrm>
            <a:off x="3103554" y="5144035"/>
            <a:ext cx="7673896"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Scoping Efforts. </a:t>
            </a:r>
            <a:r>
              <a:rPr lang="en-US" sz="1800" b="0" i="1" u="none" strike="noStrike" cap="none">
                <a:solidFill>
                  <a:schemeClr val="dk1"/>
                </a:solidFill>
                <a:latin typeface="Calibri"/>
                <a:ea typeface="Calibri"/>
                <a:cs typeface="Calibri"/>
                <a:sym typeface="Calibri"/>
              </a:rPr>
              <a:t>The objectives of the Scoping Efforts are to: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Identify research, products, and analysis system evolutions required to support carbon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policy and management as global observing capability increases.</a:t>
            </a:r>
            <a:endParaRPr sz="1400" b="0" i="0" u="none" strike="noStrike" cap="none">
              <a:solidFill>
                <a:srgbClr val="000000"/>
              </a:solidFill>
              <a:latin typeface="Arial"/>
              <a:ea typeface="Arial"/>
              <a:cs typeface="Arial"/>
              <a:sym typeface="Arial"/>
            </a:endParaRPr>
          </a:p>
        </p:txBody>
      </p:sp>
      <p:grpSp>
        <p:nvGrpSpPr>
          <p:cNvPr id="134" name="Google Shape;134;p3"/>
          <p:cNvGrpSpPr/>
          <p:nvPr/>
        </p:nvGrpSpPr>
        <p:grpSpPr>
          <a:xfrm>
            <a:off x="0" y="-14633"/>
            <a:ext cx="12192000" cy="804262"/>
            <a:chOff x="0" y="-4162"/>
            <a:chExt cx="12192000" cy="804262"/>
          </a:xfrm>
        </p:grpSpPr>
        <p:pic>
          <p:nvPicPr>
            <p:cNvPr id="135" name="Google Shape;135;p3" descr="nasa_black banner.jpg"/>
            <p:cNvPicPr preferRelativeResize="0"/>
            <p:nvPr/>
          </p:nvPicPr>
          <p:blipFill rotWithShape="1">
            <a:blip r:embed="rId6">
              <a:alphaModFix/>
            </a:blip>
            <a:srcRect/>
            <a:stretch/>
          </p:blipFill>
          <p:spPr>
            <a:xfrm>
              <a:off x="0" y="0"/>
              <a:ext cx="10668000" cy="800100"/>
            </a:xfrm>
            <a:prstGeom prst="rect">
              <a:avLst/>
            </a:prstGeom>
            <a:noFill/>
            <a:ln>
              <a:noFill/>
            </a:ln>
          </p:spPr>
        </p:pic>
        <p:pic>
          <p:nvPicPr>
            <p:cNvPr id="136" name="Google Shape;136;p3"/>
            <p:cNvPicPr preferRelativeResize="0"/>
            <p:nvPr/>
          </p:nvPicPr>
          <p:blipFill rotWithShape="1">
            <a:blip r:embed="rId7">
              <a:alphaModFix/>
            </a:blip>
            <a:srcRect/>
            <a:stretch/>
          </p:blipFill>
          <p:spPr>
            <a:xfrm>
              <a:off x="5811524" y="-4162"/>
              <a:ext cx="6380476" cy="804262"/>
            </a:xfrm>
            <a:prstGeom prst="rect">
              <a:avLst/>
            </a:prstGeom>
            <a:noFill/>
            <a:ln>
              <a:noFill/>
            </a:ln>
          </p:spPr>
        </p:pic>
      </p:grpSp>
      <p:sp>
        <p:nvSpPr>
          <p:cNvPr id="137" name="Google Shape;137;p3"/>
          <p:cNvSpPr txBox="1"/>
          <p:nvPr/>
        </p:nvSpPr>
        <p:spPr>
          <a:xfrm>
            <a:off x="8534400" y="6324624"/>
            <a:ext cx="33177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Hurtt et al. (2014) Phase 1 Report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4" descr="theme_bkgrd.jpg"/>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668396"/>
            <a:ext cx="12192000" cy="6298788"/>
          </a:xfrm>
          <a:prstGeom prst="rect">
            <a:avLst/>
          </a:prstGeom>
          <a:noFill/>
          <a:ln>
            <a:noFill/>
          </a:ln>
        </p:spPr>
      </p:pic>
      <p:sp>
        <p:nvSpPr>
          <p:cNvPr id="144" name="Google Shape;144;p4"/>
          <p:cNvSpPr txBox="1"/>
          <p:nvPr/>
        </p:nvSpPr>
        <p:spPr>
          <a:xfrm>
            <a:off x="1715130" y="1283771"/>
            <a:ext cx="502920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25A70"/>
                </a:solidFill>
                <a:latin typeface="Arial"/>
                <a:ea typeface="Arial"/>
                <a:cs typeface="Arial"/>
                <a:sym typeface="Arial"/>
              </a:rPr>
              <a:t>Global Surface-Atmosphere Flux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25A70"/>
                </a:solidFill>
                <a:latin typeface="Arial"/>
                <a:ea typeface="Arial"/>
                <a:cs typeface="Arial"/>
                <a:sym typeface="Arial"/>
              </a:rPr>
              <a:t>2011: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25A70"/>
                </a:solidFill>
                <a:latin typeface="Arial"/>
                <a:ea typeface="Arial"/>
                <a:cs typeface="Arial"/>
                <a:sym typeface="Arial"/>
              </a:rPr>
              <a:t>2014: 3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25A70"/>
                </a:solidFill>
                <a:latin typeface="Arial"/>
                <a:ea typeface="Arial"/>
                <a:cs typeface="Arial"/>
                <a:sym typeface="Arial"/>
              </a:rPr>
              <a:t>2016: 2</a:t>
            </a:r>
            <a:endParaRPr sz="1400" b="0" i="0" u="none" strike="noStrike" cap="none">
              <a:solidFill>
                <a:srgbClr val="000000"/>
              </a:solidFill>
              <a:latin typeface="Arial"/>
              <a:ea typeface="Arial"/>
              <a:cs typeface="Arial"/>
              <a:sym typeface="Arial"/>
            </a:endParaRPr>
          </a:p>
        </p:txBody>
      </p:sp>
      <p:sp>
        <p:nvSpPr>
          <p:cNvPr id="145" name="Google Shape;145;p4"/>
          <p:cNvSpPr txBox="1"/>
          <p:nvPr/>
        </p:nvSpPr>
        <p:spPr>
          <a:xfrm>
            <a:off x="1676400" y="3901881"/>
            <a:ext cx="38100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45667"/>
                </a:solidFill>
                <a:latin typeface="Arial"/>
                <a:ea typeface="Arial"/>
                <a:cs typeface="Arial"/>
                <a:sym typeface="Arial"/>
              </a:rPr>
              <a:t>Ocean-Atmosphere Flux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45667"/>
                </a:solidFill>
                <a:latin typeface="Arial"/>
                <a:ea typeface="Arial"/>
                <a:cs typeface="Arial"/>
                <a:sym typeface="Arial"/>
              </a:rPr>
              <a:t>2011: 2</a:t>
            </a:r>
            <a:endParaRPr sz="1400" b="0" i="0" u="none" strike="noStrike" cap="none">
              <a:solidFill>
                <a:srgbClr val="000000"/>
              </a:solidFill>
              <a:latin typeface="Arial"/>
              <a:ea typeface="Arial"/>
              <a:cs typeface="Arial"/>
              <a:sym typeface="Arial"/>
            </a:endParaRPr>
          </a:p>
        </p:txBody>
      </p:sp>
      <p:sp>
        <p:nvSpPr>
          <p:cNvPr id="146" name="Google Shape;146;p4"/>
          <p:cNvSpPr txBox="1"/>
          <p:nvPr/>
        </p:nvSpPr>
        <p:spPr>
          <a:xfrm>
            <a:off x="1623634" y="5340663"/>
            <a:ext cx="34417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Ocean/Lake  Biomass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2011: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2016: 1</a:t>
            </a:r>
            <a:endParaRPr sz="1400" b="0" i="0" u="none" strike="noStrike" cap="none">
              <a:solidFill>
                <a:srgbClr val="000000"/>
              </a:solidFill>
              <a:latin typeface="Arial"/>
              <a:ea typeface="Arial"/>
              <a:cs typeface="Arial"/>
              <a:sym typeface="Arial"/>
            </a:endParaRPr>
          </a:p>
        </p:txBody>
      </p:sp>
      <p:sp>
        <p:nvSpPr>
          <p:cNvPr id="147" name="Google Shape;147;p4"/>
          <p:cNvSpPr txBox="1"/>
          <p:nvPr/>
        </p:nvSpPr>
        <p:spPr>
          <a:xfrm>
            <a:off x="5067903" y="5332954"/>
            <a:ext cx="26670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Land-Ocean Flux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2011: 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2014: 2 (2)</a:t>
            </a:r>
            <a:endParaRPr sz="1400" b="0" i="0" u="none" strike="noStrike" cap="none">
              <a:solidFill>
                <a:srgbClr val="000000"/>
              </a:solidFill>
              <a:latin typeface="Arial"/>
              <a:ea typeface="Arial"/>
              <a:cs typeface="Arial"/>
              <a:sym typeface="Arial"/>
            </a:endParaRPr>
          </a:p>
        </p:txBody>
      </p:sp>
      <p:sp>
        <p:nvSpPr>
          <p:cNvPr id="148" name="Google Shape;148;p4"/>
          <p:cNvSpPr txBox="1"/>
          <p:nvPr/>
        </p:nvSpPr>
        <p:spPr>
          <a:xfrm>
            <a:off x="5125720" y="1689769"/>
            <a:ext cx="3810000"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45667"/>
                </a:solidFill>
                <a:latin typeface="Arial"/>
                <a:ea typeface="Arial"/>
                <a:cs typeface="Arial"/>
                <a:sym typeface="Arial"/>
              </a:rPr>
              <a:t>Land-Atmosphere Flux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45667"/>
                </a:solidFill>
                <a:latin typeface="Arial"/>
                <a:ea typeface="Arial"/>
                <a:cs typeface="Arial"/>
                <a:sym typeface="Arial"/>
              </a:rPr>
              <a:t>2011:   5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45667"/>
                </a:solidFill>
                <a:latin typeface="Arial"/>
                <a:ea typeface="Arial"/>
                <a:cs typeface="Arial"/>
                <a:sym typeface="Arial"/>
              </a:rPr>
              <a:t>2013:   7 (4)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45667"/>
                </a:solidFill>
                <a:latin typeface="Arial"/>
                <a:ea typeface="Arial"/>
                <a:cs typeface="Arial"/>
                <a:sym typeface="Arial"/>
              </a:rPr>
              <a:t>2014:   2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45667"/>
                </a:solidFill>
                <a:latin typeface="Arial"/>
                <a:ea typeface="Arial"/>
                <a:cs typeface="Arial"/>
                <a:sym typeface="Arial"/>
              </a:rPr>
              <a:t>2015:   7 (7)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45667"/>
                </a:solidFill>
                <a:latin typeface="Arial"/>
                <a:ea typeface="Arial"/>
                <a:cs typeface="Arial"/>
                <a:sym typeface="Arial"/>
              </a:rPr>
              <a:t>2016:   4 (2)</a:t>
            </a:r>
            <a:endParaRPr sz="1400" b="0" i="0" u="none" strike="noStrike" cap="none">
              <a:solidFill>
                <a:srgbClr val="000000"/>
              </a:solidFill>
              <a:latin typeface="Arial"/>
              <a:ea typeface="Arial"/>
              <a:cs typeface="Arial"/>
              <a:sym typeface="Arial"/>
            </a:endParaRPr>
          </a:p>
        </p:txBody>
      </p:sp>
      <p:sp>
        <p:nvSpPr>
          <p:cNvPr id="149" name="Google Shape;149;p4"/>
          <p:cNvSpPr txBox="1"/>
          <p:nvPr/>
        </p:nvSpPr>
        <p:spPr>
          <a:xfrm>
            <a:off x="8194040" y="2004456"/>
            <a:ext cx="2514600"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25A70"/>
                </a:solidFill>
                <a:latin typeface="Arial"/>
                <a:ea typeface="Arial"/>
                <a:cs typeface="Arial"/>
                <a:sym typeface="Arial"/>
              </a:rPr>
              <a:t>Land Biomass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25A70"/>
                </a:solidFill>
                <a:latin typeface="Arial"/>
                <a:ea typeface="Arial"/>
                <a:cs typeface="Arial"/>
                <a:sym typeface="Arial"/>
              </a:rPr>
              <a:t>2011: 8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25A70"/>
                </a:solidFill>
                <a:latin typeface="Arial"/>
                <a:ea typeface="Arial"/>
                <a:cs typeface="Arial"/>
                <a:sym typeface="Arial"/>
              </a:rPr>
              <a:t>2013: 9 (9)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25A70"/>
                </a:solidFill>
                <a:latin typeface="Arial"/>
                <a:ea typeface="Arial"/>
                <a:cs typeface="Arial"/>
                <a:sym typeface="Arial"/>
              </a:rPr>
              <a:t>2014: 8 (5)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25A70"/>
                </a:solidFill>
                <a:latin typeface="Arial"/>
                <a:ea typeface="Arial"/>
                <a:cs typeface="Arial"/>
                <a:sym typeface="Arial"/>
              </a:rPr>
              <a:t>2015: 7 (7)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25A70"/>
                </a:solidFill>
                <a:latin typeface="Arial"/>
                <a:ea typeface="Arial"/>
                <a:cs typeface="Arial"/>
                <a:sym typeface="Arial"/>
              </a:rPr>
              <a:t>2016: 7 (5)</a:t>
            </a:r>
            <a:endParaRPr sz="1400" b="0" i="0" u="none" strike="noStrike" cap="none">
              <a:solidFill>
                <a:srgbClr val="000000"/>
              </a:solidFill>
              <a:latin typeface="Arial"/>
              <a:ea typeface="Arial"/>
              <a:cs typeface="Arial"/>
              <a:sym typeface="Arial"/>
            </a:endParaRPr>
          </a:p>
        </p:txBody>
      </p:sp>
      <p:pic>
        <p:nvPicPr>
          <p:cNvPr id="150" name="Google Shape;150;p4" descr="ocean_ppt.gif"/>
          <p:cNvPicPr preferRelativeResize="0"/>
          <p:nvPr/>
        </p:nvPicPr>
        <p:blipFill rotWithShape="1">
          <a:blip r:embed="rId4">
            <a:alphaModFix/>
          </a:blip>
          <a:srcRect/>
          <a:stretch/>
        </p:blipFill>
        <p:spPr>
          <a:xfrm>
            <a:off x="3005840" y="5621976"/>
            <a:ext cx="1097280" cy="1097280"/>
          </a:xfrm>
          <a:prstGeom prst="rect">
            <a:avLst/>
          </a:prstGeom>
          <a:noFill/>
          <a:ln>
            <a:noFill/>
          </a:ln>
          <a:effectLst>
            <a:outerShdw blurRad="50800" dist="38100" dir="2700000" algn="tl" rotWithShape="0">
              <a:srgbClr val="000000">
                <a:alpha val="40000"/>
              </a:srgbClr>
            </a:outerShdw>
          </a:effectLst>
        </p:spPr>
      </p:pic>
      <p:pic>
        <p:nvPicPr>
          <p:cNvPr id="151" name="Google Shape;151;p4" descr="land_ocean_ppt.gif"/>
          <p:cNvPicPr preferRelativeResize="0"/>
          <p:nvPr/>
        </p:nvPicPr>
        <p:blipFill rotWithShape="1">
          <a:blip r:embed="rId5">
            <a:alphaModFix/>
          </a:blip>
          <a:srcRect/>
          <a:stretch/>
        </p:blipFill>
        <p:spPr>
          <a:xfrm>
            <a:off x="6764659" y="5622900"/>
            <a:ext cx="1097280" cy="1097280"/>
          </a:xfrm>
          <a:prstGeom prst="rect">
            <a:avLst/>
          </a:prstGeom>
          <a:noFill/>
          <a:ln>
            <a:noFill/>
          </a:ln>
          <a:effectLst>
            <a:outerShdw blurRad="50800" dist="38100" dir="2700000" algn="tl" rotWithShape="0">
              <a:srgbClr val="000000">
                <a:alpha val="40000"/>
              </a:srgbClr>
            </a:outerShdw>
          </a:effectLst>
        </p:spPr>
      </p:pic>
      <p:pic>
        <p:nvPicPr>
          <p:cNvPr id="152" name="Google Shape;152;p4" descr="icons_ppt.gif"/>
          <p:cNvPicPr preferRelativeResize="0"/>
          <p:nvPr/>
        </p:nvPicPr>
        <p:blipFill rotWithShape="1">
          <a:blip r:embed="rId6">
            <a:alphaModFix/>
          </a:blip>
          <a:srcRect/>
          <a:stretch/>
        </p:blipFill>
        <p:spPr>
          <a:xfrm>
            <a:off x="9723120" y="2723376"/>
            <a:ext cx="1097280" cy="1097280"/>
          </a:xfrm>
          <a:prstGeom prst="rect">
            <a:avLst/>
          </a:prstGeom>
          <a:noFill/>
          <a:ln>
            <a:noFill/>
          </a:ln>
          <a:effectLst>
            <a:outerShdw blurRad="50800" dist="38100" dir="2700000" algn="tl" rotWithShape="0">
              <a:srgbClr val="000000">
                <a:alpha val="40000"/>
              </a:srgbClr>
            </a:outerShdw>
          </a:effectLst>
        </p:spPr>
      </p:pic>
      <p:pic>
        <p:nvPicPr>
          <p:cNvPr id="153" name="Google Shape;153;p4" descr="global_ppt.gif"/>
          <p:cNvPicPr preferRelativeResize="0"/>
          <p:nvPr/>
        </p:nvPicPr>
        <p:blipFill rotWithShape="1">
          <a:blip r:embed="rId7">
            <a:alphaModFix/>
          </a:blip>
          <a:srcRect/>
          <a:stretch/>
        </p:blipFill>
        <p:spPr>
          <a:xfrm>
            <a:off x="3210560" y="1745200"/>
            <a:ext cx="1097280" cy="1097280"/>
          </a:xfrm>
          <a:prstGeom prst="rect">
            <a:avLst/>
          </a:prstGeom>
          <a:noFill/>
          <a:ln>
            <a:noFill/>
          </a:ln>
          <a:effectLst>
            <a:outerShdw blurRad="50800" dist="38100" dir="2700000" algn="tl" rotWithShape="0">
              <a:srgbClr val="000000">
                <a:alpha val="40000"/>
              </a:srgbClr>
            </a:outerShdw>
          </a:effectLst>
        </p:spPr>
      </p:pic>
      <p:pic>
        <p:nvPicPr>
          <p:cNvPr id="154" name="Google Shape;154;p4" descr="ocean_flux_ppt.gif"/>
          <p:cNvPicPr preferRelativeResize="0"/>
          <p:nvPr/>
        </p:nvPicPr>
        <p:blipFill rotWithShape="1">
          <a:blip r:embed="rId8">
            <a:alphaModFix/>
          </a:blip>
          <a:srcRect/>
          <a:stretch/>
        </p:blipFill>
        <p:spPr>
          <a:xfrm>
            <a:off x="2762914" y="4143736"/>
            <a:ext cx="1097280" cy="1097280"/>
          </a:xfrm>
          <a:prstGeom prst="rect">
            <a:avLst/>
          </a:prstGeom>
          <a:noFill/>
          <a:ln>
            <a:noFill/>
          </a:ln>
          <a:effectLst>
            <a:outerShdw blurRad="50800" dist="38100" dir="2700000" algn="tl" rotWithShape="0">
              <a:srgbClr val="000000">
                <a:alpha val="40000"/>
              </a:srgbClr>
            </a:outerShdw>
          </a:effectLst>
        </p:spPr>
      </p:pic>
      <p:pic>
        <p:nvPicPr>
          <p:cNvPr id="155" name="Google Shape;155;p4" descr="land_flux_ppt.gif"/>
          <p:cNvPicPr preferRelativeResize="0"/>
          <p:nvPr/>
        </p:nvPicPr>
        <p:blipFill rotWithShape="1">
          <a:blip r:embed="rId9">
            <a:alphaModFix/>
          </a:blip>
          <a:srcRect/>
          <a:stretch/>
        </p:blipFill>
        <p:spPr>
          <a:xfrm>
            <a:off x="6804696" y="2397036"/>
            <a:ext cx="1097280" cy="1097280"/>
          </a:xfrm>
          <a:prstGeom prst="rect">
            <a:avLst/>
          </a:prstGeom>
          <a:noFill/>
          <a:ln>
            <a:noFill/>
          </a:ln>
          <a:effectLst>
            <a:outerShdw blurRad="50800" dist="38100" dir="2700000" algn="tl" rotWithShape="0">
              <a:srgbClr val="000000">
                <a:alpha val="40000"/>
              </a:srgbClr>
            </a:outerShdw>
          </a:effectLst>
        </p:spPr>
      </p:pic>
      <p:sp>
        <p:nvSpPr>
          <p:cNvPr id="156" name="Google Shape;156;p4"/>
          <p:cNvSpPr txBox="1"/>
          <p:nvPr/>
        </p:nvSpPr>
        <p:spPr>
          <a:xfrm>
            <a:off x="7931469" y="5340660"/>
            <a:ext cx="212798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Stakeholder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2013: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2015: 1</a:t>
            </a:r>
            <a:endParaRPr sz="1400" b="0" i="0" u="none" strike="noStrike" cap="none">
              <a:solidFill>
                <a:srgbClr val="000000"/>
              </a:solidFill>
              <a:latin typeface="Arial"/>
              <a:ea typeface="Arial"/>
              <a:cs typeface="Arial"/>
              <a:sym typeface="Arial"/>
            </a:endParaRPr>
          </a:p>
        </p:txBody>
      </p:sp>
      <p:pic>
        <p:nvPicPr>
          <p:cNvPr id="157" name="Google Shape;157;p4"/>
          <p:cNvPicPr preferRelativeResize="0"/>
          <p:nvPr/>
        </p:nvPicPr>
        <p:blipFill rotWithShape="1">
          <a:blip r:embed="rId10">
            <a:alphaModFix/>
          </a:blip>
          <a:srcRect/>
          <a:stretch/>
        </p:blipFill>
        <p:spPr>
          <a:xfrm>
            <a:off x="9671675" y="5594680"/>
            <a:ext cx="958644" cy="958644"/>
          </a:xfrm>
          <a:prstGeom prst="rect">
            <a:avLst/>
          </a:prstGeom>
          <a:noFill/>
          <a:ln>
            <a:noFill/>
          </a:ln>
        </p:spPr>
      </p:pic>
      <p:sp>
        <p:nvSpPr>
          <p:cNvPr id="158" name="Google Shape;158;p4"/>
          <p:cNvSpPr txBox="1"/>
          <p:nvPr/>
        </p:nvSpPr>
        <p:spPr>
          <a:xfrm>
            <a:off x="3412169" y="834381"/>
            <a:ext cx="552355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chemeClr val="dk1"/>
                </a:solidFill>
                <a:latin typeface="Arial"/>
                <a:ea typeface="Arial"/>
                <a:cs typeface="Arial"/>
                <a:sym typeface="Arial"/>
              </a:rPr>
              <a:t>NASA-CMS Phase 2</a:t>
            </a:r>
            <a:endParaRPr sz="3600" b="0" i="0" u="none" strike="noStrike" cap="none" dirty="0">
              <a:solidFill>
                <a:srgbClr val="000000"/>
              </a:solidFill>
              <a:latin typeface="Arial"/>
              <a:ea typeface="Arial"/>
              <a:cs typeface="Arial"/>
              <a:sym typeface="Arial"/>
            </a:endParaRPr>
          </a:p>
        </p:txBody>
      </p:sp>
      <p:grpSp>
        <p:nvGrpSpPr>
          <p:cNvPr id="159" name="Google Shape;159;p4"/>
          <p:cNvGrpSpPr/>
          <p:nvPr/>
        </p:nvGrpSpPr>
        <p:grpSpPr>
          <a:xfrm>
            <a:off x="-2088" y="-71260"/>
            <a:ext cx="12192000" cy="805994"/>
            <a:chOff x="0" y="-5894"/>
            <a:chExt cx="12192000" cy="805994"/>
          </a:xfrm>
        </p:grpSpPr>
        <p:pic>
          <p:nvPicPr>
            <p:cNvPr id="160" name="Google Shape;160;p4" descr="nasa_black banner.jpg"/>
            <p:cNvPicPr preferRelativeResize="0"/>
            <p:nvPr/>
          </p:nvPicPr>
          <p:blipFill rotWithShape="1">
            <a:blip r:embed="rId11">
              <a:alphaModFix/>
            </a:blip>
            <a:srcRect/>
            <a:stretch/>
          </p:blipFill>
          <p:spPr>
            <a:xfrm>
              <a:off x="0" y="0"/>
              <a:ext cx="10668000" cy="800100"/>
            </a:xfrm>
            <a:prstGeom prst="rect">
              <a:avLst/>
            </a:prstGeom>
            <a:noFill/>
            <a:ln>
              <a:noFill/>
            </a:ln>
          </p:spPr>
        </p:pic>
        <p:pic>
          <p:nvPicPr>
            <p:cNvPr id="161" name="Google Shape;161;p4"/>
            <p:cNvPicPr preferRelativeResize="0"/>
            <p:nvPr/>
          </p:nvPicPr>
          <p:blipFill rotWithShape="1">
            <a:blip r:embed="rId12">
              <a:alphaModFix/>
            </a:blip>
            <a:srcRect/>
            <a:stretch/>
          </p:blipFill>
          <p:spPr>
            <a:xfrm>
              <a:off x="5811524" y="-5894"/>
              <a:ext cx="6380476" cy="804262"/>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5"/>
          <p:cNvSpPr txBox="1">
            <a:spLocks noGrp="1"/>
          </p:cNvSpPr>
          <p:nvPr>
            <p:ph type="title"/>
          </p:nvPr>
        </p:nvSpPr>
        <p:spPr>
          <a:xfrm>
            <a:off x="2260586" y="682625"/>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u="sng"/>
              <a:t>NASA’s Approach to CMS/MRV</a:t>
            </a:r>
            <a:endParaRPr/>
          </a:p>
        </p:txBody>
      </p:sp>
      <p:sp>
        <p:nvSpPr>
          <p:cNvPr id="167" name="Google Shape;16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a:t>Recognizes that a sustained, observationally-driven carbon monitoring system using remote sensing data has the potential to significantly improve the relevant information base for the U.S. and world;</a:t>
            </a:r>
            <a:endParaRPr/>
          </a:p>
          <a:p>
            <a:pPr marL="228600" lvl="0" indent="-228600" algn="l" rtl="0">
              <a:lnSpc>
                <a:spcPct val="90000"/>
              </a:lnSpc>
              <a:spcBef>
                <a:spcPts val="1000"/>
              </a:spcBef>
              <a:spcAft>
                <a:spcPts val="0"/>
              </a:spcAft>
              <a:buClr>
                <a:schemeClr val="dk1"/>
              </a:buClr>
              <a:buSzPct val="100000"/>
              <a:buChar char="•"/>
            </a:pPr>
            <a:r>
              <a:rPr lang="en-US"/>
              <a:t>Recognizes multiple users, multiple scales, multiple quantities, and multiple frameworks for MRV (e.g. International,  national and subnational, markets);</a:t>
            </a:r>
            <a:endParaRPr/>
          </a:p>
          <a:p>
            <a:pPr marL="228600" lvl="0" indent="-228600" algn="l" rtl="0">
              <a:lnSpc>
                <a:spcPct val="90000"/>
              </a:lnSpc>
              <a:spcBef>
                <a:spcPts val="1000"/>
              </a:spcBef>
              <a:spcAft>
                <a:spcPts val="0"/>
              </a:spcAft>
              <a:buClr>
                <a:schemeClr val="dk1"/>
              </a:buClr>
              <a:buSzPct val="100000"/>
              <a:buChar char="•"/>
            </a:pPr>
            <a:r>
              <a:rPr lang="en-US"/>
              <a:t>Recognizes the importance of user engagement to be responsive to stakeholder needs;</a:t>
            </a:r>
            <a:endParaRPr/>
          </a:p>
          <a:p>
            <a:pPr marL="0" lvl="0" indent="0" algn="ctr" rtl="0">
              <a:lnSpc>
                <a:spcPct val="90000"/>
              </a:lnSpc>
              <a:spcBef>
                <a:spcPts val="1000"/>
              </a:spcBef>
              <a:spcAft>
                <a:spcPts val="0"/>
              </a:spcAft>
              <a:buClr>
                <a:schemeClr val="dk1"/>
              </a:buClr>
              <a:buSzPct val="100000"/>
              <a:buNone/>
            </a:pPr>
            <a:r>
              <a:rPr lang="en-US" b="1"/>
              <a:t>The goal for NASA’s CMS project is to prototype the development of carbon monitoring capabilities needed to support stakeholder needs for MRV. </a:t>
            </a: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p:txBody>
      </p:sp>
      <p:sp>
        <p:nvSpPr>
          <p:cNvPr id="168" name="Google Shape;168;p5"/>
          <p:cNvSpPr/>
          <p:nvPr/>
        </p:nvSpPr>
        <p:spPr>
          <a:xfrm>
            <a:off x="7467600" y="6324600"/>
            <a:ext cx="43367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Hurtt et al. (2014) Progress and Future Plans</a:t>
            </a:r>
            <a:endParaRPr sz="1400" b="0" i="0" u="none" strike="noStrike" cap="none">
              <a:solidFill>
                <a:srgbClr val="000000"/>
              </a:solidFill>
              <a:latin typeface="Arial"/>
              <a:ea typeface="Arial"/>
              <a:cs typeface="Arial"/>
              <a:sym typeface="Arial"/>
            </a:endParaRPr>
          </a:p>
        </p:txBody>
      </p:sp>
      <p:grpSp>
        <p:nvGrpSpPr>
          <p:cNvPr id="169" name="Google Shape;169;p5"/>
          <p:cNvGrpSpPr/>
          <p:nvPr/>
        </p:nvGrpSpPr>
        <p:grpSpPr>
          <a:xfrm>
            <a:off x="0" y="-4162"/>
            <a:ext cx="12192000" cy="804262"/>
            <a:chOff x="0" y="-4162"/>
            <a:chExt cx="12192000" cy="804262"/>
          </a:xfrm>
        </p:grpSpPr>
        <p:pic>
          <p:nvPicPr>
            <p:cNvPr id="170" name="Google Shape;170;p5" descr="nasa_black banner.jpg"/>
            <p:cNvPicPr preferRelativeResize="0"/>
            <p:nvPr/>
          </p:nvPicPr>
          <p:blipFill rotWithShape="1">
            <a:blip r:embed="rId3">
              <a:alphaModFix/>
            </a:blip>
            <a:srcRect/>
            <a:stretch/>
          </p:blipFill>
          <p:spPr>
            <a:xfrm>
              <a:off x="0" y="0"/>
              <a:ext cx="10668000" cy="800100"/>
            </a:xfrm>
            <a:prstGeom prst="rect">
              <a:avLst/>
            </a:prstGeom>
            <a:noFill/>
            <a:ln>
              <a:noFill/>
            </a:ln>
          </p:spPr>
        </p:pic>
        <p:pic>
          <p:nvPicPr>
            <p:cNvPr id="171" name="Google Shape;171;p5"/>
            <p:cNvPicPr preferRelativeResize="0"/>
            <p:nvPr/>
          </p:nvPicPr>
          <p:blipFill rotWithShape="1">
            <a:blip r:embed="rId4">
              <a:alphaModFix/>
            </a:blip>
            <a:srcRect/>
            <a:stretch/>
          </p:blipFill>
          <p:spPr>
            <a:xfrm>
              <a:off x="5811524" y="-4162"/>
              <a:ext cx="6380476" cy="804262"/>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g101a3ea399e_0_0"/>
          <p:cNvPicPr preferRelativeResize="0"/>
          <p:nvPr/>
        </p:nvPicPr>
        <p:blipFill rotWithShape="1">
          <a:blip r:embed="rId3">
            <a:alphaModFix/>
          </a:blip>
          <a:srcRect/>
          <a:stretch/>
        </p:blipFill>
        <p:spPr>
          <a:xfrm>
            <a:off x="949496" y="914399"/>
            <a:ext cx="10022365" cy="5612524"/>
          </a:xfrm>
          <a:prstGeom prst="rect">
            <a:avLst/>
          </a:prstGeom>
          <a:noFill/>
          <a:ln>
            <a:noFill/>
          </a:ln>
        </p:spPr>
      </p:pic>
      <p:grpSp>
        <p:nvGrpSpPr>
          <p:cNvPr id="178" name="Google Shape;178;g101a3ea399e_0_0"/>
          <p:cNvGrpSpPr/>
          <p:nvPr/>
        </p:nvGrpSpPr>
        <p:grpSpPr>
          <a:xfrm>
            <a:off x="0" y="-4162"/>
            <a:ext cx="12192000" cy="804262"/>
            <a:chOff x="0" y="-4162"/>
            <a:chExt cx="12192000" cy="804262"/>
          </a:xfrm>
        </p:grpSpPr>
        <p:pic>
          <p:nvPicPr>
            <p:cNvPr id="179" name="Google Shape;179;g101a3ea399e_0_0" descr="nasa_black banner.jpg"/>
            <p:cNvPicPr preferRelativeResize="0"/>
            <p:nvPr/>
          </p:nvPicPr>
          <p:blipFill rotWithShape="1">
            <a:blip r:embed="rId4">
              <a:alphaModFix/>
            </a:blip>
            <a:srcRect/>
            <a:stretch/>
          </p:blipFill>
          <p:spPr>
            <a:xfrm>
              <a:off x="0" y="0"/>
              <a:ext cx="10668000" cy="800100"/>
            </a:xfrm>
            <a:prstGeom prst="rect">
              <a:avLst/>
            </a:prstGeom>
            <a:noFill/>
            <a:ln>
              <a:noFill/>
            </a:ln>
          </p:spPr>
        </p:pic>
        <p:pic>
          <p:nvPicPr>
            <p:cNvPr id="180" name="Google Shape;180;g101a3ea399e_0_0"/>
            <p:cNvPicPr preferRelativeResize="0"/>
            <p:nvPr/>
          </p:nvPicPr>
          <p:blipFill rotWithShape="1">
            <a:blip r:embed="rId5">
              <a:alphaModFix/>
            </a:blip>
            <a:srcRect/>
            <a:stretch/>
          </p:blipFill>
          <p:spPr>
            <a:xfrm>
              <a:off x="5811524" y="-4162"/>
              <a:ext cx="6380476" cy="804262"/>
            </a:xfrm>
            <a:prstGeom prst="rect">
              <a:avLst/>
            </a:prstGeom>
            <a:noFill/>
            <a:ln>
              <a:noFill/>
            </a:ln>
          </p:spPr>
        </p:pic>
      </p:grpSp>
      <p:sp>
        <p:nvSpPr>
          <p:cNvPr id="181" name="Google Shape;181;g101a3ea399e_0_0"/>
          <p:cNvSpPr/>
          <p:nvPr/>
        </p:nvSpPr>
        <p:spPr>
          <a:xfrm>
            <a:off x="5088835" y="6082747"/>
            <a:ext cx="5062330" cy="291548"/>
          </a:xfrm>
          <a:prstGeom prst="roundRect">
            <a:avLst>
              <a:gd name="adj" fmla="val 16667"/>
            </a:avLst>
          </a:prstGeom>
          <a:solidFill>
            <a:srgbClr val="FFFF00">
              <a:alpha val="48627"/>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 name="Google Shape;182;g101a3ea399e_0_0"/>
          <p:cNvSpPr txBox="1"/>
          <p:nvPr/>
        </p:nvSpPr>
        <p:spPr>
          <a:xfrm>
            <a:off x="9142486" y="6526924"/>
            <a:ext cx="28696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Hurtt et al. (2022) Phase 2 Report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01a3ea399e_0_6"/>
          <p:cNvSpPr/>
          <p:nvPr/>
        </p:nvSpPr>
        <p:spPr>
          <a:xfrm>
            <a:off x="3124200" y="2965450"/>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9" name="Google Shape;189;g101a3ea399e_0_6"/>
          <p:cNvPicPr preferRelativeResize="0"/>
          <p:nvPr/>
        </p:nvPicPr>
        <p:blipFill rotWithShape="1">
          <a:blip r:embed="rId3">
            <a:alphaModFix/>
          </a:blip>
          <a:srcRect/>
          <a:stretch/>
        </p:blipFill>
        <p:spPr>
          <a:xfrm>
            <a:off x="110356" y="702693"/>
            <a:ext cx="9132498" cy="6088332"/>
          </a:xfrm>
          <a:prstGeom prst="rect">
            <a:avLst/>
          </a:prstGeom>
          <a:noFill/>
          <a:ln>
            <a:noFill/>
          </a:ln>
        </p:spPr>
      </p:pic>
      <p:pic>
        <p:nvPicPr>
          <p:cNvPr id="190" name="Google Shape;190;g101a3ea399e_0_6"/>
          <p:cNvPicPr preferRelativeResize="0"/>
          <p:nvPr/>
        </p:nvPicPr>
        <p:blipFill rotWithShape="1">
          <a:blip r:embed="rId4">
            <a:alphaModFix/>
          </a:blip>
          <a:srcRect/>
          <a:stretch/>
        </p:blipFill>
        <p:spPr>
          <a:xfrm>
            <a:off x="8539984" y="1742474"/>
            <a:ext cx="3652016" cy="2520607"/>
          </a:xfrm>
          <a:prstGeom prst="rect">
            <a:avLst/>
          </a:prstGeom>
          <a:noFill/>
          <a:ln>
            <a:noFill/>
          </a:ln>
        </p:spPr>
      </p:pic>
      <p:sp>
        <p:nvSpPr>
          <p:cNvPr id="191" name="Google Shape;191;g101a3ea399e_0_6"/>
          <p:cNvSpPr/>
          <p:nvPr/>
        </p:nvSpPr>
        <p:spPr>
          <a:xfrm>
            <a:off x="10663267" y="3698777"/>
            <a:ext cx="304800" cy="174171"/>
          </a:xfrm>
          <a:prstGeom prst="roundRect">
            <a:avLst>
              <a:gd name="adj" fmla="val 16667"/>
            </a:avLst>
          </a:prstGeom>
          <a:solidFill>
            <a:srgbClr val="FFFF00">
              <a:alpha val="48627"/>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2" name="Google Shape;192;g101a3ea399e_0_6"/>
          <p:cNvSpPr/>
          <p:nvPr/>
        </p:nvSpPr>
        <p:spPr>
          <a:xfrm>
            <a:off x="9787408" y="2535977"/>
            <a:ext cx="304800" cy="174171"/>
          </a:xfrm>
          <a:prstGeom prst="roundRect">
            <a:avLst>
              <a:gd name="adj" fmla="val 16667"/>
            </a:avLst>
          </a:prstGeom>
          <a:solidFill>
            <a:srgbClr val="FFFF00">
              <a:alpha val="47843"/>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93" name="Google Shape;193;g101a3ea399e_0_6"/>
          <p:cNvCxnSpPr/>
          <p:nvPr/>
        </p:nvCxnSpPr>
        <p:spPr>
          <a:xfrm>
            <a:off x="10080462" y="2717997"/>
            <a:ext cx="582805" cy="980780"/>
          </a:xfrm>
          <a:prstGeom prst="straightConnector1">
            <a:avLst/>
          </a:prstGeom>
          <a:noFill/>
          <a:ln w="12700" cap="flat" cmpd="sng">
            <a:solidFill>
              <a:srgbClr val="3E6EC2"/>
            </a:solidFill>
            <a:prstDash val="solid"/>
            <a:round/>
            <a:headEnd type="none" w="sm" len="sm"/>
            <a:tailEnd type="none" w="sm" len="sm"/>
          </a:ln>
        </p:spPr>
      </p:cxnSp>
      <p:grpSp>
        <p:nvGrpSpPr>
          <p:cNvPr id="194" name="Google Shape;194;g101a3ea399e_0_6"/>
          <p:cNvGrpSpPr/>
          <p:nvPr/>
        </p:nvGrpSpPr>
        <p:grpSpPr>
          <a:xfrm>
            <a:off x="0" y="-4162"/>
            <a:ext cx="12192000" cy="804262"/>
            <a:chOff x="0" y="-4162"/>
            <a:chExt cx="12192000" cy="804262"/>
          </a:xfrm>
        </p:grpSpPr>
        <p:pic>
          <p:nvPicPr>
            <p:cNvPr id="195" name="Google Shape;195;g101a3ea399e_0_6" descr="nasa_black banner.jpg"/>
            <p:cNvPicPr preferRelativeResize="0"/>
            <p:nvPr/>
          </p:nvPicPr>
          <p:blipFill rotWithShape="1">
            <a:blip r:embed="rId5">
              <a:alphaModFix/>
            </a:blip>
            <a:srcRect/>
            <a:stretch/>
          </p:blipFill>
          <p:spPr>
            <a:xfrm>
              <a:off x="0" y="0"/>
              <a:ext cx="10668000" cy="800100"/>
            </a:xfrm>
            <a:prstGeom prst="rect">
              <a:avLst/>
            </a:prstGeom>
            <a:noFill/>
            <a:ln>
              <a:noFill/>
            </a:ln>
          </p:spPr>
        </p:pic>
        <p:pic>
          <p:nvPicPr>
            <p:cNvPr id="196" name="Google Shape;196;g101a3ea399e_0_6"/>
            <p:cNvPicPr preferRelativeResize="0"/>
            <p:nvPr/>
          </p:nvPicPr>
          <p:blipFill rotWithShape="1">
            <a:blip r:embed="rId6">
              <a:alphaModFix/>
            </a:blip>
            <a:srcRect/>
            <a:stretch/>
          </p:blipFill>
          <p:spPr>
            <a:xfrm>
              <a:off x="5811524" y="-4162"/>
              <a:ext cx="6380476" cy="804262"/>
            </a:xfrm>
            <a:prstGeom prst="rect">
              <a:avLst/>
            </a:prstGeom>
            <a:noFill/>
            <a:ln>
              <a:noFill/>
            </a:ln>
          </p:spPr>
        </p:pic>
      </p:grpSp>
      <p:sp>
        <p:nvSpPr>
          <p:cNvPr id="197" name="Google Shape;197;g101a3ea399e_0_6"/>
          <p:cNvSpPr txBox="1"/>
          <p:nvPr/>
        </p:nvSpPr>
        <p:spPr>
          <a:xfrm>
            <a:off x="827314" y="6302829"/>
            <a:ext cx="26324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*37 global products, not shown</a:t>
            </a:r>
            <a:endParaRPr sz="1400" b="0" i="0" u="none" strike="noStrike" cap="none">
              <a:solidFill>
                <a:srgbClr val="000000"/>
              </a:solidFill>
              <a:latin typeface="Arial"/>
              <a:ea typeface="Arial"/>
              <a:cs typeface="Arial"/>
              <a:sym typeface="Arial"/>
            </a:endParaRPr>
          </a:p>
        </p:txBody>
      </p:sp>
      <p:sp>
        <p:nvSpPr>
          <p:cNvPr id="198" name="Google Shape;198;g101a3ea399e_0_6"/>
          <p:cNvSpPr txBox="1"/>
          <p:nvPr/>
        </p:nvSpPr>
        <p:spPr>
          <a:xfrm>
            <a:off x="9320553" y="6428431"/>
            <a:ext cx="76581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Hurtt et al (2022) Phase 2 Report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101a3ea399e_0_12"/>
          <p:cNvPicPr preferRelativeResize="0"/>
          <p:nvPr/>
        </p:nvPicPr>
        <p:blipFill rotWithShape="1">
          <a:blip r:embed="rId3">
            <a:alphaModFix/>
          </a:blip>
          <a:srcRect/>
          <a:stretch/>
        </p:blipFill>
        <p:spPr>
          <a:xfrm>
            <a:off x="3235270" y="748616"/>
            <a:ext cx="4783275" cy="6186050"/>
          </a:xfrm>
          <a:prstGeom prst="rect">
            <a:avLst/>
          </a:prstGeom>
          <a:noFill/>
          <a:ln>
            <a:noFill/>
          </a:ln>
        </p:spPr>
      </p:pic>
      <p:sp>
        <p:nvSpPr>
          <p:cNvPr id="205" name="Google Shape;205;g101a3ea399e_0_12"/>
          <p:cNvSpPr/>
          <p:nvPr/>
        </p:nvSpPr>
        <p:spPr>
          <a:xfrm>
            <a:off x="5276334" y="1112108"/>
            <a:ext cx="819665" cy="5626149"/>
          </a:xfrm>
          <a:prstGeom prst="rect">
            <a:avLst/>
          </a:prstGeom>
          <a:solidFill>
            <a:srgbClr val="FFFF00">
              <a:alpha val="15294"/>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6" name="Google Shape;206;g101a3ea399e_0_12"/>
          <p:cNvSpPr txBox="1"/>
          <p:nvPr/>
        </p:nvSpPr>
        <p:spPr>
          <a:xfrm>
            <a:off x="1595965" y="2685472"/>
            <a:ext cx="116891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Biomass</a:t>
            </a:r>
            <a:endParaRPr sz="1400" b="0" i="0" u="none" strike="noStrike" cap="none">
              <a:solidFill>
                <a:srgbClr val="000000"/>
              </a:solidFill>
              <a:latin typeface="Arial"/>
              <a:ea typeface="Arial"/>
              <a:cs typeface="Arial"/>
              <a:sym typeface="Arial"/>
            </a:endParaRPr>
          </a:p>
        </p:txBody>
      </p:sp>
      <p:sp>
        <p:nvSpPr>
          <p:cNvPr id="207" name="Google Shape;207;g101a3ea399e_0_12"/>
          <p:cNvSpPr txBox="1"/>
          <p:nvPr/>
        </p:nvSpPr>
        <p:spPr>
          <a:xfrm>
            <a:off x="1624104" y="3717037"/>
            <a:ext cx="67037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Flux</a:t>
            </a:r>
            <a:endParaRPr sz="1400" b="0" i="0" u="none" strike="noStrike" cap="none">
              <a:solidFill>
                <a:srgbClr val="000000"/>
              </a:solidFill>
              <a:latin typeface="Arial"/>
              <a:ea typeface="Arial"/>
              <a:cs typeface="Arial"/>
              <a:sym typeface="Arial"/>
            </a:endParaRPr>
          </a:p>
        </p:txBody>
      </p:sp>
      <p:cxnSp>
        <p:nvCxnSpPr>
          <p:cNvPr id="208" name="Google Shape;208;g101a3ea399e_0_12"/>
          <p:cNvCxnSpPr/>
          <p:nvPr/>
        </p:nvCxnSpPr>
        <p:spPr>
          <a:xfrm>
            <a:off x="1624104" y="3404286"/>
            <a:ext cx="6568426" cy="0"/>
          </a:xfrm>
          <a:prstGeom prst="straightConnector1">
            <a:avLst/>
          </a:prstGeom>
          <a:noFill/>
          <a:ln w="9525" cap="flat" cmpd="sng">
            <a:solidFill>
              <a:schemeClr val="dk1"/>
            </a:solidFill>
            <a:prstDash val="solid"/>
            <a:round/>
            <a:headEnd type="none" w="sm" len="sm"/>
            <a:tailEnd type="none" w="sm" len="sm"/>
          </a:ln>
        </p:spPr>
      </p:cxnSp>
      <p:pic>
        <p:nvPicPr>
          <p:cNvPr id="209" name="Google Shape;209;g101a3ea399e_0_12"/>
          <p:cNvPicPr preferRelativeResize="0"/>
          <p:nvPr/>
        </p:nvPicPr>
        <p:blipFill rotWithShape="1">
          <a:blip r:embed="rId4">
            <a:alphaModFix/>
          </a:blip>
          <a:srcRect/>
          <a:stretch/>
        </p:blipFill>
        <p:spPr>
          <a:xfrm>
            <a:off x="8192535" y="2674036"/>
            <a:ext cx="3606800" cy="1460499"/>
          </a:xfrm>
          <a:prstGeom prst="rect">
            <a:avLst/>
          </a:prstGeom>
          <a:noFill/>
          <a:ln w="9525" cap="flat" cmpd="sng">
            <a:solidFill>
              <a:schemeClr val="dk1"/>
            </a:solidFill>
            <a:prstDash val="solid"/>
            <a:round/>
            <a:headEnd type="none" w="sm" len="sm"/>
            <a:tailEnd type="none" w="sm" len="sm"/>
          </a:ln>
        </p:spPr>
      </p:pic>
      <p:sp>
        <p:nvSpPr>
          <p:cNvPr id="210" name="Google Shape;210;g101a3ea399e_0_12"/>
          <p:cNvSpPr txBox="1"/>
          <p:nvPr/>
        </p:nvSpPr>
        <p:spPr>
          <a:xfrm>
            <a:off x="170821" y="1003694"/>
            <a:ext cx="283443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a:ea typeface="Arial"/>
                <a:cs typeface="Arial"/>
                <a:sym typeface="Arial"/>
              </a:rPr>
              <a:t>CMS Phase 2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a:ea typeface="Arial"/>
                <a:cs typeface="Arial"/>
                <a:sym typeface="Arial"/>
              </a:rPr>
              <a:t>Product Time Domain</a:t>
            </a:r>
            <a:endParaRPr sz="1400" b="0" i="0" u="none" strike="noStrike" cap="none" dirty="0">
              <a:solidFill>
                <a:srgbClr val="000000"/>
              </a:solidFill>
              <a:latin typeface="Arial"/>
              <a:ea typeface="Arial"/>
              <a:cs typeface="Arial"/>
              <a:sym typeface="Arial"/>
            </a:endParaRPr>
          </a:p>
        </p:txBody>
      </p:sp>
      <p:grpSp>
        <p:nvGrpSpPr>
          <p:cNvPr id="211" name="Google Shape;211;g101a3ea399e_0_12"/>
          <p:cNvGrpSpPr/>
          <p:nvPr/>
        </p:nvGrpSpPr>
        <p:grpSpPr>
          <a:xfrm>
            <a:off x="0" y="-4162"/>
            <a:ext cx="12192000" cy="804262"/>
            <a:chOff x="0" y="-4162"/>
            <a:chExt cx="12192000" cy="804262"/>
          </a:xfrm>
        </p:grpSpPr>
        <p:pic>
          <p:nvPicPr>
            <p:cNvPr id="212" name="Google Shape;212;g101a3ea399e_0_12" descr="nasa_black banner.jpg"/>
            <p:cNvPicPr preferRelativeResize="0"/>
            <p:nvPr/>
          </p:nvPicPr>
          <p:blipFill rotWithShape="1">
            <a:blip r:embed="rId5">
              <a:alphaModFix/>
            </a:blip>
            <a:srcRect/>
            <a:stretch/>
          </p:blipFill>
          <p:spPr>
            <a:xfrm>
              <a:off x="0" y="0"/>
              <a:ext cx="10668000" cy="800100"/>
            </a:xfrm>
            <a:prstGeom prst="rect">
              <a:avLst/>
            </a:prstGeom>
            <a:noFill/>
            <a:ln>
              <a:noFill/>
            </a:ln>
          </p:spPr>
        </p:pic>
        <p:pic>
          <p:nvPicPr>
            <p:cNvPr id="213" name="Google Shape;213;g101a3ea399e_0_12"/>
            <p:cNvPicPr preferRelativeResize="0"/>
            <p:nvPr/>
          </p:nvPicPr>
          <p:blipFill rotWithShape="1">
            <a:blip r:embed="rId6">
              <a:alphaModFix/>
            </a:blip>
            <a:srcRect/>
            <a:stretch/>
          </p:blipFill>
          <p:spPr>
            <a:xfrm>
              <a:off x="5811524" y="-4162"/>
              <a:ext cx="6380476" cy="804262"/>
            </a:xfrm>
            <a:prstGeom prst="rect">
              <a:avLst/>
            </a:prstGeom>
            <a:noFill/>
            <a:ln>
              <a:noFill/>
            </a:ln>
          </p:spPr>
        </p:pic>
      </p:grpSp>
      <p:sp>
        <p:nvSpPr>
          <p:cNvPr id="214" name="Google Shape;214;g101a3ea399e_0_12"/>
          <p:cNvSpPr txBox="1"/>
          <p:nvPr/>
        </p:nvSpPr>
        <p:spPr>
          <a:xfrm>
            <a:off x="9001762" y="6344883"/>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Hurtt et al (2022) Phase 2 Report</a:t>
            </a:r>
            <a:endParaRPr/>
          </a:p>
        </p:txBody>
      </p:sp>
      <p:sp>
        <p:nvSpPr>
          <p:cNvPr id="2" name="TextBox 1">
            <a:extLst>
              <a:ext uri="{FF2B5EF4-FFF2-40B4-BE49-F238E27FC236}">
                <a16:creationId xmlns:a16="http://schemas.microsoft.com/office/drawing/2014/main" id="{A47AD858-B9C9-0B31-DDBC-BD8D1E53F223}"/>
              </a:ext>
            </a:extLst>
          </p:cNvPr>
          <p:cNvSpPr txBox="1"/>
          <p:nvPr/>
        </p:nvSpPr>
        <p:spPr>
          <a:xfrm>
            <a:off x="3197692" y="857446"/>
            <a:ext cx="5054589" cy="307777"/>
          </a:xfrm>
          <a:prstGeom prst="rect">
            <a:avLst/>
          </a:prstGeom>
          <a:noFill/>
        </p:spPr>
        <p:txBody>
          <a:bodyPr wrap="none" rtlCol="0">
            <a:spAutoFit/>
          </a:bodyPr>
          <a:lstStyle/>
          <a:p>
            <a:r>
              <a:rPr lang="en-US" i="1" dirty="0">
                <a:highlight>
                  <a:srgbClr val="C0C0C0"/>
                </a:highlight>
              </a:rPr>
              <a:t>1960           1980         2000         2020          2040          2060</a:t>
            </a:r>
          </a:p>
        </p:txBody>
      </p:sp>
      <p:sp>
        <p:nvSpPr>
          <p:cNvPr id="4" name="TextBox 3">
            <a:extLst>
              <a:ext uri="{FF2B5EF4-FFF2-40B4-BE49-F238E27FC236}">
                <a16:creationId xmlns:a16="http://schemas.microsoft.com/office/drawing/2014/main" id="{441240F0-E520-9B27-8875-CEC93ACCD0A8}"/>
              </a:ext>
            </a:extLst>
          </p:cNvPr>
          <p:cNvSpPr txBox="1"/>
          <p:nvPr/>
        </p:nvSpPr>
        <p:spPr>
          <a:xfrm>
            <a:off x="3202488" y="6445877"/>
            <a:ext cx="7553194" cy="307777"/>
          </a:xfrm>
          <a:prstGeom prst="rect">
            <a:avLst/>
          </a:prstGeom>
          <a:noFill/>
        </p:spPr>
        <p:txBody>
          <a:bodyPr wrap="square">
            <a:spAutoFit/>
          </a:bodyPr>
          <a:lstStyle/>
          <a:p>
            <a:r>
              <a:rPr lang="en-US" i="1" dirty="0">
                <a:highlight>
                  <a:srgbClr val="C0C0C0"/>
                </a:highlight>
              </a:rPr>
              <a:t>1960           1980         2000         2020          2040          2060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3D905-B600-ADD0-7F3D-9164C3B9DC1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96249E9-27DA-64C7-37D3-919AA0192969}"/>
              </a:ext>
            </a:extLst>
          </p:cNvPr>
          <p:cNvSpPr>
            <a:spLocks noGrp="1"/>
          </p:cNvSpPr>
          <p:nvPr>
            <p:ph type="body" idx="1"/>
          </p:nvPr>
        </p:nvSpPr>
        <p:spPr/>
        <p:txBody>
          <a:bodyPr/>
          <a:lstStyle/>
          <a:p>
            <a:endParaRPr lang="en-US"/>
          </a:p>
        </p:txBody>
      </p:sp>
      <p:pic>
        <p:nvPicPr>
          <p:cNvPr id="4" name="Google Shape;282;p9">
            <a:extLst>
              <a:ext uri="{FF2B5EF4-FFF2-40B4-BE49-F238E27FC236}">
                <a16:creationId xmlns:a16="http://schemas.microsoft.com/office/drawing/2014/main" id="{DB606EA1-9045-2111-70A2-851C2E20D347}"/>
              </a:ext>
            </a:extLst>
          </p:cNvPr>
          <p:cNvPicPr preferRelativeResize="0"/>
          <p:nvPr/>
        </p:nvPicPr>
        <p:blipFill rotWithShape="1">
          <a:blip r:embed="rId3">
            <a:alphaModFix/>
          </a:blip>
          <a:srcRect/>
          <a:stretch/>
        </p:blipFill>
        <p:spPr>
          <a:xfrm>
            <a:off x="0" y="0"/>
            <a:ext cx="12192000" cy="6951945"/>
          </a:xfrm>
          <a:prstGeom prst="rect">
            <a:avLst/>
          </a:prstGeom>
          <a:noFill/>
          <a:ln>
            <a:noFill/>
          </a:ln>
        </p:spPr>
      </p:pic>
      <p:sp>
        <p:nvSpPr>
          <p:cNvPr id="8" name="TextBox 7">
            <a:extLst>
              <a:ext uri="{FF2B5EF4-FFF2-40B4-BE49-F238E27FC236}">
                <a16:creationId xmlns:a16="http://schemas.microsoft.com/office/drawing/2014/main" id="{6C00E7BC-C575-EA24-6709-6B062E34BC7F}"/>
              </a:ext>
            </a:extLst>
          </p:cNvPr>
          <p:cNvSpPr txBox="1"/>
          <p:nvPr/>
        </p:nvSpPr>
        <p:spPr>
          <a:xfrm>
            <a:off x="604381" y="952369"/>
            <a:ext cx="7925844" cy="707886"/>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4000"/>
              <a:buFont typeface="Arial"/>
              <a:buNone/>
            </a:pPr>
            <a:r>
              <a:rPr lang="en-US" sz="2000" b="1" i="0" u="none" strike="noStrike" cap="none" dirty="0">
                <a:solidFill>
                  <a:schemeClr val="bg1"/>
                </a:solidFill>
                <a:latin typeface="Arial"/>
                <a:ea typeface="Arial"/>
                <a:cs typeface="Arial"/>
                <a:sym typeface="Arial"/>
              </a:rPr>
              <a:t>CMS Phase 3 (2018-) </a:t>
            </a:r>
            <a:r>
              <a:rPr lang="en-US" sz="2000" dirty="0">
                <a:solidFill>
                  <a:schemeClr val="bg1"/>
                </a:solidFill>
              </a:rPr>
              <a:t> </a:t>
            </a:r>
          </a:p>
          <a:p>
            <a:pPr marL="0" marR="0" lvl="0" indent="0" algn="l" rtl="0">
              <a:lnSpc>
                <a:spcPct val="100000"/>
              </a:lnSpc>
              <a:spcBef>
                <a:spcPts val="0"/>
              </a:spcBef>
              <a:spcAft>
                <a:spcPts val="0"/>
              </a:spcAft>
              <a:buClr>
                <a:srgbClr val="000000"/>
              </a:buClr>
              <a:buSzPts val="4000"/>
              <a:buFont typeface="Arial"/>
              <a:buNone/>
            </a:pPr>
            <a:r>
              <a:rPr lang="en-US" sz="2000" b="1" i="0" u="none" strike="noStrike" cap="none" dirty="0">
                <a:solidFill>
                  <a:schemeClr val="bg1"/>
                </a:solidFill>
                <a:latin typeface="Arial"/>
                <a:ea typeface="Arial"/>
                <a:cs typeface="Arial"/>
                <a:sym typeface="Arial"/>
              </a:rPr>
              <a:t>Themes Addressed</a:t>
            </a:r>
            <a:endParaRPr lang="en-US" sz="2000" b="0" i="0" u="none" strike="noStrike" cap="none" dirty="0">
              <a:solidFill>
                <a:schemeClr val="bg1"/>
              </a:solidFill>
              <a:latin typeface="Arial"/>
              <a:ea typeface="Arial"/>
              <a:cs typeface="Arial"/>
              <a:sym typeface="Arial"/>
            </a:endParaRPr>
          </a:p>
        </p:txBody>
      </p:sp>
      <p:pic>
        <p:nvPicPr>
          <p:cNvPr id="9" name="Picture 8">
            <a:extLst>
              <a:ext uri="{FF2B5EF4-FFF2-40B4-BE49-F238E27FC236}">
                <a16:creationId xmlns:a16="http://schemas.microsoft.com/office/drawing/2014/main" id="{AE01164E-9501-9453-9E9D-AF32612C1B04}"/>
              </a:ext>
            </a:extLst>
          </p:cNvPr>
          <p:cNvPicPr>
            <a:picLocks noChangeAspect="1"/>
          </p:cNvPicPr>
          <p:nvPr/>
        </p:nvPicPr>
        <p:blipFill>
          <a:blip r:embed="rId4"/>
          <a:stretch>
            <a:fillRect/>
          </a:stretch>
        </p:blipFill>
        <p:spPr>
          <a:xfrm>
            <a:off x="2242159" y="1723261"/>
            <a:ext cx="8202262" cy="4055664"/>
          </a:xfrm>
          <a:prstGeom prst="rect">
            <a:avLst/>
          </a:prstGeom>
        </p:spPr>
      </p:pic>
    </p:spTree>
    <p:extLst>
      <p:ext uri="{BB962C8B-B14F-4D97-AF65-F5344CB8AC3E}">
        <p14:creationId xmlns:p14="http://schemas.microsoft.com/office/powerpoint/2010/main" val="276191406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8342</TotalTime>
  <Words>2199</Words>
  <Application>Microsoft Macintosh PowerPoint</Application>
  <PresentationFormat>Widescreen</PresentationFormat>
  <Paragraphs>365</Paragraphs>
  <Slides>21</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helvetica-w01-roman</vt:lpstr>
      <vt:lpstr>Arial</vt:lpstr>
      <vt:lpstr>Office Theme</vt:lpstr>
      <vt:lpstr>PowerPoint Presentation</vt:lpstr>
      <vt:lpstr>PowerPoint Presentation</vt:lpstr>
      <vt:lpstr>PowerPoint Presentation</vt:lpstr>
      <vt:lpstr>PowerPoint Presentation</vt:lpstr>
      <vt:lpstr>NASA’s Approach to CMS/MRV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Goals for meeting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George C. Hurtt</cp:lastModifiedBy>
  <cp:revision>77</cp:revision>
  <dcterms:created xsi:type="dcterms:W3CDTF">2015-11-16T01:41:35Z</dcterms:created>
  <dcterms:modified xsi:type="dcterms:W3CDTF">2023-09-26T02:03:39Z</dcterms:modified>
</cp:coreProperties>
</file>