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itchFamily="2" charset="77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Medium" panose="020F0502020204030204" pitchFamily="34" charset="0"/>
      <p:regular r:id="rId36"/>
      <p:bold r:id="rId37"/>
      <p:italic r:id="rId38"/>
      <p:boldItalic r:id="rId39"/>
    </p:embeddedFont>
    <p:embeddedFont>
      <p:font typeface="Roboto Thin" panose="020F0302020204030204" pitchFamily="3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iK8/qX+Qd/Sx19Rg7+/Q33lYPU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/>
    <p:restoredTop sz="94694"/>
  </p:normalViewPr>
  <p:slideViewPr>
    <p:cSldViewPr snapToGrid="0">
      <p:cViewPr varScale="1">
        <p:scale>
          <a:sx n="121" d="100"/>
          <a:sy n="121" d="100"/>
        </p:scale>
        <p:origin x="16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3babe311e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83babe311e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 communities of practice</a:t>
            </a:r>
            <a:endParaRPr/>
          </a:p>
        </p:txBody>
      </p:sp>
      <p:sp>
        <p:nvSpPr>
          <p:cNvPr id="197" name="Google Shape;197;g283babe311e_0_3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3babe311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83babe311e_0_3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83babe311e_0_3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3babe311e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283babe311e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 Given these reduction goals, the 5M trees initiative first tracks progress towards 5 million and specifically, gives us a way to track green infrastructure across the state. Secondly, we can use this data for MD’s own GHG reporting; The 5M tree goal directly support new targets established in the CSNA of 2022.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For the commission work plan goals, this creates a platform to see 1) carbon outcomes of funded tree planting projects 2) better understand which areas should be priortized for green infrastructure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3babe311e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3babe311e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Part of this initiative is really being transparent about how submitted data is used. different attributes we collect are required to track progress towards the state’s 5 million trees goal (5MT).</a:t>
            </a:r>
            <a:b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To enable progress tracking and confirm eligibility criteria we ask for:</a:t>
            </a:r>
            <a:endParaRPr sz="12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To support long term carbon monitoring we ask for:</a:t>
            </a:r>
            <a:endParaRPr sz="12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To track program efficacy and ensure no double counting we ask for, as applicable:</a:t>
            </a:r>
            <a:endParaRPr sz="1200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Additional collected data on planting design and maintenance makes sure we are monitoring tree health and survivorship</a:t>
            </a:r>
            <a:b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200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Submitted tree planting data is also used to estimate relat</a:t>
            </a:r>
            <a:r>
              <a:rPr lang="en-US" sz="1200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ed tree and forest carbon benefits, as already included in the state GHG inventory </a:t>
            </a:r>
            <a:endParaRPr sz="1200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We also have a schema for how we handle data privacy and I am happy to answe any questions as it relates to how this data is used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2e783c7e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232e783c7e4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 communities of practice</a:t>
            </a:r>
            <a:endParaRPr/>
          </a:p>
        </p:txBody>
      </p:sp>
      <p:sp>
        <p:nvSpPr>
          <p:cNvPr id="256" name="Google Shape;256;g232e783c7e4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081e762be2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2081e762be2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g2081e762be2_0_2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e08712cd9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1e08712cd9b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verbally mention ongoing project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https://agnr.umd.edu/news/umd-researcher-awarded-6-million-us-department-energy-create-value-added-biofuels-and</a:t>
            </a:r>
            <a:endParaRPr/>
          </a:p>
        </p:txBody>
      </p:sp>
      <p:sp>
        <p:nvSpPr>
          <p:cNvPr id="295" name="Google Shape;295;g1e08712cd9b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e3b1ad3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15e3b1ad3ed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process led by the agencies but executed in conversation with the Maryland Commission on Climate Change.</a:t>
            </a:r>
            <a:endParaRPr/>
          </a:p>
        </p:txBody>
      </p:sp>
      <p:sp>
        <p:nvSpPr>
          <p:cNvPr id="308" name="Google Shape;308;g15e3b1ad3ed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32e783c7e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232e783c7e4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g232e783c7e4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3babe311e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83babe311e_0_5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83babe311e_0_5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3babe311e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2009, reauthorized in 2016</a:t>
            </a:r>
            <a:endParaRPr/>
          </a:p>
        </p:txBody>
      </p:sp>
      <p:sp>
        <p:nvSpPr>
          <p:cNvPr id="87" name="Google Shape;87;g283babe311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83babe311e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g283babe311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0e31fb534e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g20e31fb534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3babe311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3babe311e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83babe311e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3babe311e_0_5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283babe311e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81e762be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2081e762be2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2081e762be2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081e762be2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2081e762be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3babe311e_0_5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283babe311e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3babe311e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283babe311e_0_3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$15 million coming from: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Bay Restoration Fund (Year 1)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DNR Trust Fund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Budget appropriations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283babe311e_0_3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200"/>
              <a:buFont typeface="Calibri"/>
              <a:buNone/>
              <a:defRPr sz="3200" b="1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15" descr="MDELogo_Horizontal_GreenTex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9598" y="457201"/>
            <a:ext cx="2744811" cy="10933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15"/>
          <p:cNvCxnSpPr/>
          <p:nvPr/>
        </p:nvCxnSpPr>
        <p:spPr>
          <a:xfrm>
            <a:off x="-685800" y="1066800"/>
            <a:ext cx="3733800" cy="0"/>
          </a:xfrm>
          <a:prstGeom prst="straightConnector1">
            <a:avLst/>
          </a:prstGeom>
          <a:noFill/>
          <a:ln w="28575" cap="flat" cmpd="sng">
            <a:solidFill>
              <a:srgbClr val="187E5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15"/>
          <p:cNvCxnSpPr/>
          <p:nvPr/>
        </p:nvCxnSpPr>
        <p:spPr>
          <a:xfrm rot="10800000" flipH="1">
            <a:off x="6019800" y="1053551"/>
            <a:ext cx="3695700" cy="13255"/>
          </a:xfrm>
          <a:prstGeom prst="straightConnector1">
            <a:avLst/>
          </a:prstGeom>
          <a:noFill/>
          <a:ln w="28575" cap="flat" cmpd="sng">
            <a:solidFill>
              <a:srgbClr val="187E5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15"/>
          <p:cNvCxnSpPr/>
          <p:nvPr/>
        </p:nvCxnSpPr>
        <p:spPr>
          <a:xfrm>
            <a:off x="0" y="6477000"/>
            <a:ext cx="9448800" cy="0"/>
          </a:xfrm>
          <a:prstGeom prst="straightConnector1">
            <a:avLst/>
          </a:prstGeom>
          <a:noFill/>
          <a:ln w="28575" cap="flat" cmpd="sng">
            <a:solidFill>
              <a:srgbClr val="187E5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1"/>
          </p:nvPr>
        </p:nvSpPr>
        <p:spPr>
          <a:xfrm rot="5400000">
            <a:off x="2309022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 txBox="1">
            <a:spLocks noGrp="1"/>
          </p:cNvSpPr>
          <p:nvPr>
            <p:ph type="title"/>
          </p:nvPr>
        </p:nvSpPr>
        <p:spPr>
          <a:xfrm rot="5400000">
            <a:off x="4732341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 rot="5400000">
            <a:off x="541341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3babe311e_0_2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283babe311e_0_2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g283babe311e_0_2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  <a:defRPr sz="3600" b="0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17"/>
          <p:cNvCxnSpPr/>
          <p:nvPr/>
        </p:nvCxnSpPr>
        <p:spPr>
          <a:xfrm>
            <a:off x="0" y="3352800"/>
            <a:ext cx="1295400" cy="0"/>
          </a:xfrm>
          <a:prstGeom prst="straightConnector1">
            <a:avLst/>
          </a:prstGeom>
          <a:noFill/>
          <a:ln w="28575" cap="flat" cmpd="sng">
            <a:solidFill>
              <a:srgbClr val="187E5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200"/>
              <a:buFont typeface="Calibri"/>
              <a:buNone/>
              <a:defRPr sz="3200" b="1" cap="none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0" name="Google Shape;30;p17" descr="MDELogo_Symbo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0" y="2819400"/>
            <a:ext cx="990606" cy="9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457200" y="1219200"/>
            <a:ext cx="3352800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4038600" y="273056"/>
            <a:ext cx="464820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457200" y="2362206"/>
            <a:ext cx="3352800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pic>
        <p:nvPicPr>
          <p:cNvPr id="53" name="Google Shape;53;p22" descr="MDELogo_Symbo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304800"/>
            <a:ext cx="838206" cy="83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2"/>
          <p:cNvCxnSpPr/>
          <p:nvPr/>
        </p:nvCxnSpPr>
        <p:spPr>
          <a:xfrm>
            <a:off x="457200" y="1295400"/>
            <a:ext cx="3352800" cy="0"/>
          </a:xfrm>
          <a:prstGeom prst="straightConnector1">
            <a:avLst/>
          </a:prstGeom>
          <a:noFill/>
          <a:ln w="28575" cap="flat" cmpd="sng">
            <a:solidFill>
              <a:srgbClr val="187E5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156C4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14" descr="MDELogo_Symbol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57200" y="381000"/>
            <a:ext cx="838206" cy="8382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14"/>
          <p:cNvCxnSpPr/>
          <p:nvPr/>
        </p:nvCxnSpPr>
        <p:spPr>
          <a:xfrm>
            <a:off x="457200" y="1371600"/>
            <a:ext cx="8305800" cy="0"/>
          </a:xfrm>
          <a:prstGeom prst="straightConnector1">
            <a:avLst/>
          </a:prstGeom>
          <a:noFill/>
          <a:ln w="28575" cap="flat" cmpd="sng">
            <a:solidFill>
              <a:srgbClr val="187E5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42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rachel.lamb@maryland.go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de.maryland.gov/GGRA" TargetMode="External"/><Relationship Id="rId7" Type="http://schemas.openxmlformats.org/officeDocument/2006/relationships/hyperlink" Target="https://mde.maryland.gov/programs/air/ClimateChange/Documents/VIMAL/MD_AgriculturalSoils_Flux_Project_01.06.23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de.maryland.gov/programs/air/ClimateChange/Documents/VIMAL/MD_BlueCarbon_Flux_Methodology_01.06.23.pdf" TargetMode="External"/><Relationship Id="rId5" Type="http://schemas.openxmlformats.org/officeDocument/2006/relationships/hyperlink" Target="https://mde.maryland.gov/programs/air/ClimateChange/Documents/VIMAL/MD_ForestCarbon_Flux_Methodology_01.06.23.pdf" TargetMode="External"/><Relationship Id="rId4" Type="http://schemas.openxmlformats.org/officeDocument/2006/relationships/hyperlink" Target="https://mde.maryland.gov/programs/air/ClimateChange/Pages/GreenhouseGasInventory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ctrTitle"/>
          </p:nvPr>
        </p:nvSpPr>
        <p:spPr>
          <a:xfrm>
            <a:off x="1148550" y="2694000"/>
            <a:ext cx="68469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677788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9756"/>
              <a:buFont typeface="Arial"/>
              <a:buNone/>
            </a:pPr>
            <a:r>
              <a:rPr lang="en-US" sz="3644"/>
              <a:t>The Dynamic Future of Maryland’s       Natural Carbon Sinks: </a:t>
            </a:r>
            <a:endParaRPr sz="3644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9496"/>
              <a:buFont typeface="Arial"/>
              <a:buNone/>
            </a:pPr>
            <a:r>
              <a:rPr lang="en-US" sz="3088"/>
              <a:t>Leveraging CMS Data to Chart a Policy Pathway to Net Zero</a:t>
            </a:r>
            <a:endParaRPr sz="308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432"/>
              <a:buNone/>
            </a:pPr>
            <a:r>
              <a:rPr lang="en-US"/>
              <a:t> </a:t>
            </a:r>
            <a:endParaRPr sz="4400"/>
          </a:p>
        </p:txBody>
      </p:sp>
      <p:sp>
        <p:nvSpPr>
          <p:cNvPr id="83" name="Google Shape;83;p1"/>
          <p:cNvSpPr txBox="1">
            <a:spLocks noGrp="1"/>
          </p:cNvSpPr>
          <p:nvPr>
            <p:ph type="subTitle" idx="1"/>
          </p:nvPr>
        </p:nvSpPr>
        <p:spPr>
          <a:xfrm>
            <a:off x="1038450" y="4739425"/>
            <a:ext cx="70671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b="1">
                <a:solidFill>
                  <a:srgbClr val="202124"/>
                </a:solidFill>
                <a:highlight>
                  <a:srgbClr val="FFFFFF"/>
                </a:highlight>
              </a:rPr>
              <a:t>Rachel Lamb, PhD</a:t>
            </a:r>
            <a:endParaRPr sz="2800" b="1">
              <a:solidFill>
                <a:srgbClr val="202124"/>
              </a:solidFill>
              <a:highlight>
                <a:srgbClr val="FFFFFF"/>
              </a:highlight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1658100" y="5161675"/>
            <a:ext cx="5827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294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202124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CMS Science Team Meeting</a:t>
            </a: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294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September 27</a:t>
            </a:r>
            <a:r>
              <a:rPr lang="en-US"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3babe311e_0_327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Connection to Global Goals</a:t>
            </a:r>
            <a:endParaRPr b="1"/>
          </a:p>
        </p:txBody>
      </p:sp>
      <p:pic>
        <p:nvPicPr>
          <p:cNvPr id="200" name="Google Shape;200;g283babe311e_0_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04800"/>
            <a:ext cx="9144000" cy="28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83babe311e_0_3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4" y="1487190"/>
            <a:ext cx="3821044" cy="2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83babe311e_0_327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03" name="Google Shape;203;g283babe311e_0_3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8201" y="1931726"/>
            <a:ext cx="4898825" cy="724600"/>
          </a:xfrm>
          <a:prstGeom prst="rect">
            <a:avLst/>
          </a:prstGeom>
          <a:noFill/>
          <a:ln w="9525" cap="flat" cmpd="sng">
            <a:solidFill>
              <a:srgbClr val="63242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g283babe311e_0_327"/>
          <p:cNvPicPr preferRelativeResize="0"/>
          <p:nvPr/>
        </p:nvPicPr>
        <p:blipFill rotWithShape="1">
          <a:blip r:embed="rId6">
            <a:alphaModFix/>
          </a:blip>
          <a:srcRect l="30472" r="49336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3babe311e_0_31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11" name="Google Shape;211;g283babe311e_0_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589850" cy="24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83babe311e_0_319"/>
          <p:cNvPicPr preferRelativeResize="0"/>
          <p:nvPr/>
        </p:nvPicPr>
        <p:blipFill rotWithShape="1">
          <a:blip r:embed="rId4">
            <a:alphaModFix/>
          </a:blip>
          <a:srcRect b="51224"/>
          <a:stretch/>
        </p:blipFill>
        <p:spPr>
          <a:xfrm>
            <a:off x="38763" y="512289"/>
            <a:ext cx="9066476" cy="566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83babe311e_0_319"/>
          <p:cNvPicPr preferRelativeResize="0"/>
          <p:nvPr/>
        </p:nvPicPr>
        <p:blipFill rotWithShape="1">
          <a:blip r:embed="rId5">
            <a:alphaModFix/>
          </a:blip>
          <a:srcRect l="30472" r="49336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83babe311e_0_17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19" name="Google Shape;219;g283babe311e_0_174"/>
          <p:cNvSpPr txBox="1"/>
          <p:nvPr/>
        </p:nvSpPr>
        <p:spPr>
          <a:xfrm>
            <a:off x="7736359" y="7560645"/>
            <a:ext cx="5487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g283babe311e_0_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475" y="513728"/>
            <a:ext cx="8320051" cy="317534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83babe311e_0_174"/>
          <p:cNvSpPr txBox="1"/>
          <p:nvPr/>
        </p:nvSpPr>
        <p:spPr>
          <a:xfrm>
            <a:off x="6182863" y="5919575"/>
            <a:ext cx="2730300" cy="431100"/>
          </a:xfrm>
          <a:prstGeom prst="rect">
            <a:avLst/>
          </a:prstGeom>
          <a:solidFill>
            <a:srgbClr val="156C4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mde.maryland.gov/5Mtrees</a:t>
            </a:r>
            <a:endParaRPr sz="16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2" name="Google Shape;222;g283babe311e_0_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3587" y="3890150"/>
            <a:ext cx="1848874" cy="1848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</p:pic>
      <p:pic>
        <p:nvPicPr>
          <p:cNvPr id="223" name="Google Shape;223;g283babe311e_0_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475" y="3966350"/>
            <a:ext cx="5786089" cy="2319999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g283babe311e_0_174"/>
          <p:cNvSpPr txBox="1"/>
          <p:nvPr/>
        </p:nvSpPr>
        <p:spPr>
          <a:xfrm>
            <a:off x="3422550" y="4348300"/>
            <a:ext cx="216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July 2021-June 2023</a:t>
            </a:r>
            <a:endParaRPr sz="1200" b="1" i="0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83babe311e_0_417"/>
          <p:cNvSpPr txBox="1">
            <a:spLocks noGrp="1"/>
          </p:cNvSpPr>
          <p:nvPr>
            <p:ph type="sldNum" idx="12"/>
          </p:nvPr>
        </p:nvSpPr>
        <p:spPr>
          <a:xfrm>
            <a:off x="8472458" y="8290164"/>
            <a:ext cx="5487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30" name="Google Shape;230;g283babe311e_0_417"/>
          <p:cNvSpPr txBox="1"/>
          <p:nvPr/>
        </p:nvSpPr>
        <p:spPr>
          <a:xfrm>
            <a:off x="439200" y="389851"/>
            <a:ext cx="82656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156C48"/>
                </a:solidFill>
                <a:latin typeface="Roboto"/>
                <a:ea typeface="Roboto"/>
                <a:cs typeface="Roboto"/>
                <a:sym typeface="Roboto"/>
              </a:rPr>
              <a:t>Processing</a:t>
            </a:r>
            <a:r>
              <a:rPr lang="en-US" sz="3600">
                <a:solidFill>
                  <a:srgbClr val="156C4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3600" b="1">
                <a:solidFill>
                  <a:srgbClr val="156C48"/>
                </a:solidFill>
                <a:latin typeface="Roboto"/>
                <a:ea typeface="Roboto"/>
                <a:cs typeface="Roboto"/>
                <a:sym typeface="Roboto"/>
              </a:rPr>
              <a:t>tree planting data</a:t>
            </a:r>
            <a:endParaRPr sz="3600" b="1" i="0" u="none" strike="noStrike" cap="none">
              <a:solidFill>
                <a:srgbClr val="156C4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g283babe311e_0_417"/>
          <p:cNvSpPr/>
          <p:nvPr/>
        </p:nvSpPr>
        <p:spPr>
          <a:xfrm>
            <a:off x="3828911" y="4354963"/>
            <a:ext cx="4592100" cy="1365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83babe311e_0_417"/>
          <p:cNvSpPr/>
          <p:nvPr/>
        </p:nvSpPr>
        <p:spPr>
          <a:xfrm flipH="1">
            <a:off x="1654614" y="4355544"/>
            <a:ext cx="2215800" cy="1363500"/>
          </a:xfrm>
          <a:prstGeom prst="rect">
            <a:avLst/>
          </a:prstGeom>
          <a:solidFill>
            <a:srgbClr val="156C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83babe311e_0_417"/>
          <p:cNvSpPr/>
          <p:nvPr/>
        </p:nvSpPr>
        <p:spPr>
          <a:xfrm rot="-5400000">
            <a:off x="3036943" y="4184885"/>
            <a:ext cx="1365287" cy="1704824"/>
          </a:xfrm>
          <a:prstGeom prst="flowChartOffpageConnector">
            <a:avLst/>
          </a:prstGeom>
          <a:solidFill>
            <a:srgbClr val="156C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283babe311e_0_417"/>
          <p:cNvSpPr/>
          <p:nvPr/>
        </p:nvSpPr>
        <p:spPr>
          <a:xfrm>
            <a:off x="825722" y="4355544"/>
            <a:ext cx="828900" cy="1363500"/>
          </a:xfrm>
          <a:prstGeom prst="rect">
            <a:avLst/>
          </a:prstGeom>
          <a:solidFill>
            <a:srgbClr val="498B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03</a:t>
            </a:r>
            <a:endParaRPr sz="26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235" name="Google Shape;235;g283babe311e_0_417"/>
          <p:cNvSpPr/>
          <p:nvPr/>
        </p:nvSpPr>
        <p:spPr>
          <a:xfrm>
            <a:off x="3828911" y="2886536"/>
            <a:ext cx="4592100" cy="13656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283babe311e_0_417"/>
          <p:cNvSpPr/>
          <p:nvPr/>
        </p:nvSpPr>
        <p:spPr>
          <a:xfrm flipH="1">
            <a:off x="1357439" y="2887576"/>
            <a:ext cx="2215800" cy="1363500"/>
          </a:xfrm>
          <a:prstGeom prst="rect">
            <a:avLst/>
          </a:prstGeom>
          <a:solidFill>
            <a:srgbClr val="156C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83babe311e_0_417"/>
          <p:cNvSpPr/>
          <p:nvPr/>
        </p:nvSpPr>
        <p:spPr>
          <a:xfrm rot="-5400000">
            <a:off x="2974337" y="2732888"/>
            <a:ext cx="1365300" cy="1670475"/>
          </a:xfrm>
          <a:prstGeom prst="flowChartOffpageConnector">
            <a:avLst/>
          </a:prstGeom>
          <a:solidFill>
            <a:srgbClr val="156C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83babe311e_0_417"/>
          <p:cNvSpPr/>
          <p:nvPr/>
        </p:nvSpPr>
        <p:spPr>
          <a:xfrm>
            <a:off x="825735" y="2886376"/>
            <a:ext cx="828900" cy="1363500"/>
          </a:xfrm>
          <a:prstGeom prst="rect">
            <a:avLst/>
          </a:prstGeom>
          <a:solidFill>
            <a:srgbClr val="498B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02</a:t>
            </a:r>
            <a:endParaRPr sz="26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grpSp>
        <p:nvGrpSpPr>
          <p:cNvPr id="239" name="Google Shape;239;g283babe311e_0_417"/>
          <p:cNvGrpSpPr/>
          <p:nvPr/>
        </p:nvGrpSpPr>
        <p:grpSpPr>
          <a:xfrm>
            <a:off x="825717" y="1442188"/>
            <a:ext cx="7720438" cy="1600479"/>
            <a:chOff x="1593000" y="2322568"/>
            <a:chExt cx="6041504" cy="754196"/>
          </a:xfrm>
        </p:grpSpPr>
        <p:sp>
          <p:nvSpPr>
            <p:cNvPr id="240" name="Google Shape;240;g283babe311e_0_41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g283babe311e_0_41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56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g283babe311e_0_41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56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g283babe311e_0_417"/>
            <p:cNvSpPr/>
            <p:nvPr/>
          </p:nvSpPr>
          <p:spPr>
            <a:xfrm>
              <a:off x="2292150" y="2434469"/>
              <a:ext cx="21771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None/>
              </a:pPr>
              <a:r>
                <a:rPr lang="en-US" sz="13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Enable progress tracking and confirm eligibility criteria</a:t>
              </a:r>
              <a:r>
                <a:rPr lang="en-US" sz="13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44" name="Google Shape;244;g283babe311e_0_41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g283babe311e_0_41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498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246" name="Google Shape;246;g283babe311e_0_417"/>
            <p:cNvSpPr/>
            <p:nvPr/>
          </p:nvSpPr>
          <p:spPr>
            <a:xfrm>
              <a:off x="4663304" y="2434464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1300"/>
                <a:buFont typeface="Montserrat"/>
                <a:buChar char="●"/>
              </a:pPr>
              <a:r>
                <a:rPr lang="en-US" sz="1300" b="1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Number of Trees Planted</a:t>
              </a:r>
              <a:endParaRPr sz="1300" b="1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1300"/>
                <a:buFont typeface="Montserrat"/>
                <a:buChar char="●"/>
              </a:pPr>
              <a:r>
                <a:rPr lang="en-US" sz="1300" b="1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Species Name(s)</a:t>
              </a:r>
              <a:endParaRPr sz="1300" b="1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111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D4D4D"/>
                </a:buClr>
                <a:buSzPts val="1300"/>
                <a:buFont typeface="Montserrat"/>
                <a:buChar char="●"/>
              </a:pPr>
              <a:r>
                <a:rPr lang="en-US" sz="1300" b="1">
                  <a:solidFill>
                    <a:srgbClr val="4D4D4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Planting Location</a:t>
              </a:r>
              <a:endParaRPr sz="1300" b="1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900"/>
                </a:spcBef>
                <a:spcAft>
                  <a:spcPts val="0"/>
                </a:spcAft>
                <a:buNone/>
              </a:pPr>
              <a:endParaRPr sz="8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7" name="Google Shape;247;g283babe311e_0_417"/>
          <p:cNvSpPr/>
          <p:nvPr/>
        </p:nvSpPr>
        <p:spPr>
          <a:xfrm>
            <a:off x="1654636" y="3043125"/>
            <a:ext cx="26154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long term carbon monitoring and estimate forest carbon benefits</a:t>
            </a:r>
            <a:endParaRPr sz="11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Google Shape;248;g283babe311e_0_417"/>
          <p:cNvSpPr/>
          <p:nvPr/>
        </p:nvSpPr>
        <p:spPr>
          <a:xfrm>
            <a:off x="4807125" y="4356158"/>
            <a:ext cx="35694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300"/>
              <a:buFont typeface="Montserrat"/>
              <a:buChar char="●"/>
            </a:pPr>
            <a:r>
              <a:rPr lang="en-US" sz="1300" b="1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Planting Partners</a:t>
            </a:r>
            <a:endParaRPr sz="1300" b="1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300"/>
              <a:buFont typeface="Montserrat"/>
              <a:buChar char="●"/>
            </a:pPr>
            <a:r>
              <a:rPr lang="en-US" sz="1300" b="1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Funding Sources</a:t>
            </a:r>
            <a:endParaRPr sz="1300" b="1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g283babe311e_0_417"/>
          <p:cNvSpPr/>
          <p:nvPr/>
        </p:nvSpPr>
        <p:spPr>
          <a:xfrm>
            <a:off x="4807125" y="3077432"/>
            <a:ext cx="35694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300"/>
              <a:buFont typeface="Montserrat"/>
              <a:buChar char="●"/>
            </a:pPr>
            <a:r>
              <a:rPr lang="en-US" sz="1300" b="1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Planting Date</a:t>
            </a:r>
            <a:endParaRPr sz="1300" b="1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300"/>
              <a:buFont typeface="Montserrat"/>
              <a:buChar char="●"/>
            </a:pPr>
            <a:r>
              <a:rPr lang="en-US" sz="1300" b="1">
                <a:solidFill>
                  <a:srgbClr val="4D4D4D"/>
                </a:solidFill>
                <a:latin typeface="Montserrat"/>
                <a:ea typeface="Montserrat"/>
                <a:cs typeface="Montserrat"/>
                <a:sym typeface="Montserrat"/>
              </a:rPr>
              <a:t>Tree Size</a:t>
            </a:r>
            <a:endParaRPr sz="1300" b="1">
              <a:solidFill>
                <a:srgbClr val="4D4D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 sz="8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g283babe311e_0_417"/>
          <p:cNvSpPr/>
          <p:nvPr/>
        </p:nvSpPr>
        <p:spPr>
          <a:xfrm>
            <a:off x="1654636" y="4511104"/>
            <a:ext cx="26154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Track program efficacy and ensure no double counting</a:t>
            </a:r>
            <a:endParaRPr sz="11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g283babe311e_0_417"/>
          <p:cNvSpPr/>
          <p:nvPr/>
        </p:nvSpPr>
        <p:spPr>
          <a:xfrm>
            <a:off x="1144237" y="5683800"/>
            <a:ext cx="76473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500">
                <a:solidFill>
                  <a:srgbClr val="4D4D4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Additional collected data on </a:t>
            </a:r>
            <a:r>
              <a:rPr lang="en-US" sz="1500" b="1">
                <a:solidFill>
                  <a:srgbClr val="274E1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planting design and maintenance</a:t>
            </a:r>
            <a:r>
              <a:rPr lang="en-US" sz="1500">
                <a:solidFill>
                  <a:srgbClr val="4D4D4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can support longer term engagement with initiative participants and </a:t>
            </a:r>
            <a:r>
              <a:rPr lang="en-US" sz="1500" b="1">
                <a:solidFill>
                  <a:srgbClr val="274E1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sustained tracking of tree planting health</a:t>
            </a:r>
            <a:endParaRPr sz="1500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283babe311e_0_417"/>
          <p:cNvPicPr preferRelativeResize="0"/>
          <p:nvPr/>
        </p:nvPicPr>
        <p:blipFill rotWithShape="1">
          <a:blip r:embed="rId3">
            <a:alphaModFix/>
          </a:blip>
          <a:srcRect l="30471" r="49336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32e783c7e4_0_18"/>
          <p:cNvSpPr/>
          <p:nvPr/>
        </p:nvSpPr>
        <p:spPr>
          <a:xfrm>
            <a:off x="381925" y="1597975"/>
            <a:ext cx="4211100" cy="1362300"/>
          </a:xfrm>
          <a:prstGeom prst="rect">
            <a:avLst/>
          </a:prstGeom>
          <a:solidFill>
            <a:srgbClr val="F3F3F3"/>
          </a:solidFill>
          <a:ln w="19050" cap="flat" cmpd="sng">
            <a:solidFill>
              <a:srgbClr val="CC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32e783c7e4_0_18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Opportunity for Science Alignment</a:t>
            </a:r>
            <a:endParaRPr b="1"/>
          </a:p>
        </p:txBody>
      </p:sp>
      <p:sp>
        <p:nvSpPr>
          <p:cNvPr id="260" name="Google Shape;260;g232e783c7e4_0_1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61" name="Google Shape;261;g232e783c7e4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913" y="3362600"/>
            <a:ext cx="4210972" cy="3081224"/>
          </a:xfrm>
          <a:prstGeom prst="rect">
            <a:avLst/>
          </a:prstGeom>
          <a:noFill/>
          <a:ln w="38100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g232e783c7e4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195" y="2451830"/>
            <a:ext cx="1982774" cy="36928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7058"/>
              </a:srgbClr>
            </a:outerShdw>
          </a:effectLst>
        </p:spPr>
      </p:pic>
      <p:pic>
        <p:nvPicPr>
          <p:cNvPr id="263" name="Google Shape;263;g232e783c7e4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6675" y="2224676"/>
            <a:ext cx="1231201" cy="615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g232e783c7e4_0_18"/>
          <p:cNvGrpSpPr/>
          <p:nvPr/>
        </p:nvGrpSpPr>
        <p:grpSpPr>
          <a:xfrm>
            <a:off x="5181237" y="1531425"/>
            <a:ext cx="3396062" cy="4912400"/>
            <a:chOff x="5181237" y="1836225"/>
            <a:chExt cx="3396062" cy="4912400"/>
          </a:xfrm>
        </p:grpSpPr>
        <p:sp>
          <p:nvSpPr>
            <p:cNvPr id="265" name="Google Shape;265;g232e783c7e4_0_18"/>
            <p:cNvSpPr txBox="1"/>
            <p:nvPr/>
          </p:nvSpPr>
          <p:spPr>
            <a:xfrm>
              <a:off x="5203675" y="1836225"/>
              <a:ext cx="3353100" cy="615600"/>
            </a:xfrm>
            <a:prstGeom prst="rect">
              <a:avLst/>
            </a:prstGeom>
            <a:noFill/>
            <a:ln w="19050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AutoNum type="arabicPeriod"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Report afforestation activity</a:t>
              </a: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(# trees, species, size, location, etc)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232e783c7e4_0_18"/>
            <p:cNvSpPr txBox="1"/>
            <p:nvPr/>
          </p:nvSpPr>
          <p:spPr>
            <a:xfrm>
              <a:off x="5203675" y="2960447"/>
              <a:ext cx="3353100" cy="615600"/>
            </a:xfrm>
            <a:prstGeom prst="rect">
              <a:avLst/>
            </a:prstGeom>
            <a:noFill/>
            <a:ln w="19050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2. Initiate regrowth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in model prior to 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remote sensing detection (forests and TOF)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g232e783c7e4_0_18"/>
            <p:cNvSpPr txBox="1"/>
            <p:nvPr/>
          </p:nvSpPr>
          <p:spPr>
            <a:xfrm>
              <a:off x="5203675" y="4084675"/>
              <a:ext cx="3353100" cy="615600"/>
            </a:xfrm>
            <a:prstGeom prst="rect">
              <a:avLst/>
            </a:prstGeom>
            <a:noFill/>
            <a:ln w="19050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3. Monitor in the field/via remote sensing 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for long-term assessment 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8" name="Google Shape;268;g232e783c7e4_0_18"/>
            <p:cNvCxnSpPr>
              <a:stCxn id="265" idx="2"/>
              <a:endCxn id="266" idx="0"/>
            </p:cNvCxnSpPr>
            <p:nvPr/>
          </p:nvCxnSpPr>
          <p:spPr>
            <a:xfrm>
              <a:off x="6880225" y="2451825"/>
              <a:ext cx="0" cy="50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69" name="Google Shape;269;g232e783c7e4_0_18"/>
            <p:cNvCxnSpPr/>
            <p:nvPr/>
          </p:nvCxnSpPr>
          <p:spPr>
            <a:xfrm>
              <a:off x="6880225" y="3576175"/>
              <a:ext cx="0" cy="508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70" name="Google Shape;270;g232e783c7e4_0_18"/>
            <p:cNvSpPr txBox="1"/>
            <p:nvPr/>
          </p:nvSpPr>
          <p:spPr>
            <a:xfrm>
              <a:off x="5480575" y="6333125"/>
              <a:ext cx="3000000" cy="41550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1" u="none" strike="noStrike" cap="none" dirty="0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lidar and tree cover refresh?</a:t>
              </a:r>
              <a:endParaRPr sz="1500" b="1" i="1" u="none" strike="noStrike" cap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1" name="Google Shape;271;g232e783c7e4_0_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94525" y="4828993"/>
              <a:ext cx="1982774" cy="683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g232e783c7e4_0_18"/>
            <p:cNvPicPr preferRelativeResize="0"/>
            <p:nvPr/>
          </p:nvPicPr>
          <p:blipFill rotWithShape="1">
            <a:blip r:embed="rId7">
              <a:alphaModFix/>
            </a:blip>
            <a:srcRect l="9806" r="10078"/>
            <a:stretch/>
          </p:blipFill>
          <p:spPr>
            <a:xfrm>
              <a:off x="5181237" y="4982900"/>
              <a:ext cx="1413300" cy="991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g232e783c7e4_0_18"/>
            <p:cNvPicPr preferRelativeResize="0"/>
            <p:nvPr/>
          </p:nvPicPr>
          <p:blipFill rotWithShape="1">
            <a:blip r:embed="rId8">
              <a:alphaModFix/>
            </a:blip>
            <a:srcRect t="15923" b="14325"/>
            <a:stretch/>
          </p:blipFill>
          <p:spPr>
            <a:xfrm>
              <a:off x="7080225" y="5442687"/>
              <a:ext cx="1276556" cy="890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g232e783c7e4_0_18"/>
            <p:cNvPicPr preferRelativeResize="0"/>
            <p:nvPr/>
          </p:nvPicPr>
          <p:blipFill rotWithShape="1">
            <a:blip r:embed="rId9">
              <a:alphaModFix/>
            </a:blip>
            <a:srcRect t="28855" b="46647"/>
            <a:stretch/>
          </p:blipFill>
          <p:spPr>
            <a:xfrm>
              <a:off x="5687125" y="5887599"/>
              <a:ext cx="1276550" cy="3127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5" name="Google Shape;275;g232e783c7e4_0_18"/>
          <p:cNvSpPr txBox="1"/>
          <p:nvPr/>
        </p:nvSpPr>
        <p:spPr>
          <a:xfrm>
            <a:off x="494050" y="1591374"/>
            <a:ext cx="3986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MDE’s NEW Tree Registration and Tracking Tool</a:t>
            </a:r>
            <a:endParaRPr sz="2200" b="1" i="0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232e783c7e4_0_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0698" y="2275023"/>
            <a:ext cx="508500" cy="50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g232e783c7e4_0_18"/>
          <p:cNvCxnSpPr/>
          <p:nvPr/>
        </p:nvCxnSpPr>
        <p:spPr>
          <a:xfrm rot="10800000" flipH="1">
            <a:off x="4613375" y="1727425"/>
            <a:ext cx="901800" cy="186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78" name="Google Shape;278;g232e783c7e4_0_18"/>
          <p:cNvPicPr preferRelativeResize="0"/>
          <p:nvPr/>
        </p:nvPicPr>
        <p:blipFill rotWithShape="1">
          <a:blip r:embed="rId11">
            <a:alphaModFix/>
          </a:blip>
          <a:srcRect l="30472" r="49336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081e762be2_0_272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b="1"/>
              <a:t>GHG Inventory - Blue Carbon</a:t>
            </a:r>
            <a:endParaRPr b="1"/>
          </a:p>
        </p:txBody>
      </p:sp>
      <p:sp>
        <p:nvSpPr>
          <p:cNvPr id="285" name="Google Shape;285;g2081e762be2_0_27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86" name="Google Shape;286;g2081e762be2_0_272"/>
          <p:cNvPicPr preferRelativeResize="0"/>
          <p:nvPr/>
        </p:nvPicPr>
        <p:blipFill rotWithShape="1">
          <a:blip r:embed="rId3">
            <a:alphaModFix/>
          </a:blip>
          <a:srcRect l="78204" r="2640"/>
          <a:stretch/>
        </p:blipFill>
        <p:spPr>
          <a:xfrm>
            <a:off x="195374" y="5854650"/>
            <a:ext cx="722925" cy="7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2081e762be2_0_2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9125" y="1417645"/>
            <a:ext cx="4085212" cy="535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081e762be2_0_2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5068" y="1514000"/>
            <a:ext cx="1790868" cy="20935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9" name="Google Shape;289;g2081e762be2_0_272"/>
          <p:cNvSpPr txBox="1"/>
          <p:nvPr/>
        </p:nvSpPr>
        <p:spPr>
          <a:xfrm>
            <a:off x="420749" y="3665155"/>
            <a:ext cx="3526751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communication challenge:    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20-yr GWP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methane means tidal wetlands are annually a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 source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GHG emissions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communication challenge: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hanging impacts to flux with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level rise </a:t>
            </a:r>
            <a:r>
              <a:rPr lang="en-US" sz="16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wetland migration</a:t>
            </a:r>
            <a:endParaRPr sz="16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2081e762be2_0_272"/>
          <p:cNvSpPr txBox="1"/>
          <p:nvPr/>
        </p:nvSpPr>
        <p:spPr>
          <a:xfrm>
            <a:off x="987226" y="5967762"/>
            <a:ext cx="298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Leveraged CMS Wet Carbon data!</a:t>
            </a:r>
            <a:endParaRPr sz="1500" i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300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(CMS 2018 - Holmquist &amp; </a:t>
            </a:r>
            <a:r>
              <a:rPr lang="en-US" sz="1300" i="1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Megonigal</a:t>
            </a:r>
            <a:r>
              <a:rPr lang="en-US" sz="1300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300" i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081e762be2_0_272"/>
          <p:cNvSpPr txBox="1"/>
          <p:nvPr/>
        </p:nvSpPr>
        <p:spPr>
          <a:xfrm>
            <a:off x="441575" y="1583387"/>
            <a:ext cx="3485100" cy="19548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134F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Newly included in 2020</a:t>
            </a:r>
            <a:endParaRPr sz="15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Targeted improvements:</a:t>
            </a:r>
            <a:endParaRPr sz="15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1. mapping against salinity gradient</a:t>
            </a:r>
            <a:endParaRPr sz="15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2. geographically refined rates of carbon sequestration and methane</a:t>
            </a:r>
            <a:endParaRPr sz="15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3. submerged aquatic vegetation </a:t>
            </a:r>
            <a:endParaRPr sz="15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e08712cd9b_0_32"/>
          <p:cNvSpPr txBox="1">
            <a:spLocks noGrp="1"/>
          </p:cNvSpPr>
          <p:nvPr>
            <p:ph type="title"/>
          </p:nvPr>
        </p:nvSpPr>
        <p:spPr>
          <a:xfrm>
            <a:off x="1524000" y="274650"/>
            <a:ext cx="7268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b="1"/>
              <a:t>GHG Inventory - Ag Soil Carbon </a:t>
            </a:r>
            <a:endParaRPr b="1"/>
          </a:p>
        </p:txBody>
      </p:sp>
      <p:sp>
        <p:nvSpPr>
          <p:cNvPr id="298" name="Google Shape;298;g1e08712cd9b_0_32"/>
          <p:cNvSpPr txBox="1">
            <a:spLocks noGrp="1"/>
          </p:cNvSpPr>
          <p:nvPr>
            <p:ph type="body" idx="1"/>
          </p:nvPr>
        </p:nvSpPr>
        <p:spPr>
          <a:xfrm>
            <a:off x="351900" y="1526423"/>
            <a:ext cx="87324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High rates of BMP adoption by MD farmers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Incomplete representation by EPA SIT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Goals using </a:t>
            </a:r>
            <a:r>
              <a:rPr lang="en-US" sz="2500" b="1" dirty="0"/>
              <a:t>state-specific</a:t>
            </a:r>
            <a:r>
              <a:rPr lang="en-US" sz="2500" dirty="0"/>
              <a:t> data:</a:t>
            </a:r>
            <a:endParaRPr sz="2500" dirty="0"/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–"/>
            </a:pPr>
            <a:r>
              <a:rPr lang="en-US" sz="2100" dirty="0"/>
              <a:t>1) historical annual agricultural soil fluxes (2006-2021)</a:t>
            </a:r>
            <a:endParaRPr sz="2100" dirty="0"/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–"/>
            </a:pPr>
            <a:r>
              <a:rPr lang="en-US" sz="2100" dirty="0"/>
              <a:t>2) method to quantify annual soil fluxes for future inventories </a:t>
            </a:r>
            <a:endParaRPr sz="2100" dirty="0"/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2100"/>
              <a:buChar char="–"/>
            </a:pPr>
            <a:r>
              <a:rPr lang="en-US" sz="2100" dirty="0"/>
              <a:t>3) estimated future soil fluxes under a range of planning scenarios </a:t>
            </a:r>
            <a:endParaRPr sz="2100" dirty="0"/>
          </a:p>
          <a:p>
            <a:pPr marL="457200" lvl="0" indent="-3873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500"/>
              <a:buChar char="•"/>
            </a:pPr>
            <a:r>
              <a:rPr lang="en-US" sz="2500" dirty="0"/>
              <a:t>Role for remote sensing, but challenges with data sharing</a:t>
            </a:r>
            <a:endParaRPr sz="2500" dirty="0"/>
          </a:p>
        </p:txBody>
      </p:sp>
      <p:sp>
        <p:nvSpPr>
          <p:cNvPr id="299" name="Google Shape;299;g1e08712cd9b_0_3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00" name="Google Shape;300;g1e08712cd9b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293" y="5498592"/>
            <a:ext cx="5546755" cy="1009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1e08712cd9b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1347" y="5867872"/>
            <a:ext cx="1645462" cy="6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e08712cd9b_0_32"/>
          <p:cNvPicPr preferRelativeResize="0"/>
          <p:nvPr/>
        </p:nvPicPr>
        <p:blipFill rotWithShape="1">
          <a:blip r:embed="rId5">
            <a:alphaModFix/>
          </a:blip>
          <a:srcRect l="54907" r="26446"/>
          <a:stretch/>
        </p:blipFill>
        <p:spPr>
          <a:xfrm>
            <a:off x="107446" y="6010975"/>
            <a:ext cx="703775" cy="7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e08712cd9b_0_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55275" y="5391797"/>
            <a:ext cx="2157576" cy="47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e08712cd9b_0_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6625" y="1503075"/>
            <a:ext cx="1805475" cy="18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5e3b1ad3ed_0_35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b="1"/>
              <a:t>Iterate with new 2031 and 2045 Targets</a:t>
            </a:r>
            <a:endParaRPr b="1"/>
          </a:p>
        </p:txBody>
      </p:sp>
      <p:sp>
        <p:nvSpPr>
          <p:cNvPr id="311" name="Google Shape;311;g15e3b1ad3ed_0_35"/>
          <p:cNvSpPr txBox="1">
            <a:spLocks noGrp="1"/>
          </p:cNvSpPr>
          <p:nvPr>
            <p:ph type="body" idx="1"/>
          </p:nvPr>
        </p:nvSpPr>
        <p:spPr>
          <a:xfrm>
            <a:off x="536448" y="1221392"/>
            <a:ext cx="8381160" cy="394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b="1" dirty="0">
                <a:solidFill>
                  <a:srgbClr val="1155CC"/>
                </a:solidFill>
                <a:highlight>
                  <a:srgbClr val="CFE2F3"/>
                </a:highlight>
              </a:rPr>
              <a:t>2020 GHG Inventory</a:t>
            </a:r>
            <a:r>
              <a:rPr lang="en-US" dirty="0">
                <a:solidFill>
                  <a:srgbClr val="1155CC"/>
                </a:solidFill>
              </a:rPr>
              <a:t>:</a:t>
            </a:r>
            <a:r>
              <a:rPr lang="en-US" dirty="0"/>
              <a:t> How do our carbon sinks support our GHG goals? What are the dominate factors affecting change?</a:t>
            </a:r>
            <a:endParaRPr b="1" dirty="0">
              <a:solidFill>
                <a:srgbClr val="1155CC"/>
              </a:solidFill>
              <a:highlight>
                <a:srgbClr val="CFE2F3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17646"/>
              <a:buNone/>
            </a:pPr>
            <a:r>
              <a:rPr lang="en-US" b="1" dirty="0">
                <a:solidFill>
                  <a:srgbClr val="1155CC"/>
                </a:solidFill>
                <a:highlight>
                  <a:srgbClr val="CFE2F3"/>
                </a:highlight>
              </a:rPr>
              <a:t>2022 Progress Report</a:t>
            </a:r>
            <a:r>
              <a:rPr lang="en-US" dirty="0">
                <a:solidFill>
                  <a:srgbClr val="1155CC"/>
                </a:solidFill>
              </a:rPr>
              <a:t>:</a:t>
            </a:r>
            <a:r>
              <a:rPr lang="en-US" dirty="0"/>
              <a:t> Does actual implementation of activities align with what was planned? Why or why not?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17646"/>
              <a:buNone/>
            </a:pPr>
            <a:r>
              <a:rPr lang="en-US" b="1" dirty="0">
                <a:solidFill>
                  <a:srgbClr val="1155CC"/>
                </a:solidFill>
                <a:highlight>
                  <a:srgbClr val="CFE2F3"/>
                </a:highlight>
              </a:rPr>
              <a:t>New 2031 Plan</a:t>
            </a:r>
            <a:r>
              <a:rPr lang="en-US" dirty="0">
                <a:solidFill>
                  <a:srgbClr val="1155CC"/>
                </a:solidFill>
              </a:rPr>
              <a:t>: </a:t>
            </a:r>
            <a:r>
              <a:rPr lang="en-US" dirty="0">
                <a:solidFill>
                  <a:srgbClr val="0D0D0D"/>
                </a:solidFill>
              </a:rPr>
              <a:t>Do we</a:t>
            </a:r>
            <a:r>
              <a:rPr lang="en-US" dirty="0"/>
              <a:t> need additional programs or policies to reach existing (or new) targets? </a:t>
            </a:r>
            <a:endParaRPr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8959"/>
              <a:buNone/>
            </a:pPr>
            <a:endParaRPr sz="2211" dirty="0"/>
          </a:p>
          <a:p>
            <a:pPr marL="914400" lvl="0" indent="-3863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82" i="1" dirty="0"/>
              <a:t>What is the technical potential for MD NWL by 2045?</a:t>
            </a:r>
            <a:endParaRPr sz="2682" i="1" dirty="0"/>
          </a:p>
          <a:p>
            <a:pPr marL="914400" lvl="0" indent="-38632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82" i="1" dirty="0"/>
              <a:t>How can we connect to complementary goals?</a:t>
            </a:r>
            <a:endParaRPr sz="2682" i="1" dirty="0"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17646"/>
              <a:buNone/>
            </a:pPr>
            <a:endParaRPr dirty="0"/>
          </a:p>
        </p:txBody>
      </p:sp>
      <p:sp>
        <p:nvSpPr>
          <p:cNvPr id="312" name="Google Shape;312;g15e3b1ad3ed_0_3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13" name="Google Shape;313;g15e3b1ad3ed_0_35"/>
          <p:cNvSpPr txBox="1"/>
          <p:nvPr/>
        </p:nvSpPr>
        <p:spPr>
          <a:xfrm>
            <a:off x="4124225" y="5548150"/>
            <a:ext cx="34221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6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e.g., 10% of new trees must be planted in underserved urban areas</a:t>
            </a:r>
            <a:endParaRPr sz="1600" b="1" i="0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1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500" b="1" i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500" b="1" i="1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quity and EJ)</a:t>
            </a:r>
            <a:endParaRPr sz="1500" b="1" i="1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g15e3b1ad3ed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8350" y="5239549"/>
            <a:ext cx="1975149" cy="1441024"/>
          </a:xfrm>
          <a:prstGeom prst="rect">
            <a:avLst/>
          </a:prstGeom>
          <a:noFill/>
          <a:ln w="9525" cap="flat" cmpd="sng">
            <a:solidFill>
              <a:srgbClr val="245F4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32e783c7e4_0_43"/>
          <p:cNvSpPr txBox="1">
            <a:spLocks noGrp="1"/>
          </p:cNvSpPr>
          <p:nvPr>
            <p:ph type="title"/>
          </p:nvPr>
        </p:nvSpPr>
        <p:spPr>
          <a:xfrm>
            <a:off x="1524000" y="51528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b="1"/>
              <a:t>Attracting additional investment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sp>
        <p:nvSpPr>
          <p:cNvPr id="321" name="Google Shape;321;g232e783c7e4_0_43"/>
          <p:cNvSpPr txBox="1">
            <a:spLocks noGrp="1"/>
          </p:cNvSpPr>
          <p:nvPr>
            <p:ph type="body" idx="1"/>
          </p:nvPr>
        </p:nvSpPr>
        <p:spPr>
          <a:xfrm>
            <a:off x="457200" y="1157018"/>
            <a:ext cx="845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SzPts val="2500"/>
              <a:buChar char="•"/>
            </a:pPr>
            <a:r>
              <a:rPr lang="en-US" sz="2500" dirty="0"/>
              <a:t>Ground-breaking MD Conservation Finance Act 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00"/>
              <a:buChar char="•"/>
            </a:pPr>
            <a:r>
              <a:rPr lang="en-US" sz="2500" dirty="0"/>
              <a:t>New </a:t>
            </a:r>
            <a:r>
              <a:rPr lang="en-US" sz="2500" i="1" dirty="0"/>
              <a:t>Pay-for-Success</a:t>
            </a:r>
            <a:r>
              <a:rPr lang="en-US" sz="2500" dirty="0"/>
              <a:t> model for restoration finance</a:t>
            </a:r>
            <a:endParaRPr sz="2500" dirty="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00"/>
              <a:buChar char="•"/>
            </a:pPr>
            <a:r>
              <a:rPr lang="en-US" sz="2500" dirty="0"/>
              <a:t>Centers </a:t>
            </a:r>
            <a:r>
              <a:rPr lang="en-US" sz="2500" b="1" dirty="0"/>
              <a:t>quantified/verified</a:t>
            </a:r>
            <a:r>
              <a:rPr lang="en-US" sz="2500" dirty="0"/>
              <a:t> environmental outcomes</a:t>
            </a:r>
            <a:endParaRPr sz="2500" dirty="0"/>
          </a:p>
        </p:txBody>
      </p:sp>
      <p:sp>
        <p:nvSpPr>
          <p:cNvPr id="322" name="Google Shape;322;g232e783c7e4_0_43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23" name="Google Shape;323;g232e783c7e4_0_43"/>
          <p:cNvSpPr txBox="1"/>
          <p:nvPr/>
        </p:nvSpPr>
        <p:spPr>
          <a:xfrm>
            <a:off x="6175680" y="3272750"/>
            <a:ext cx="27114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How can (or should) improved science at the state scale be leveraged to align accounting?</a:t>
            </a:r>
            <a:endParaRPr sz="1900" b="1" i="1" u="none" strike="noStrike" cap="none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g232e783c7e4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026438"/>
            <a:ext cx="5915425" cy="374740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32e783c7e4_0_43"/>
          <p:cNvSpPr txBox="1"/>
          <p:nvPr/>
        </p:nvSpPr>
        <p:spPr>
          <a:xfrm>
            <a:off x="6598800" y="6250653"/>
            <a:ext cx="20880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 courtesy of the Conservation Finance Network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3babe311e_0_552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What has made this successful?</a:t>
            </a:r>
            <a:endParaRPr b="1" dirty="0"/>
          </a:p>
        </p:txBody>
      </p:sp>
      <p:sp>
        <p:nvSpPr>
          <p:cNvPr id="332" name="Google Shape;332;g283babe311e_0_552"/>
          <p:cNvSpPr txBox="1">
            <a:spLocks noGrp="1"/>
          </p:cNvSpPr>
          <p:nvPr>
            <p:ph type="body" idx="1"/>
          </p:nvPr>
        </p:nvSpPr>
        <p:spPr>
          <a:xfrm>
            <a:off x="457200" y="1516786"/>
            <a:ext cx="8498700" cy="471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93065" algn="l" rtl="0">
              <a:spcBef>
                <a:spcPts val="24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Long term partnership (federal, state, university)</a:t>
            </a:r>
            <a:endParaRPr dirty="0"/>
          </a:p>
          <a:p>
            <a:pPr marL="914400" lvl="1" indent="-369569" algn="l" rtl="0"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-US" dirty="0"/>
              <a:t>Willingness to focus, fund, and frame the future</a:t>
            </a:r>
            <a:endParaRPr dirty="0"/>
          </a:p>
          <a:p>
            <a:pPr marL="457200" lvl="0" indent="-393065" algn="l" rtl="0">
              <a:spcBef>
                <a:spcPts val="14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Strong support from state leadership</a:t>
            </a:r>
            <a:endParaRPr dirty="0"/>
          </a:p>
          <a:p>
            <a:pPr marL="914400" lvl="1" indent="-369569" algn="l" rtl="0"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-US" dirty="0"/>
              <a:t>Willingness to version approaches with scientists</a:t>
            </a:r>
            <a:endParaRPr dirty="0"/>
          </a:p>
          <a:p>
            <a:pPr marL="457200" lvl="0" indent="-393065" algn="l" rtl="0">
              <a:spcBef>
                <a:spcPts val="14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Strong support from science partners </a:t>
            </a:r>
            <a:endParaRPr dirty="0"/>
          </a:p>
          <a:p>
            <a:pPr marL="914400" lvl="1" indent="-369569" algn="l" rtl="0">
              <a:spcBef>
                <a:spcPts val="1000"/>
              </a:spcBef>
              <a:spcAft>
                <a:spcPts val="0"/>
              </a:spcAft>
              <a:buSzPct val="100000"/>
              <a:buChar char="–"/>
            </a:pPr>
            <a:r>
              <a:rPr lang="en-US" dirty="0"/>
              <a:t>Willingness to broaden applications with policymakers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How do we </a:t>
            </a:r>
            <a:r>
              <a:rPr lang="en-US" b="1" dirty="0">
                <a:solidFill>
                  <a:srgbClr val="002C3A"/>
                </a:solidFill>
              </a:rPr>
              <a:t>sustain</a:t>
            </a:r>
            <a:r>
              <a:rPr lang="en-US" dirty="0"/>
              <a:t> and </a:t>
            </a:r>
            <a:r>
              <a:rPr lang="en-US" b="1" dirty="0">
                <a:solidFill>
                  <a:srgbClr val="002C3A"/>
                </a:solidFill>
              </a:rPr>
              <a:t>apply</a:t>
            </a:r>
            <a:r>
              <a:rPr lang="en-US" dirty="0"/>
              <a:t> to other sectors?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How can we encourage broader </a:t>
            </a:r>
            <a:r>
              <a:rPr lang="en-US" b="1" dirty="0">
                <a:solidFill>
                  <a:srgbClr val="002C3A"/>
                </a:solidFill>
              </a:rPr>
              <a:t>adoption of innovation</a:t>
            </a:r>
            <a:r>
              <a:rPr lang="en-US" dirty="0"/>
              <a:t>?</a:t>
            </a:r>
            <a:endParaRPr dirty="0"/>
          </a:p>
          <a:p>
            <a:pPr marL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3" name="Google Shape;333;g283babe311e_0_55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83babe311e_0_159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MD GHG Reduction Planning</a:t>
            </a:r>
            <a:endParaRPr b="1"/>
          </a:p>
        </p:txBody>
      </p:sp>
      <p:sp>
        <p:nvSpPr>
          <p:cNvPr id="90" name="Google Shape;90;g283babe311e_0_15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91" name="Google Shape;91;g283babe311e_0_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00" y="1595625"/>
            <a:ext cx="8579275" cy="438615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" name="Google Shape;92;g283babe311e_0_159"/>
          <p:cNvSpPr txBox="1"/>
          <p:nvPr/>
        </p:nvSpPr>
        <p:spPr>
          <a:xfrm>
            <a:off x="395400" y="6082800"/>
            <a:ext cx="4893350" cy="41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1500" b="1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mde.maryland.gov</a:t>
            </a:r>
            <a:r>
              <a:rPr lang="en-US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/programs/air/</a:t>
            </a:r>
            <a:r>
              <a:rPr lang="en-US" sz="1500" b="1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ClimateChange</a:t>
            </a:r>
            <a:r>
              <a:rPr lang="en-US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400" b="1" i="0" u="none" strike="noStrike" cap="none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g283babe311e_0_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9501" y="4238775"/>
            <a:ext cx="1128651" cy="1460173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4" name="Google Shape;94;g283babe311e_0_159"/>
          <p:cNvCxnSpPr/>
          <p:nvPr/>
        </p:nvCxnSpPr>
        <p:spPr>
          <a:xfrm rot="10800000" flipH="1">
            <a:off x="3198152" y="5032161"/>
            <a:ext cx="451500" cy="12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5" name="Google Shape;95;g283babe311e_0_159"/>
          <p:cNvSpPr txBox="1"/>
          <p:nvPr/>
        </p:nvSpPr>
        <p:spPr>
          <a:xfrm>
            <a:off x="3742250" y="4731613"/>
            <a:ext cx="1546500" cy="646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December 2023: </a:t>
            </a:r>
            <a:r>
              <a:rPr lang="en-US" sz="1500" b="1" i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Final 2031 Plan</a:t>
            </a:r>
            <a:endParaRPr sz="1400" b="1" i="1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83babe311e_0_9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Contact</a:t>
            </a:r>
            <a:endParaRPr b="1"/>
          </a:p>
        </p:txBody>
      </p:sp>
      <p:sp>
        <p:nvSpPr>
          <p:cNvPr id="339" name="Google Shape;339;g283babe311e_0_9"/>
          <p:cNvSpPr txBox="1"/>
          <p:nvPr/>
        </p:nvSpPr>
        <p:spPr>
          <a:xfrm>
            <a:off x="3583300" y="274650"/>
            <a:ext cx="5307900" cy="20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Rachel Lamb, PhD</a:t>
            </a:r>
            <a:endParaRPr sz="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Climate Advisor, Office of the Secretary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Maryland Department of the Environment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rachel.lamb@maryland.gov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g283babe311e_0_9"/>
          <p:cNvPicPr preferRelativeResize="0"/>
          <p:nvPr/>
        </p:nvPicPr>
        <p:blipFill rotWithShape="1">
          <a:blip r:embed="rId4">
            <a:alphaModFix/>
          </a:blip>
          <a:srcRect t="14965"/>
          <a:stretch/>
        </p:blipFill>
        <p:spPr>
          <a:xfrm>
            <a:off x="252780" y="1868804"/>
            <a:ext cx="8638449" cy="476632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83babe311e_0_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0e31fb534e_0_2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Links to more resources</a:t>
            </a:r>
            <a:endParaRPr b="1"/>
          </a:p>
        </p:txBody>
      </p:sp>
      <p:sp>
        <p:nvSpPr>
          <p:cNvPr id="347" name="Google Shape;347;g20e31fb534e_0_2"/>
          <p:cNvSpPr txBox="1"/>
          <p:nvPr/>
        </p:nvSpPr>
        <p:spPr>
          <a:xfrm>
            <a:off x="287400" y="1557850"/>
            <a:ext cx="8569200" cy="493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2031 Pathway Report:</a:t>
            </a:r>
            <a:endParaRPr sz="2008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8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https://mde.maryland.gov/GGRA</a:t>
            </a:r>
            <a:endParaRPr sz="18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00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GGRA Progress Report:</a:t>
            </a: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808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https://mde.maryland.gov/GGRA</a:t>
            </a:r>
            <a:endParaRPr sz="180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00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GHG Emissions Inventory: </a:t>
            </a:r>
            <a:r>
              <a:rPr lang="en-US" sz="1608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https://mde.maryland.gov/programs/air/ClimateChange/Pages/GreenhouseGasInventory.aspx</a:t>
            </a:r>
            <a:endParaRPr sz="1608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00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and Forest Data and Methodology Documentation:</a:t>
            </a: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232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https://mde.maryland.gov/programs/air/ClimateChange/Documents/VIMAL/MD_ForestCarbon_Flux_Methodology_01.06.23.pdf</a:t>
            </a:r>
            <a:endParaRPr sz="123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00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 Carbon Data and Methodology Documentation:</a:t>
            </a: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251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https://mde.maryland.gov/programs/air/ClimateChange/Documents/VIMAL/MD_BlueCarbon_Flux_Methodology_01.06.23.pdf</a:t>
            </a:r>
            <a:endParaRPr sz="1251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200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Agricultural Soil Carbon Project Brief:</a:t>
            </a:r>
            <a:endParaRPr sz="2008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321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https://mde.maryland.gov/programs/air/ClimateChange/Documents/VIMAL/MD_AgriculturalSoils_Flux_Project_01.06.23.pdf</a:t>
            </a:r>
            <a:endParaRPr sz="1321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20e31fb534e_0_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3babe311e_0_80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MD GHG Reduction Planning</a:t>
            </a:r>
            <a:endParaRPr b="1"/>
          </a:p>
        </p:txBody>
      </p:sp>
      <p:sp>
        <p:nvSpPr>
          <p:cNvPr id="102" name="Google Shape;102;g283babe311e_0_80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3" name="Google Shape;103;g283babe311e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75" y="1581888"/>
            <a:ext cx="7995713" cy="513556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83babe311e_0_80"/>
          <p:cNvSpPr txBox="1"/>
          <p:nvPr/>
        </p:nvSpPr>
        <p:spPr>
          <a:xfrm rot="826571">
            <a:off x="5160934" y="2158454"/>
            <a:ext cx="1394618" cy="723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3500" b="1">
                <a:solidFill>
                  <a:srgbClr val="CC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3700" b="1" i="0" u="none" strike="noStrike" cap="none">
              <a:solidFill>
                <a:srgbClr val="CC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283babe311e_0_80"/>
          <p:cNvSpPr/>
          <p:nvPr/>
        </p:nvSpPr>
        <p:spPr>
          <a:xfrm>
            <a:off x="1314550" y="5653350"/>
            <a:ext cx="5467500" cy="819300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ct val="100000"/>
              <a:buFont typeface="Calibri"/>
              <a:buNone/>
            </a:pPr>
            <a:r>
              <a:rPr lang="en-US" b="1"/>
              <a:t>Net-zero Means Full Integration of NWL</a:t>
            </a:r>
            <a:endParaRPr b="1"/>
          </a:p>
        </p:txBody>
      </p:sp>
      <p:pic>
        <p:nvPicPr>
          <p:cNvPr id="111" name="Google Shape;1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44958" y="-3087369"/>
            <a:ext cx="2088671" cy="55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21281" y="-3087369"/>
            <a:ext cx="2533068" cy="555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0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14" name="Google Shape;11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5677" y="2006074"/>
            <a:ext cx="5303950" cy="1098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0"/>
          <p:cNvSpPr txBox="1"/>
          <p:nvPr/>
        </p:nvSpPr>
        <p:spPr>
          <a:xfrm>
            <a:off x="2844225" y="1551950"/>
            <a:ext cx="377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Natural and Working Lands (NWL)</a:t>
            </a:r>
            <a:endParaRPr sz="1600" b="1" i="0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0"/>
          <p:cNvSpPr txBox="1"/>
          <p:nvPr/>
        </p:nvSpPr>
        <p:spPr>
          <a:xfrm>
            <a:off x="2684850" y="3347050"/>
            <a:ext cx="377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Assessment and Planning Tools</a:t>
            </a:r>
            <a:endParaRPr sz="1600" b="1" i="0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4063" y="3693325"/>
            <a:ext cx="7735873" cy="2473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3babe311e_0_572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ct val="100000"/>
              <a:buFont typeface="Calibri"/>
              <a:buNone/>
            </a:pPr>
            <a:r>
              <a:rPr lang="en-US" b="1"/>
              <a:t>Net-zero Means Full Integration of NWL</a:t>
            </a:r>
            <a:endParaRPr b="1"/>
          </a:p>
        </p:txBody>
      </p:sp>
      <p:pic>
        <p:nvPicPr>
          <p:cNvPr id="123" name="Google Shape;123;g283babe311e_0_5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44958" y="-3087369"/>
            <a:ext cx="2088671" cy="55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83babe311e_0_5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21281" y="-3087369"/>
            <a:ext cx="2533067" cy="5554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283babe311e_0_57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26" name="Google Shape;126;g283babe311e_0_572"/>
          <p:cNvSpPr txBox="1"/>
          <p:nvPr/>
        </p:nvSpPr>
        <p:spPr>
          <a:xfrm>
            <a:off x="2684850" y="1518250"/>
            <a:ext cx="377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Assessment and Planning Tools</a:t>
            </a:r>
            <a:endParaRPr sz="1600" b="1" i="0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g283babe311e_0_572"/>
          <p:cNvPicPr preferRelativeResize="0"/>
          <p:nvPr/>
        </p:nvPicPr>
        <p:blipFill rotWithShape="1">
          <a:blip r:embed="rId5">
            <a:alphaModFix/>
          </a:blip>
          <a:srcRect r="25606"/>
          <a:stretch/>
        </p:blipFill>
        <p:spPr>
          <a:xfrm>
            <a:off x="706059" y="1992800"/>
            <a:ext cx="5755074" cy="247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283babe311e_0_572"/>
          <p:cNvCxnSpPr/>
          <p:nvPr/>
        </p:nvCxnSpPr>
        <p:spPr>
          <a:xfrm>
            <a:off x="1342400" y="4553550"/>
            <a:ext cx="9600" cy="61920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9" name="Google Shape;129;g283babe311e_0_572"/>
          <p:cNvCxnSpPr/>
          <p:nvPr/>
        </p:nvCxnSpPr>
        <p:spPr>
          <a:xfrm>
            <a:off x="3457675" y="4621112"/>
            <a:ext cx="0" cy="733500"/>
          </a:xfrm>
          <a:prstGeom prst="straightConnector1">
            <a:avLst/>
          </a:prstGeom>
          <a:noFill/>
          <a:ln w="34925" cap="flat" cmpd="sng">
            <a:solidFill>
              <a:srgbClr val="0D0D0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Google Shape;130;g283babe311e_0_572"/>
          <p:cNvCxnSpPr>
            <a:cxnSpLocks/>
          </p:cNvCxnSpPr>
          <p:nvPr/>
        </p:nvCxnSpPr>
        <p:spPr>
          <a:xfrm>
            <a:off x="6014360" y="4551537"/>
            <a:ext cx="9600" cy="1160700"/>
          </a:xfrm>
          <a:prstGeom prst="straightConnector1">
            <a:avLst/>
          </a:prstGeom>
          <a:noFill/>
          <a:ln w="349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" name="Google Shape;132;g283babe311e_0_572"/>
          <p:cNvSpPr txBox="1"/>
          <p:nvPr/>
        </p:nvSpPr>
        <p:spPr>
          <a:xfrm>
            <a:off x="2162275" y="5574775"/>
            <a:ext cx="3086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45F4C"/>
                </a:solidFill>
                <a:latin typeface="Calibri"/>
                <a:ea typeface="Calibri"/>
                <a:cs typeface="Calibri"/>
                <a:sym typeface="Calibri"/>
              </a:rPr>
              <a:t>known state and federal programs +</a:t>
            </a:r>
            <a:endParaRPr sz="1500" b="1">
              <a:solidFill>
                <a:srgbClr val="245F4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45F4C"/>
                </a:solidFill>
                <a:latin typeface="Calibri"/>
                <a:ea typeface="Calibri"/>
                <a:cs typeface="Calibri"/>
                <a:sym typeface="Calibri"/>
              </a:rPr>
              <a:t>potential scale of implementation + projected C benefits</a:t>
            </a:r>
            <a:endParaRPr sz="1500" b="1">
              <a:solidFill>
                <a:srgbClr val="245F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83babe311e_0_572"/>
          <p:cNvSpPr txBox="1"/>
          <p:nvPr/>
        </p:nvSpPr>
        <p:spPr>
          <a:xfrm>
            <a:off x="570050" y="5260475"/>
            <a:ext cx="155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45F4C"/>
                </a:solidFill>
                <a:latin typeface="Calibri"/>
                <a:ea typeface="Calibri"/>
                <a:cs typeface="Calibri"/>
                <a:sym typeface="Calibri"/>
              </a:rPr>
              <a:t>actual/known carbon impacts</a:t>
            </a:r>
            <a:r>
              <a:rPr lang="en-US" sz="15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83babe311e_0_572"/>
          <p:cNvSpPr txBox="1"/>
          <p:nvPr/>
        </p:nvSpPr>
        <p:spPr>
          <a:xfrm>
            <a:off x="5252350" y="5797950"/>
            <a:ext cx="1554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45F4C"/>
                </a:solidFill>
                <a:latin typeface="Calibri"/>
                <a:ea typeface="Calibri"/>
                <a:cs typeface="Calibri"/>
                <a:sym typeface="Calibri"/>
              </a:rPr>
              <a:t>actual/known program implementation </a:t>
            </a:r>
            <a:endParaRPr sz="1500" b="1">
              <a:solidFill>
                <a:srgbClr val="245F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g283babe311e_0_572"/>
          <p:cNvPicPr preferRelativeResize="0"/>
          <p:nvPr/>
        </p:nvPicPr>
        <p:blipFill rotWithShape="1">
          <a:blip r:embed="rId5">
            <a:alphaModFix/>
          </a:blip>
          <a:srcRect l="75119" t="27367"/>
          <a:stretch/>
        </p:blipFill>
        <p:spPr>
          <a:xfrm>
            <a:off x="6762075" y="2755325"/>
            <a:ext cx="1924725" cy="179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83babe311e_0_572"/>
          <p:cNvSpPr txBox="1"/>
          <p:nvPr/>
        </p:nvSpPr>
        <p:spPr>
          <a:xfrm>
            <a:off x="6686650" y="4064400"/>
            <a:ext cx="2000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245F4C"/>
                </a:solidFill>
                <a:latin typeface="Calibri"/>
                <a:ea typeface="Calibri"/>
                <a:cs typeface="Calibri"/>
                <a:sym typeface="Calibri"/>
              </a:rPr>
              <a:t>Helps us harmonize from past (2006) to future (2045)</a:t>
            </a:r>
            <a:endParaRPr sz="1500" b="1">
              <a:solidFill>
                <a:srgbClr val="245F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283babe311e_0_572"/>
          <p:cNvPicPr preferRelativeResize="0"/>
          <p:nvPr/>
        </p:nvPicPr>
        <p:blipFill rotWithShape="1">
          <a:blip r:embed="rId5">
            <a:alphaModFix/>
          </a:blip>
          <a:srcRect l="75119" r="3907" b="82567"/>
          <a:stretch/>
        </p:blipFill>
        <p:spPr>
          <a:xfrm>
            <a:off x="6913200" y="1992800"/>
            <a:ext cx="1622473" cy="4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81e762be2_0_132"/>
          <p:cNvSpPr txBox="1">
            <a:spLocks noGrp="1"/>
          </p:cNvSpPr>
          <p:nvPr>
            <p:ph type="title"/>
          </p:nvPr>
        </p:nvSpPr>
        <p:spPr>
          <a:xfrm>
            <a:off x="13716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Connection to Global Science</a:t>
            </a:r>
            <a:endParaRPr b="1"/>
          </a:p>
        </p:txBody>
      </p:sp>
      <p:pic>
        <p:nvPicPr>
          <p:cNvPr id="143" name="Google Shape;143;g2081e762be2_0_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77" y="1528563"/>
            <a:ext cx="3975627" cy="436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081e762be2_0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300" y="6073827"/>
            <a:ext cx="3000001" cy="5587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6666"/>
              </a:srgbClr>
            </a:outerShdw>
          </a:effectLst>
        </p:spPr>
      </p:pic>
      <p:grpSp>
        <p:nvGrpSpPr>
          <p:cNvPr id="145" name="Google Shape;145;g2081e762be2_0_132"/>
          <p:cNvGrpSpPr/>
          <p:nvPr/>
        </p:nvGrpSpPr>
        <p:grpSpPr>
          <a:xfrm>
            <a:off x="5878288" y="5856173"/>
            <a:ext cx="3229971" cy="864731"/>
            <a:chOff x="5214850" y="5889850"/>
            <a:chExt cx="3341926" cy="1016613"/>
          </a:xfrm>
        </p:grpSpPr>
        <p:pic>
          <p:nvPicPr>
            <p:cNvPr id="146" name="Google Shape;146;g2081e762be2_0_132"/>
            <p:cNvPicPr preferRelativeResize="0"/>
            <p:nvPr/>
          </p:nvPicPr>
          <p:blipFill rotWithShape="1">
            <a:blip r:embed="rId5">
              <a:alphaModFix/>
            </a:blip>
            <a:srcRect l="46312" t="63670" r="20164" b="15013"/>
            <a:stretch/>
          </p:blipFill>
          <p:spPr>
            <a:xfrm>
              <a:off x="5214850" y="5889850"/>
              <a:ext cx="3065324" cy="940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g2081e762be2_0_1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08626" y="6132388"/>
              <a:ext cx="1548150" cy="774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8" name="Google Shape;148;g2081e762be2_0_1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0370" y="6000775"/>
            <a:ext cx="655255" cy="7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081e762be2_0_13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50" name="Google Shape;150;g2081e762be2_0_1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68279" y="1528563"/>
            <a:ext cx="4909175" cy="25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081e762be2_0_132"/>
          <p:cNvSpPr txBox="1"/>
          <p:nvPr/>
        </p:nvSpPr>
        <p:spPr>
          <a:xfrm>
            <a:off x="7331125" y="37507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2C3A"/>
                </a:solidFill>
                <a:latin typeface="Arial"/>
                <a:ea typeface="Arial"/>
                <a:cs typeface="Arial"/>
                <a:sym typeface="Arial"/>
              </a:rPr>
              <a:t>Hurtt et al 2019, ERL</a:t>
            </a:r>
            <a:endParaRPr sz="1200" b="0" i="0" u="none" strike="noStrike" cap="none">
              <a:solidFill>
                <a:srgbClr val="002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2C3A"/>
                </a:solidFill>
                <a:latin typeface="Arial"/>
                <a:ea typeface="Arial"/>
                <a:cs typeface="Arial"/>
                <a:sym typeface="Arial"/>
              </a:rPr>
              <a:t>Ma et al 2021, ERL</a:t>
            </a:r>
            <a:endParaRPr sz="1200" b="0" i="0" u="none" strike="noStrike" cap="none">
              <a:solidFill>
                <a:srgbClr val="002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2C3A"/>
                </a:solidFill>
                <a:latin typeface="Arial"/>
                <a:ea typeface="Arial"/>
                <a:cs typeface="Arial"/>
                <a:sym typeface="Arial"/>
              </a:rPr>
              <a:t>Tang et al 2021, ERL</a:t>
            </a:r>
            <a:endParaRPr sz="1200" b="0" i="0" u="none" strike="noStrike" cap="none">
              <a:solidFill>
                <a:srgbClr val="002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2C3A"/>
                </a:solidFill>
                <a:latin typeface="Arial"/>
                <a:ea typeface="Arial"/>
                <a:cs typeface="Arial"/>
                <a:sym typeface="Arial"/>
              </a:rPr>
              <a:t>Hurtt et al 2023, in prep</a:t>
            </a:r>
            <a:endParaRPr sz="1200" b="0" i="0" u="none" strike="noStrike" cap="none">
              <a:solidFill>
                <a:srgbClr val="002C3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2C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g2081e762be2_0_1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68275" y="4188113"/>
            <a:ext cx="4909176" cy="15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2081e762be2_0_132"/>
          <p:cNvPicPr preferRelativeResize="0"/>
          <p:nvPr/>
        </p:nvPicPr>
        <p:blipFill rotWithShape="1">
          <a:blip r:embed="rId10">
            <a:alphaModFix/>
          </a:blip>
          <a:srcRect l="30473" r="49335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2081e762be2_0_1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45997" y="5932089"/>
            <a:ext cx="1861927" cy="7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81e762be2_0_35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GHG Inventory - Forest Carbon</a:t>
            </a:r>
            <a:endParaRPr b="1"/>
          </a:p>
        </p:txBody>
      </p:sp>
      <p:pic>
        <p:nvPicPr>
          <p:cNvPr id="160" name="Google Shape;160;g2081e762be2_0_35" descr="p3SnGRHgwwPinvHb2FYNGjFdTr16xgsWCa1RvBx85jfUqJ5IUm80gxynzPOhpB-I3uvLDXiFQprAVkxStwrn3TFGXJN19EZJwA7_gX0UGJ6zwfZ-lBR5QeMbypSsAjTGjwcTuby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18" y="1714278"/>
            <a:ext cx="8279667" cy="466145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2081e762be2_0_35"/>
          <p:cNvSpPr txBox="1"/>
          <p:nvPr/>
        </p:nvSpPr>
        <p:spPr>
          <a:xfrm>
            <a:off x="892606" y="6375717"/>
            <a:ext cx="56667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1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Trend of Forest Ecosystem Carbon Sequestration Per Year Over Time. </a:t>
            </a:r>
            <a:endParaRPr sz="12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2" name="Google Shape;162;g2081e762be2_0_3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63" name="Google Shape;163;g2081e762be2_0_35"/>
          <p:cNvPicPr preferRelativeResize="0"/>
          <p:nvPr/>
        </p:nvPicPr>
        <p:blipFill rotWithShape="1">
          <a:blip r:embed="rId4">
            <a:alphaModFix/>
          </a:blip>
          <a:srcRect l="30473" r="49335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081e762be2_0_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9325" y="1198575"/>
            <a:ext cx="1915124" cy="19782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g2081e762be2_0_35"/>
          <p:cNvSpPr txBox="1"/>
          <p:nvPr/>
        </p:nvSpPr>
        <p:spPr>
          <a:xfrm>
            <a:off x="6892675" y="64109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C3A"/>
                </a:solidFill>
              </a:rPr>
              <a:t>Hurtt et al 2023, in prep</a:t>
            </a:r>
            <a:endParaRPr sz="1200">
              <a:solidFill>
                <a:srgbClr val="002C3A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3babe311e_0_518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GHG Inventory - Forest Carbon</a:t>
            </a:r>
            <a:endParaRPr b="1"/>
          </a:p>
        </p:txBody>
      </p:sp>
      <p:sp>
        <p:nvSpPr>
          <p:cNvPr id="171" name="Google Shape;171;g283babe311e_0_518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72" name="Google Shape;172;g283babe311e_0_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75" y="3352812"/>
            <a:ext cx="8253850" cy="28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83babe311e_0_518"/>
          <p:cNvSpPr txBox="1"/>
          <p:nvPr/>
        </p:nvSpPr>
        <p:spPr>
          <a:xfrm>
            <a:off x="445075" y="1741275"/>
            <a:ext cx="8153700" cy="128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Beyond a single annual net flux #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there change?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b="1">
              <a:solidFill>
                <a:srgbClr val="245F4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283babe311e_0_5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5300" y="1950675"/>
            <a:ext cx="1207050" cy="12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83babe311e_0_5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875" y="2043025"/>
            <a:ext cx="1022300" cy="102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83babe311e_0_518"/>
          <p:cNvPicPr preferRelativeResize="0"/>
          <p:nvPr/>
        </p:nvPicPr>
        <p:blipFill rotWithShape="1">
          <a:blip r:embed="rId6">
            <a:alphaModFix/>
          </a:blip>
          <a:srcRect l="24097" t="9099" r="22257"/>
          <a:stretch/>
        </p:blipFill>
        <p:spPr>
          <a:xfrm>
            <a:off x="5488750" y="1560900"/>
            <a:ext cx="1102976" cy="12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83babe311e_0_5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40650" y="1560900"/>
            <a:ext cx="1022300" cy="10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83babe311e_0_518"/>
          <p:cNvSpPr txBox="1"/>
          <p:nvPr/>
        </p:nvSpPr>
        <p:spPr>
          <a:xfrm>
            <a:off x="6357163" y="64109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C3A"/>
                </a:solidFill>
              </a:rPr>
              <a:t>Hurtt et al 2023, in prep</a:t>
            </a:r>
            <a:endParaRPr/>
          </a:p>
        </p:txBody>
      </p:sp>
      <p:pic>
        <p:nvPicPr>
          <p:cNvPr id="179" name="Google Shape;179;g283babe311e_0_518"/>
          <p:cNvPicPr preferRelativeResize="0"/>
          <p:nvPr/>
        </p:nvPicPr>
        <p:blipFill rotWithShape="1">
          <a:blip r:embed="rId8">
            <a:alphaModFix/>
          </a:blip>
          <a:srcRect l="30473" r="49334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83babe311e_0_306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C48"/>
              </a:buClr>
              <a:buSzPts val="3600"/>
              <a:buFont typeface="Calibri"/>
              <a:buNone/>
            </a:pPr>
            <a:r>
              <a:rPr lang="en-US" b="1"/>
              <a:t>Tree Solutions Now Act of 2021</a:t>
            </a:r>
            <a:endParaRPr b="1"/>
          </a:p>
        </p:txBody>
      </p:sp>
      <p:pic>
        <p:nvPicPr>
          <p:cNvPr id="186" name="Google Shape;186;g283babe311e_0_306"/>
          <p:cNvPicPr preferRelativeResize="0"/>
          <p:nvPr/>
        </p:nvPicPr>
        <p:blipFill rotWithShape="1">
          <a:blip r:embed="rId3">
            <a:alphaModFix/>
          </a:blip>
          <a:srcRect l="29395" r="47346"/>
          <a:stretch/>
        </p:blipFill>
        <p:spPr>
          <a:xfrm>
            <a:off x="8103880" y="104500"/>
            <a:ext cx="877825" cy="7819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83babe311e_0_30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88" name="Google Shape;188;g283babe311e_0_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888" y="2108948"/>
            <a:ext cx="5640276" cy="12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83babe311e_0_3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144" y="4010588"/>
            <a:ext cx="8478956" cy="2272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g283babe311e_0_306"/>
          <p:cNvCxnSpPr/>
          <p:nvPr/>
        </p:nvCxnSpPr>
        <p:spPr>
          <a:xfrm flipH="1">
            <a:off x="2369925" y="1866550"/>
            <a:ext cx="1342200" cy="3042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1" name="Google Shape;191;g283babe311e_0_306"/>
          <p:cNvSpPr txBox="1"/>
          <p:nvPr/>
        </p:nvSpPr>
        <p:spPr>
          <a:xfrm>
            <a:off x="3334625" y="1585750"/>
            <a:ext cx="216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additional!</a:t>
            </a:r>
            <a:endParaRPr sz="2200" b="1" i="0" u="none" strike="noStrike" cap="non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g283babe311e_0_306"/>
          <p:cNvPicPr preferRelativeResize="0"/>
          <p:nvPr/>
        </p:nvPicPr>
        <p:blipFill rotWithShape="1">
          <a:blip r:embed="rId6">
            <a:alphaModFix/>
          </a:blip>
          <a:srcRect b="19510"/>
          <a:stretch/>
        </p:blipFill>
        <p:spPr>
          <a:xfrm>
            <a:off x="6372500" y="1433350"/>
            <a:ext cx="2399950" cy="257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83babe311e_0_306"/>
          <p:cNvPicPr preferRelativeResize="0"/>
          <p:nvPr/>
        </p:nvPicPr>
        <p:blipFill rotWithShape="1">
          <a:blip r:embed="rId3">
            <a:alphaModFix/>
          </a:blip>
          <a:srcRect l="30472" r="49336"/>
          <a:stretch/>
        </p:blipFill>
        <p:spPr>
          <a:xfrm>
            <a:off x="48850" y="6014900"/>
            <a:ext cx="762000" cy="78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1254</Words>
  <Application>Microsoft Macintosh PowerPoint</Application>
  <PresentationFormat>On-screen Show (4:3)</PresentationFormat>
  <Paragraphs>181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Montserrat</vt:lpstr>
      <vt:lpstr>Roboto</vt:lpstr>
      <vt:lpstr>Calibri</vt:lpstr>
      <vt:lpstr>Roboto Thin</vt:lpstr>
      <vt:lpstr>Times</vt:lpstr>
      <vt:lpstr>Verdana</vt:lpstr>
      <vt:lpstr>Roboto Medium</vt:lpstr>
      <vt:lpstr>Office Theme</vt:lpstr>
      <vt:lpstr> The Dynamic Future of Maryland’s       Natural Carbon Sinks:  Leveraging CMS Data to Chart a Policy Pathway to Net Zero   </vt:lpstr>
      <vt:lpstr>MD GHG Reduction Planning</vt:lpstr>
      <vt:lpstr>MD GHG Reduction Planning</vt:lpstr>
      <vt:lpstr>Net-zero Means Full Integration of NWL</vt:lpstr>
      <vt:lpstr>Net-zero Means Full Integration of NWL</vt:lpstr>
      <vt:lpstr>Connection to Global Science</vt:lpstr>
      <vt:lpstr>GHG Inventory - Forest Carbon</vt:lpstr>
      <vt:lpstr>GHG Inventory - Forest Carbon</vt:lpstr>
      <vt:lpstr>Tree Solutions Now Act of 2021</vt:lpstr>
      <vt:lpstr>Connection to Global Goals</vt:lpstr>
      <vt:lpstr>PowerPoint Presentation</vt:lpstr>
      <vt:lpstr>PowerPoint Presentation</vt:lpstr>
      <vt:lpstr>PowerPoint Presentation</vt:lpstr>
      <vt:lpstr>Opportunity for Science Alignment</vt:lpstr>
      <vt:lpstr>GHG Inventory - Blue Carbon</vt:lpstr>
      <vt:lpstr>GHG Inventory - Ag Soil Carbon </vt:lpstr>
      <vt:lpstr>Iterate with new 2031 and 2045 Targets</vt:lpstr>
      <vt:lpstr>Attracting additional investment </vt:lpstr>
      <vt:lpstr>What has made this successful?</vt:lpstr>
      <vt:lpstr>Contact</vt:lpstr>
      <vt:lpstr>Links to more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Dynamic Future of Maryland’s       Natural Carbon Sinks:  Leveraging CMS Data to Chart a Policy Pathway to Net Zero   </dc:title>
  <dc:creator>sal</dc:creator>
  <cp:lastModifiedBy>Kendig, Leanne (GSFC-618.0)[GLOBAL SCIENCE &amp; TECHNOLOGY INC]</cp:lastModifiedBy>
  <cp:revision>4</cp:revision>
  <dcterms:created xsi:type="dcterms:W3CDTF">2016-02-09T19:50:36Z</dcterms:created>
  <dcterms:modified xsi:type="dcterms:W3CDTF">2023-09-26T14:16:16Z</dcterms:modified>
</cp:coreProperties>
</file>