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FF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2271" autoAdjust="0"/>
  </p:normalViewPr>
  <p:slideViewPr>
    <p:cSldViewPr snapToGrid="0">
      <p:cViewPr>
        <p:scale>
          <a:sx n="66" d="100"/>
          <a:sy n="66" d="100"/>
        </p:scale>
        <p:origin x="8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350F-1204-4F74-BC7A-402DE1D265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5568-BDDD-4FBC-8690-9B8600EA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5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Strengths: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Cutting-Edge Technology and Data:</a:t>
            </a:r>
            <a:r>
              <a:rPr lang="en-US" dirty="0"/>
              <a:t> The NASA CMS program provides high-quality, accurate biomass and carbon maps, derived from advanced remote sensing technology, which are essential for understanding forest carbon dynamics.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Tailored Stakeholder Engagement:</a:t>
            </a:r>
            <a:r>
              <a:rPr lang="en-US" dirty="0"/>
              <a:t> Stakeholders are carefully selected by principal investigators (PIs) during proposal submission, ensuring that the participants are aligned with project goals and can meaningfully contribute.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Focused Collaboration:</a:t>
            </a:r>
            <a:r>
              <a:rPr lang="en-US" dirty="0"/>
              <a:t> With defined three-year project cycles, both stakeholders and science teams can work on specific, measurable outcomes, ensuring progress is tracked and evaluated.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Support for Climate Change Mitigation:</a:t>
            </a:r>
            <a:r>
              <a:rPr lang="en-US" dirty="0"/>
              <a:t> The program directly supports national and global climate change mitigation efforts by providing data that stakeholders can use to manage carbon stocks and assess ecosystem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Threats: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Political and Regulatory Barriers:</a:t>
            </a:r>
            <a:r>
              <a:rPr lang="en-US" dirty="0"/>
              <a:t> Stakeholders may face political or regulatory obstacles in their respective regions, which could hinder the implementation of strategies based on CMS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Changing Priorities:</a:t>
            </a:r>
            <a:r>
              <a:rPr lang="en-US" dirty="0"/>
              <a:t> Government or institutional priorities may shift, leading to a potential loss of interest or funding in biomass and carbon monitoring initiatives.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Stakeholder Commitment Issues:</a:t>
            </a:r>
            <a:r>
              <a:rPr lang="en-US" dirty="0"/>
              <a:t> Some stakeholders may not remain consistently engaged throughout the three-year project cycle, affecting the overall collaboration and project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Accessibility:</a:t>
            </a:r>
            <a:r>
              <a:rPr lang="en-US" dirty="0"/>
              <a:t> Although the CMS program offers high-quality data, some stakeholders may find it difficult to access or integrate it into their own systems, limiting the program’s practical utility in certain regions.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standard – CEOS guidelines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Carbon Sequestration</a:t>
            </a:r>
          </a:p>
          <a:p>
            <a:r>
              <a:rPr lang="en-US" b="1" dirty="0"/>
              <a:t>Land Use Management:</a:t>
            </a:r>
            <a:r>
              <a:rPr lang="en-US" dirty="0"/>
              <a:t> Belowground carbon helps in assessing the impact of land use changes, such as deforestation, agriculture, and reforestation, on carbon storage and ecosystem health.</a:t>
            </a:r>
          </a:p>
          <a:p>
            <a:r>
              <a:rPr lang="en-US" b="1" dirty="0"/>
              <a:t>Agricultural Practices:</a:t>
            </a:r>
            <a:r>
              <a:rPr lang="en-US" dirty="0"/>
              <a:t> Monitoring belowground carbon is important for sustainable agriculture practices like crop rotation, no-till farming, and agroforestry, which aim to preserve or enhance soil carbon stocks.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Strengths: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Cutting-Edge Technology and Data:</a:t>
            </a:r>
            <a:r>
              <a:rPr lang="en-US" dirty="0"/>
              <a:t> The NASA CMS program provides high-quality, accurate biomass and carbon maps, derived from advanced remote sensing technology, which are essential for understanding forest carbon dynamics.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Tailored Stakeholder Engagement:</a:t>
            </a:r>
            <a:r>
              <a:rPr lang="en-US" dirty="0"/>
              <a:t> Stakeholders are carefully selected by principal investigators (PIs) during proposal submission, ensuring that the participants are aligned with project goals and can meaningfully contribute.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Focused Collaboration:</a:t>
            </a:r>
            <a:r>
              <a:rPr lang="en-US" dirty="0"/>
              <a:t> With defined three-year project cycles, both stakeholders and science teams can work on specific, measurable outcomes, ensuring progress is tracked and evaluated.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Support for Climate Change Mitigation:</a:t>
            </a:r>
            <a:r>
              <a:rPr lang="en-US" dirty="0"/>
              <a:t> The program directly supports national and global climate change mitigation efforts by providing data that stakeholders can use to manage carbon stocks and assess ecosystem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Weaknesses: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Limited Project Duration:</a:t>
            </a:r>
            <a:r>
              <a:rPr lang="en-US" dirty="0"/>
              <a:t> The three-year timeline might not be enough to fully implement or see the long-term impacts of carbon mitigation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Complex Data Usage:</a:t>
            </a:r>
            <a:r>
              <a:rPr lang="en-US" dirty="0"/>
              <a:t> Stakeholders may find the biomass data technically challenging, limiting their ability to fully utilize it in decision-making processes or operationalize it effectively.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Resource Limitations for Stakeholders:</a:t>
            </a:r>
            <a:r>
              <a:rPr lang="en-US" dirty="0"/>
              <a:t> Some stakeholders may lack the financial or technical resources to fully engage with the data or implement recommended strategies based on CMS outputs.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Risk of Narrow Stakeholder Involvement:</a:t>
            </a:r>
            <a:r>
              <a:rPr lang="en-US" dirty="0"/>
              <a:t> The selection of stakeholders by PIs may unintentionally exclude other relevant voices or lead to underrepresentation of certain sectors or regions.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Opportunities: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Capacity Building:</a:t>
            </a:r>
            <a:r>
              <a:rPr lang="en-US" dirty="0"/>
              <a:t> The program can offer targeted training to stakeholders on how to effectively use CMS biomass data, helping bridge the gap between science and application.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Policy and Decision-Making Influence:</a:t>
            </a:r>
            <a:r>
              <a:rPr lang="en-US" dirty="0"/>
              <a:t> By collaborating with diverse stakeholders, the CMS program has the potential to significantly influence national and regional policy frameworks related to carbon management and climate 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Scaling Up Impact:</a:t>
            </a:r>
            <a:r>
              <a:rPr lang="en-US" dirty="0"/>
              <a:t> The lessons learned and partnerships formed during the three-year cycles can lead to broader, more comprehensive projects in the future, including international collaborations and expanded funding opportunities.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Innovation through Collaboration:</a:t>
            </a:r>
            <a:r>
              <a:rPr lang="en-US" dirty="0"/>
              <a:t> The engagement with stakeholders opens avenues for the co-creation of innovative tools, models, or approaches to biomass management, enhancing the practical application of NASA data.</a:t>
            </a:r>
          </a:p>
          <a:p>
            <a:endParaRPr lang="en-US" dirty="0"/>
          </a:p>
          <a:p>
            <a:r>
              <a:rPr lang="en-US" dirty="0"/>
              <a:t>Nao listar nosso </a:t>
            </a:r>
            <a:r>
              <a:rPr lang="en-US" dirty="0" err="1"/>
              <a:t>sucesso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5568-BDDD-4FBC-8690-9B8600EA62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3C42-3D25-99A9-97E9-AACB4B72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EC967-CFEC-8848-0864-F9FA60825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3AC32-B8FB-051E-EAD2-796D345B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103B9-DD95-1770-A127-D63D4FC7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4C13-7EE3-12E4-7A87-6DCFFC8F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925B-2EC4-56EF-1B82-EFA26170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5DC05-FB00-EEB2-3CF0-1BBD190C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E7421-F821-215A-4EC7-587E2BD9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6E88-CF9F-023B-90A9-18C2D467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6CD6-7584-2080-D23C-8D896D19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9365B-9362-124F-C3E1-EA4B47E41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63756-DC1D-01CC-E362-319D141E4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64C0E-02BE-037B-245D-5972E946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24C2-9D07-4DC9-2892-EA78243E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10A2-F799-4681-BF14-5BEBEBDC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F759-16A7-398C-A22B-62820663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0ECC-BE3F-EB34-501F-C7805CB2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8F221-CCCA-FF08-2241-B0D96E06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D1861-9892-8A04-B155-9601CCE9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70B1F-6F17-F188-0E58-A85E6939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F97F-62E8-6626-3819-2AFCA840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619B-97E7-5FD7-AB64-03866D28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6B31A-4429-8D59-6886-EF78D6A2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191C-96F8-2601-BF91-141D86E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802C-345B-B936-B2F5-CF35AE91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AC60-6B00-762D-B3EE-28E5FA80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B94E-ED9C-DC19-084A-F9E612A3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268A4-D164-1ECD-55D3-9CF65E2A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2652B-0987-73F0-1EDC-A3DC3D02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6C8DE-439D-DCA0-C51F-D1F354FC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C3F7B-F4E4-2233-9951-340DBBE8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5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0122-1F8F-E0FF-5AB5-E990F19E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97EC8-4D7E-D2B1-8F74-8790CE3B1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114AA-BD82-DCE6-397A-64FCA7D83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BDCF-67DE-4FEE-2497-327675830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8E74E-2C5F-3306-554B-21E2AA457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CF4DB-5F53-0F4F-2D65-2FDB76E7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AAA2F-F443-D416-208A-23C09E9D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45400-7E04-0412-D034-112950B4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D4BD-9CA5-67B9-7E57-04BEA6B6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ECEFB-A15D-EEDE-DE6A-7B3C703F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58996-DDA3-60D0-825A-6C2CE288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F94C3-939D-FEE8-38FB-4A2B0FF1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963E0-C62E-D3BC-F778-D60EBF0D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C3D76-7835-D135-7DF8-B50A08FF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709F2-2941-81F8-8195-4B7615A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1D3A-9526-8366-16EF-888552BA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4636-9C3E-8D3F-44D6-C9677AD4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D9C4D-42F0-9067-EB05-22636B28E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CBCF7-1A04-F300-0B3F-B0028BC7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80ACF-B3A8-4CDD-BA91-FD5E474B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B9A47-67F5-65D9-7D68-7F43D8C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2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9271-DD0D-913C-55D5-9BE4EC49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7ABF0-5092-A6C0-FF88-A891B787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3EC2B-B976-0FC2-0227-6980EC7FE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6B3B-DAC1-B266-3423-156176B4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7BC0D-C862-1DCC-BCBB-F75F6569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210D2-7292-EFE6-41E4-1CC8E3AD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DF194-6F31-9AA4-FD26-BBA8CBC8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95A53-DE31-A108-99FF-9C940C9B7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5ADE0-111D-62E2-C2D6-A60D27341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D62B-242A-484F-9622-DC7650AC97E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2344-685D-A8F5-3AAE-E280E6B73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9F5B-7EDD-825D-2E29-65A7488AF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038E-40FA-4BA1-BD77-F653C146F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3E899E-3A58-3E43-853F-EFBDDE474E6C}"/>
              </a:ext>
            </a:extLst>
          </p:cNvPr>
          <p:cNvSpPr txBox="1"/>
          <p:nvPr/>
        </p:nvSpPr>
        <p:spPr>
          <a:xfrm>
            <a:off x="361684" y="94941"/>
            <a:ext cx="11281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FF0000"/>
                </a:solidFill>
                <a:effectLst/>
                <a:latin typeface="Lucida Grande"/>
              </a:rPr>
              <a:t>Breakout Sessions between CMS Science Team Members &amp; Stakeholders (BIOMASS)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6992C-B049-401B-56C4-C59545397F60}"/>
              </a:ext>
            </a:extLst>
          </p:cNvPr>
          <p:cNvSpPr txBox="1"/>
          <p:nvPr/>
        </p:nvSpPr>
        <p:spPr>
          <a:xfrm>
            <a:off x="-73891" y="4092777"/>
            <a:ext cx="62506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Brief survey on the use of CMS biomass products by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SWOT Analysis for the CMS Program – Biomass and Stakeholder Focus </a:t>
            </a: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2" descr="3 Easy Steps to Create a SWOT Analysis - BNI">
            <a:extLst>
              <a:ext uri="{FF2B5EF4-FFF2-40B4-BE49-F238E27FC236}">
                <a16:creationId xmlns:a16="http://schemas.microsoft.com/office/drawing/2014/main" id="{AA12237A-DE9A-AB11-CE18-09B25B4B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620" r="6859" b="10380"/>
          <a:stretch/>
        </p:blipFill>
        <p:spPr bwMode="auto">
          <a:xfrm>
            <a:off x="6096000" y="3929124"/>
            <a:ext cx="3962400" cy="27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44CFC-8458-EDF8-A943-6B5584C5D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842" y="1192430"/>
            <a:ext cx="5073570" cy="2491214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4939764-06D3-8775-E651-B65D9F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18" y="3765471"/>
            <a:ext cx="2189776" cy="2189776"/>
          </a:xfrm>
          <a:prstGeom prst="rect">
            <a:avLst/>
          </a:prstGeom>
        </p:spPr>
      </p:pic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BB94ECAB-ADD3-227C-7A0C-215E0DDAE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" y="1110604"/>
            <a:ext cx="5581227" cy="2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5A90-C172-E8C6-15DE-932E6647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A8BE8-A225-D0A6-4C02-B49067541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07C49-63A4-8199-34AB-97381A919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6" y="176978"/>
            <a:ext cx="11854097" cy="47313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0916A8-7E45-E70D-723D-B80CB011C278}"/>
              </a:ext>
            </a:extLst>
          </p:cNvPr>
          <p:cNvSpPr/>
          <p:nvPr/>
        </p:nvSpPr>
        <p:spPr>
          <a:xfrm>
            <a:off x="10049991" y="175069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A1C92-462F-71C4-60BB-03E261731153}"/>
              </a:ext>
            </a:extLst>
          </p:cNvPr>
          <p:cNvSpPr/>
          <p:nvPr/>
        </p:nvSpPr>
        <p:spPr>
          <a:xfrm>
            <a:off x="0" y="866899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3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5589-5442-2F6A-9708-FE2679FF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2C1D3-F09E-0168-E6CA-F73389D13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2812C-0B7D-4610-950D-EF3DF6FD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5" y="245456"/>
            <a:ext cx="11523849" cy="4929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CE57F8-BB0F-D1B6-B653-4BD38A46DDF0}"/>
              </a:ext>
            </a:extLst>
          </p:cNvPr>
          <p:cNvSpPr/>
          <p:nvPr/>
        </p:nvSpPr>
        <p:spPr>
          <a:xfrm>
            <a:off x="10049991" y="175069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980BA-1A38-50AD-6796-37D869A94FB9}"/>
              </a:ext>
            </a:extLst>
          </p:cNvPr>
          <p:cNvSpPr/>
          <p:nvPr/>
        </p:nvSpPr>
        <p:spPr>
          <a:xfrm>
            <a:off x="252249" y="1176654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3181-817B-9474-00AB-CE7DB146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16A6-AC42-E116-8FF5-87150AC2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A6402-601E-BAB4-E52F-8C2FDA47F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0" y="365125"/>
            <a:ext cx="11085176" cy="5288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299A14-4518-0206-9077-A88D172604CD}"/>
              </a:ext>
            </a:extLst>
          </p:cNvPr>
          <p:cNvSpPr/>
          <p:nvPr/>
        </p:nvSpPr>
        <p:spPr>
          <a:xfrm>
            <a:off x="10049991" y="175069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E92C8-2B51-D9D6-FE3B-BE32130676C7}"/>
              </a:ext>
            </a:extLst>
          </p:cNvPr>
          <p:cNvSpPr/>
          <p:nvPr/>
        </p:nvSpPr>
        <p:spPr>
          <a:xfrm>
            <a:off x="259605" y="1690688"/>
            <a:ext cx="1889760" cy="42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3E899E-3A58-3E43-853F-EFBDDE474E6C}"/>
              </a:ext>
            </a:extLst>
          </p:cNvPr>
          <p:cNvSpPr txBox="1"/>
          <p:nvPr/>
        </p:nvSpPr>
        <p:spPr>
          <a:xfrm>
            <a:off x="361685" y="94941"/>
            <a:ext cx="11675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677788"/>
                </a:solidFill>
                <a:effectLst/>
                <a:latin typeface="Lucida Grande"/>
              </a:rPr>
              <a:t>Breakout Sessions between CMS Science Team Members &amp; Stakeholders (BIOMASS)</a:t>
            </a:r>
            <a:endParaRPr lang="en-US" sz="3000" dirty="0"/>
          </a:p>
        </p:txBody>
      </p:sp>
      <p:pic>
        <p:nvPicPr>
          <p:cNvPr id="10" name="Picture 2" descr="3 Easy Steps to Create a SWOT Analysis - BNI">
            <a:extLst>
              <a:ext uri="{FF2B5EF4-FFF2-40B4-BE49-F238E27FC236}">
                <a16:creationId xmlns:a16="http://schemas.microsoft.com/office/drawing/2014/main" id="{516EAA5E-DF63-B0BB-EDEA-6F65FD80F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620" r="6859" b="10380"/>
          <a:stretch/>
        </p:blipFill>
        <p:spPr bwMode="auto">
          <a:xfrm>
            <a:off x="299530" y="1110604"/>
            <a:ext cx="8147588" cy="5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B68D0-A7F9-59E5-0A91-ECE88BEB3111}"/>
              </a:ext>
            </a:extLst>
          </p:cNvPr>
          <p:cNvSpPr txBox="1"/>
          <p:nvPr/>
        </p:nvSpPr>
        <p:spPr>
          <a:xfrm>
            <a:off x="8447118" y="2316244"/>
            <a:ext cx="359055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SWOT Analysis for the NASA CMS Program – Biomass and Stakeholder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EA7F1-FBE0-7F89-4900-A9C8197876C0}"/>
              </a:ext>
            </a:extLst>
          </p:cNvPr>
          <p:cNvSpPr txBox="1"/>
          <p:nvPr/>
        </p:nvSpPr>
        <p:spPr>
          <a:xfrm>
            <a:off x="361685" y="200172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Cutting-Edge Technology and Data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0110F-DF60-AD7B-58C5-55224DAFF314}"/>
              </a:ext>
            </a:extLst>
          </p:cNvPr>
          <p:cNvSpPr txBox="1"/>
          <p:nvPr/>
        </p:nvSpPr>
        <p:spPr>
          <a:xfrm>
            <a:off x="361685" y="23173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Tailored Stakeholder Engagement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DFE86-A7D4-3340-9355-0A07834619A2}"/>
              </a:ext>
            </a:extLst>
          </p:cNvPr>
          <p:cNvSpPr txBox="1"/>
          <p:nvPr/>
        </p:nvSpPr>
        <p:spPr>
          <a:xfrm>
            <a:off x="361685" y="268671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Focused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4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E222ADE-B406-53D9-252B-551317F2944B}"/>
              </a:ext>
            </a:extLst>
          </p:cNvPr>
          <p:cNvSpPr txBox="1"/>
          <p:nvPr/>
        </p:nvSpPr>
        <p:spPr>
          <a:xfrm>
            <a:off x="361685" y="94941"/>
            <a:ext cx="11675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677788"/>
                </a:solidFill>
                <a:effectLst/>
                <a:latin typeface="Lucida Grande"/>
              </a:rPr>
              <a:t>Breakout Sessions between CMS Science Team Members &amp; Stakeholders (BIOMASS)</a:t>
            </a:r>
            <a:endParaRPr lang="en-US" sz="3000" dirty="0"/>
          </a:p>
        </p:txBody>
      </p:sp>
      <p:pic>
        <p:nvPicPr>
          <p:cNvPr id="22" name="Picture 2" descr="3 Easy Steps to Create a SWOT Analysis - BNI">
            <a:extLst>
              <a:ext uri="{FF2B5EF4-FFF2-40B4-BE49-F238E27FC236}">
                <a16:creationId xmlns:a16="http://schemas.microsoft.com/office/drawing/2014/main" id="{A1FE40F5-4770-45D0-DD0F-FA6A10228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620" r="6859" b="10380"/>
          <a:stretch/>
        </p:blipFill>
        <p:spPr bwMode="auto">
          <a:xfrm>
            <a:off x="299530" y="1110604"/>
            <a:ext cx="8147588" cy="5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84E1D7-5F9B-C958-EE80-A6A0C84496B2}"/>
              </a:ext>
            </a:extLst>
          </p:cNvPr>
          <p:cNvSpPr txBox="1"/>
          <p:nvPr/>
        </p:nvSpPr>
        <p:spPr>
          <a:xfrm>
            <a:off x="8447118" y="2316244"/>
            <a:ext cx="359055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SWOT Analysis for the NASA CMS Program – Biomass and Stakeholder Focus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BF35E4-F262-800F-20C0-8A3CFFF76729}"/>
              </a:ext>
            </a:extLst>
          </p:cNvPr>
          <p:cNvSpPr txBox="1"/>
          <p:nvPr/>
        </p:nvSpPr>
        <p:spPr>
          <a:xfrm>
            <a:off x="4499007" y="1828108"/>
            <a:ext cx="3696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Continuity/Limited Project Duration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Complex Data Usage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Resource Limitations for Stakeholders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D6CE6-A717-3B9C-DD46-0D3D6FE08CB1}"/>
              </a:ext>
            </a:extLst>
          </p:cNvPr>
          <p:cNvSpPr txBox="1"/>
          <p:nvPr/>
        </p:nvSpPr>
        <p:spPr>
          <a:xfrm>
            <a:off x="361685" y="200172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Cutting-Edge Technology and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B9EF9-67FA-F3C4-9A1B-FBAA3FFB6D93}"/>
              </a:ext>
            </a:extLst>
          </p:cNvPr>
          <p:cNvSpPr txBox="1"/>
          <p:nvPr/>
        </p:nvSpPr>
        <p:spPr>
          <a:xfrm>
            <a:off x="361685" y="23173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Tailored Stakeholder Engagement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ECD0C-0421-2267-8901-6144111E83D5}"/>
              </a:ext>
            </a:extLst>
          </p:cNvPr>
          <p:cNvSpPr txBox="1"/>
          <p:nvPr/>
        </p:nvSpPr>
        <p:spPr>
          <a:xfrm>
            <a:off x="361685" y="268671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Focused Collaboration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4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DF3C0-66AD-3A79-ED2B-DD6143EB7F55}"/>
              </a:ext>
            </a:extLst>
          </p:cNvPr>
          <p:cNvSpPr txBox="1"/>
          <p:nvPr/>
        </p:nvSpPr>
        <p:spPr>
          <a:xfrm>
            <a:off x="361685" y="94941"/>
            <a:ext cx="11675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677788"/>
                </a:solidFill>
                <a:effectLst/>
                <a:latin typeface="Lucida Grande"/>
              </a:rPr>
              <a:t>Breakout Sessions between CMS Science Team Members &amp; Stakeholders (BIOMASS)</a:t>
            </a:r>
            <a:endParaRPr lang="en-US" sz="3000" dirty="0"/>
          </a:p>
        </p:txBody>
      </p:sp>
      <p:pic>
        <p:nvPicPr>
          <p:cNvPr id="4" name="Picture 2" descr="3 Easy Steps to Create a SWOT Analysis - BNI">
            <a:extLst>
              <a:ext uri="{FF2B5EF4-FFF2-40B4-BE49-F238E27FC236}">
                <a16:creationId xmlns:a16="http://schemas.microsoft.com/office/drawing/2014/main" id="{F51102B6-2ED3-FCA6-3F32-79EB57E44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620" r="6859" b="10380"/>
          <a:stretch/>
        </p:blipFill>
        <p:spPr bwMode="auto">
          <a:xfrm>
            <a:off x="299530" y="1110604"/>
            <a:ext cx="8147588" cy="5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3390C-A1A1-7EAB-90F0-2C25E36D62CA}"/>
              </a:ext>
            </a:extLst>
          </p:cNvPr>
          <p:cNvSpPr txBox="1"/>
          <p:nvPr/>
        </p:nvSpPr>
        <p:spPr>
          <a:xfrm>
            <a:off x="8447118" y="2316244"/>
            <a:ext cx="359055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SWOT Analysis for the NASA CMS Program – Biomass and Stakeholder Focus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A9BB4-DFB5-73D3-1927-0A66A05DB5AD}"/>
              </a:ext>
            </a:extLst>
          </p:cNvPr>
          <p:cNvSpPr txBox="1"/>
          <p:nvPr/>
        </p:nvSpPr>
        <p:spPr>
          <a:xfrm>
            <a:off x="465204" y="4676619"/>
            <a:ext cx="3696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Capacity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Policy and Decision-Making Influence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Scaling Up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Innovation through Collaboration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1CAD6-DACA-D529-DA33-2F552A58C763}"/>
              </a:ext>
            </a:extLst>
          </p:cNvPr>
          <p:cNvSpPr txBox="1"/>
          <p:nvPr/>
        </p:nvSpPr>
        <p:spPr>
          <a:xfrm>
            <a:off x="4499007" y="1828108"/>
            <a:ext cx="3696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Continuity/Limited Project Duration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Data Usage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Limitations for Stakeholders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444A-A1CE-B1D1-B1A1-F973420FC05E}"/>
              </a:ext>
            </a:extLst>
          </p:cNvPr>
          <p:cNvSpPr txBox="1"/>
          <p:nvPr/>
        </p:nvSpPr>
        <p:spPr>
          <a:xfrm>
            <a:off x="361685" y="200172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Cutting-Edge Technology and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1A9B6-7736-D930-1B22-D570C43D274C}"/>
              </a:ext>
            </a:extLst>
          </p:cNvPr>
          <p:cNvSpPr txBox="1"/>
          <p:nvPr/>
        </p:nvSpPr>
        <p:spPr>
          <a:xfrm>
            <a:off x="361685" y="23173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Tailored Stakeholder Engagement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6B908-14B6-7E92-CF81-D445E970CE97}"/>
              </a:ext>
            </a:extLst>
          </p:cNvPr>
          <p:cNvSpPr txBox="1"/>
          <p:nvPr/>
        </p:nvSpPr>
        <p:spPr>
          <a:xfrm>
            <a:off x="361685" y="268671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Focused Collaboration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347CE3-8AFA-4576-1E4F-8ECC2B323183}"/>
              </a:ext>
            </a:extLst>
          </p:cNvPr>
          <p:cNvSpPr txBox="1"/>
          <p:nvPr/>
        </p:nvSpPr>
        <p:spPr>
          <a:xfrm>
            <a:off x="361685" y="94941"/>
            <a:ext cx="11675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677788"/>
                </a:solidFill>
                <a:effectLst/>
                <a:latin typeface="Lucida Grande"/>
              </a:rPr>
              <a:t>Breakout Sessions between CMS Science Team Members &amp; Stakeholders (BIOMASS)</a:t>
            </a:r>
            <a:endParaRPr lang="en-US" sz="3000" dirty="0"/>
          </a:p>
        </p:txBody>
      </p:sp>
      <p:pic>
        <p:nvPicPr>
          <p:cNvPr id="5" name="Picture 2" descr="3 Easy Steps to Create a SWOT Analysis - BNI">
            <a:extLst>
              <a:ext uri="{FF2B5EF4-FFF2-40B4-BE49-F238E27FC236}">
                <a16:creationId xmlns:a16="http://schemas.microsoft.com/office/drawing/2014/main" id="{EC685E13-6671-6560-D58C-4AF365F47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9620" r="6859" b="10380"/>
          <a:stretch/>
        </p:blipFill>
        <p:spPr bwMode="auto">
          <a:xfrm>
            <a:off x="299530" y="1110604"/>
            <a:ext cx="8147588" cy="5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14F6CE-D769-5C1B-0C72-CBEF5E366383}"/>
              </a:ext>
            </a:extLst>
          </p:cNvPr>
          <p:cNvSpPr txBox="1"/>
          <p:nvPr/>
        </p:nvSpPr>
        <p:spPr>
          <a:xfrm>
            <a:off x="8447118" y="2316244"/>
            <a:ext cx="359055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SWOT Analysis for the NASA CMS Program – Biomass and Stakeholder Focus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A9BB4-DFB5-73D3-1927-0A66A05DB5AD}"/>
              </a:ext>
            </a:extLst>
          </p:cNvPr>
          <p:cNvSpPr txBox="1"/>
          <p:nvPr/>
        </p:nvSpPr>
        <p:spPr>
          <a:xfrm>
            <a:off x="461612" y="4788247"/>
            <a:ext cx="3696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Capacity 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Policy and Decision-Making Influence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Scaling Up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 through Collaboration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340653-8219-06CA-2DD9-874738EF1CDA}"/>
              </a:ext>
            </a:extLst>
          </p:cNvPr>
          <p:cNvSpPr txBox="1"/>
          <p:nvPr/>
        </p:nvSpPr>
        <p:spPr>
          <a:xfrm>
            <a:off x="4499007" y="5114075"/>
            <a:ext cx="3696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Changing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Political and Regulatory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Stakeholder Commitment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Accessibility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4A4B0-A6EB-3B75-6596-2D55BA4AC91D}"/>
              </a:ext>
            </a:extLst>
          </p:cNvPr>
          <p:cNvSpPr txBox="1"/>
          <p:nvPr/>
        </p:nvSpPr>
        <p:spPr>
          <a:xfrm>
            <a:off x="4499007" y="1828108"/>
            <a:ext cx="3696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Continuity/Limited Project Duration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Data Usage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Limitations for Stakeholders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80C26-1DB0-FD7A-61B9-8B7D127ADDF5}"/>
              </a:ext>
            </a:extLst>
          </p:cNvPr>
          <p:cNvSpPr txBox="1"/>
          <p:nvPr/>
        </p:nvSpPr>
        <p:spPr>
          <a:xfrm>
            <a:off x="361685" y="200172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Cutting-Edge Technology and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EAEE9-A386-D1F9-B408-0AB3A779BCDE}"/>
              </a:ext>
            </a:extLst>
          </p:cNvPr>
          <p:cNvSpPr txBox="1"/>
          <p:nvPr/>
        </p:nvSpPr>
        <p:spPr>
          <a:xfrm>
            <a:off x="361685" y="23173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Tailored Stakeholder Engagement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0416-E0AA-BC24-55BD-2CE49B55A400}"/>
              </a:ext>
            </a:extLst>
          </p:cNvPr>
          <p:cNvSpPr txBox="1"/>
          <p:nvPr/>
        </p:nvSpPr>
        <p:spPr>
          <a:xfrm>
            <a:off x="361685" y="268671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Focused Collaboration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99217-7168-7E88-FAC6-E3D19EFB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890016"/>
            <a:ext cx="11526013" cy="4880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27729-79C8-9DEF-C0CC-839DA11E05B5}"/>
              </a:ext>
            </a:extLst>
          </p:cNvPr>
          <p:cNvSpPr/>
          <p:nvPr/>
        </p:nvSpPr>
        <p:spPr>
          <a:xfrm>
            <a:off x="10265664" y="890016"/>
            <a:ext cx="164592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DFD42-0520-DA98-45B6-E7AF1B917FFA}"/>
              </a:ext>
            </a:extLst>
          </p:cNvPr>
          <p:cNvSpPr/>
          <p:nvPr/>
        </p:nvSpPr>
        <p:spPr>
          <a:xfrm>
            <a:off x="280416" y="1716024"/>
            <a:ext cx="1645920" cy="371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C1A662-69F6-5D77-172C-C286C4D1D70F}"/>
              </a:ext>
            </a:extLst>
          </p:cNvPr>
          <p:cNvSpPr/>
          <p:nvPr/>
        </p:nvSpPr>
        <p:spPr>
          <a:xfrm>
            <a:off x="385571" y="1284154"/>
            <a:ext cx="1645920" cy="513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13AFD-6D0C-4F92-EF29-69F755B0F519}"/>
              </a:ext>
            </a:extLst>
          </p:cNvPr>
          <p:cNvSpPr/>
          <p:nvPr/>
        </p:nvSpPr>
        <p:spPr>
          <a:xfrm>
            <a:off x="1723696" y="162286"/>
            <a:ext cx="4372304" cy="47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50% response rate (7 out of 14 responses) </a:t>
            </a:r>
          </a:p>
        </p:txBody>
      </p:sp>
    </p:spTree>
    <p:extLst>
      <p:ext uri="{BB962C8B-B14F-4D97-AF65-F5344CB8AC3E}">
        <p14:creationId xmlns:p14="http://schemas.microsoft.com/office/powerpoint/2010/main" val="372271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44B03D-8B1D-3B37-A7B0-D44FD20D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1" y="430301"/>
            <a:ext cx="10759766" cy="50864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D27729-79C8-9DEF-C0CC-839DA11E05B5}"/>
              </a:ext>
            </a:extLst>
          </p:cNvPr>
          <p:cNvSpPr/>
          <p:nvPr/>
        </p:nvSpPr>
        <p:spPr>
          <a:xfrm>
            <a:off x="9674982" y="430301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C336-7E9D-9E15-A006-F449E9DC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9E71-F509-63B2-F678-4D8F53FF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6B3C9-F07D-CBF4-F1D7-DF6A9B2B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1" y="61413"/>
            <a:ext cx="11064156" cy="6104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2A949B-31CF-88A6-DEC9-D6844D658DE1}"/>
              </a:ext>
            </a:extLst>
          </p:cNvPr>
          <p:cNvSpPr/>
          <p:nvPr/>
        </p:nvSpPr>
        <p:spPr>
          <a:xfrm>
            <a:off x="9665051" y="61413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08907-789D-F88B-15E7-2684C966F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05"/>
          <a:stretch/>
        </p:blipFill>
        <p:spPr>
          <a:xfrm>
            <a:off x="671961" y="2049517"/>
            <a:ext cx="10932955" cy="32161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5C080C-80D8-8CAC-586B-844812076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7" t="34605" r="53513"/>
          <a:stretch/>
        </p:blipFill>
        <p:spPr>
          <a:xfrm>
            <a:off x="1807213" y="888026"/>
            <a:ext cx="4467463" cy="50819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461293-C055-4FFB-84D2-6F2E05E5A4AB}"/>
              </a:ext>
            </a:extLst>
          </p:cNvPr>
          <p:cNvSpPr/>
          <p:nvPr/>
        </p:nvSpPr>
        <p:spPr>
          <a:xfrm>
            <a:off x="9715156" y="134986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4026-FD56-17C9-749B-B5C23030E7D9}"/>
              </a:ext>
            </a:extLst>
          </p:cNvPr>
          <p:cNvSpPr/>
          <p:nvPr/>
        </p:nvSpPr>
        <p:spPr>
          <a:xfrm>
            <a:off x="447478" y="1592317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91748F-73C2-F7DE-FA74-721DEDA57F72}"/>
              </a:ext>
            </a:extLst>
          </p:cNvPr>
          <p:cNvSpPr/>
          <p:nvPr/>
        </p:nvSpPr>
        <p:spPr>
          <a:xfrm>
            <a:off x="7861738" y="2438790"/>
            <a:ext cx="3195145" cy="47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Less than 1 meter per pixel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211F6-E6DA-FBA0-A654-E554E3C2DD1C}"/>
              </a:ext>
            </a:extLst>
          </p:cNvPr>
          <p:cNvSpPr/>
          <p:nvPr/>
        </p:nvSpPr>
        <p:spPr>
          <a:xfrm>
            <a:off x="7861738" y="2806653"/>
            <a:ext cx="3195145" cy="47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1-5 meter per pixel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1E05BB-A9DF-39D8-946E-A80335E48BE2}"/>
              </a:ext>
            </a:extLst>
          </p:cNvPr>
          <p:cNvSpPr/>
          <p:nvPr/>
        </p:nvSpPr>
        <p:spPr>
          <a:xfrm>
            <a:off x="7861738" y="3212336"/>
            <a:ext cx="3195145" cy="47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5-10 meter per pixel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720D6-5CC5-1D83-9450-73ED965D0D2F}"/>
              </a:ext>
            </a:extLst>
          </p:cNvPr>
          <p:cNvSpPr/>
          <p:nvPr/>
        </p:nvSpPr>
        <p:spPr>
          <a:xfrm>
            <a:off x="7861738" y="3611341"/>
            <a:ext cx="3195145" cy="47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10-30 meter per pixel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1DB5D-7091-80F6-C041-4BAB23F57557}"/>
              </a:ext>
            </a:extLst>
          </p:cNvPr>
          <p:cNvSpPr/>
          <p:nvPr/>
        </p:nvSpPr>
        <p:spPr>
          <a:xfrm>
            <a:off x="7861738" y="3943453"/>
            <a:ext cx="3195145" cy="59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&gt;30 meter per pixel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969DF-DA0F-CB5F-846F-2CCE6023E1AC}"/>
              </a:ext>
            </a:extLst>
          </p:cNvPr>
          <p:cNvSpPr txBox="1"/>
          <p:nvPr/>
        </p:nvSpPr>
        <p:spPr>
          <a:xfrm>
            <a:off x="587084" y="737446"/>
            <a:ext cx="11017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6.What spatial resolution do you find most useful for biomass/carbon monitoring in your application?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8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AE749-5E50-C263-D642-5673DC7C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8" y="99313"/>
            <a:ext cx="11402455" cy="5224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06C303-D0F7-23E5-CA90-38A7306F3FF8}"/>
              </a:ext>
            </a:extLst>
          </p:cNvPr>
          <p:cNvSpPr/>
          <p:nvPr/>
        </p:nvSpPr>
        <p:spPr>
          <a:xfrm>
            <a:off x="9914852" y="99313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6E398-B6E1-A8AC-EA5F-182C708A11F9}"/>
              </a:ext>
            </a:extLst>
          </p:cNvPr>
          <p:cNvSpPr/>
          <p:nvPr/>
        </p:nvSpPr>
        <p:spPr>
          <a:xfrm>
            <a:off x="285048" y="1375206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3D7B-B4BB-4A12-1169-3B20253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E6C9-001C-E522-246F-764D5491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66438-B301-7FF0-BFD9-2FDA6FFD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5" y="145269"/>
            <a:ext cx="11434907" cy="5393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2410A4-1C42-3F99-2244-3743F7CE9984}"/>
              </a:ext>
            </a:extLst>
          </p:cNvPr>
          <p:cNvSpPr/>
          <p:nvPr/>
        </p:nvSpPr>
        <p:spPr>
          <a:xfrm>
            <a:off x="9914852" y="99313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8EE86-D29B-2116-A81B-46A743AB1B78}"/>
              </a:ext>
            </a:extLst>
          </p:cNvPr>
          <p:cNvSpPr/>
          <p:nvPr/>
        </p:nvSpPr>
        <p:spPr>
          <a:xfrm>
            <a:off x="210555" y="1111249"/>
            <a:ext cx="1502631" cy="40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6469-433B-98A0-DE9F-F27FE38D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75E7-3279-963A-01D7-2607B36F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6062A-EE13-A287-8157-EB68F2BE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2" y="185607"/>
            <a:ext cx="11538867" cy="49434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BC3A06-56E0-9C92-586B-8F900673CAE4}"/>
              </a:ext>
            </a:extLst>
          </p:cNvPr>
          <p:cNvSpPr/>
          <p:nvPr/>
        </p:nvSpPr>
        <p:spPr>
          <a:xfrm>
            <a:off x="10302240" y="15970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E1422-785E-270C-BF10-1DE40C863C98}"/>
              </a:ext>
            </a:extLst>
          </p:cNvPr>
          <p:cNvSpPr/>
          <p:nvPr/>
        </p:nvSpPr>
        <p:spPr>
          <a:xfrm>
            <a:off x="355187" y="1184720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7055-735A-63A5-0388-5A4C11A9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0E4F-23C8-1D50-D85B-6821ED3D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128D7-84E6-BB5C-C5E0-A4A3EDA4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9" y="174176"/>
            <a:ext cx="11724615" cy="50284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E88B15-43D7-34E2-9569-13AF02BEFC6A}"/>
              </a:ext>
            </a:extLst>
          </p:cNvPr>
          <p:cNvSpPr/>
          <p:nvPr/>
        </p:nvSpPr>
        <p:spPr>
          <a:xfrm>
            <a:off x="10049991" y="175069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ABA9F-6484-F35A-E3F2-F32AA4289F9A}"/>
              </a:ext>
            </a:extLst>
          </p:cNvPr>
          <p:cNvSpPr/>
          <p:nvPr/>
        </p:nvSpPr>
        <p:spPr>
          <a:xfrm>
            <a:off x="427771" y="1149411"/>
            <a:ext cx="1889760" cy="101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1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1000</Words>
  <Application>Microsoft Office PowerPoint</Application>
  <PresentationFormat>Widescreen</PresentationFormat>
  <Paragraphs>96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Lucida Grande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Silva,Carlos Alberto</dc:creator>
  <cp:lastModifiedBy>Silva,Carlos Alberto</cp:lastModifiedBy>
  <cp:revision>33</cp:revision>
  <dcterms:created xsi:type="dcterms:W3CDTF">2024-09-16T20:23:05Z</dcterms:created>
  <dcterms:modified xsi:type="dcterms:W3CDTF">2024-09-18T10:44:46Z</dcterms:modified>
</cp:coreProperties>
</file>