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695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4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D49E-3EDF-453B-BEAE-1C8F7819B301}" type="datetimeFigureOut">
              <a:rPr lang="en-US" smtClean="0"/>
              <a:t>9/18/24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63763-68C3-48D3-B334-CD57A1E9B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64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4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5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3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4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1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8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9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8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A7BBD0-32A5-2A3E-25A3-E8AAEB3D49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A619D-9B37-4659-9037-A93364258934}" type="datetimeFigureOut">
              <a:rPr lang="en-US" smtClean="0"/>
              <a:t>9/18/24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3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D43BC5A-EA62-764E-89E4-2CDE3A03C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BC9452-E29C-40B0-83DE-97F038C09E97}"/>
              </a:ext>
            </a:extLst>
          </p:cNvPr>
          <p:cNvSpPr txBox="1"/>
          <p:nvPr/>
        </p:nvSpPr>
        <p:spPr>
          <a:xfrm>
            <a:off x="2024268" y="2016709"/>
            <a:ext cx="84652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NASA CMS Biomass WG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916E4F-16A6-459D-94F3-49A3717AFEA7}"/>
              </a:ext>
            </a:extLst>
          </p:cNvPr>
          <p:cNvSpPr txBox="1"/>
          <p:nvPr/>
        </p:nvSpPr>
        <p:spPr>
          <a:xfrm>
            <a:off x="2136914" y="2524541"/>
            <a:ext cx="8030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Andy Hudak and Neha Hunka </a:t>
            </a:r>
          </a:p>
        </p:txBody>
      </p:sp>
    </p:spTree>
    <p:extLst>
      <p:ext uri="{BB962C8B-B14F-4D97-AF65-F5344CB8AC3E}">
        <p14:creationId xmlns:p14="http://schemas.microsoft.com/office/powerpoint/2010/main" val="2225335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1D69BF-1819-BB4E-86B3-FC7BB145C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9A542C-94C5-7AFD-56C0-6AECD4EC643E}"/>
              </a:ext>
            </a:extLst>
          </p:cNvPr>
          <p:cNvSpPr txBox="1"/>
          <p:nvPr/>
        </p:nvSpPr>
        <p:spPr>
          <a:xfrm>
            <a:off x="163995" y="1015677"/>
            <a:ext cx="11864009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0" dirty="0">
                <a:solidFill>
                  <a:srgbClr val="C00000"/>
                </a:solidFill>
                <a:effectLst/>
              </a:rPr>
              <a:t>What do we want to achieve before the next NASA CMS meeting in 2025?</a:t>
            </a:r>
          </a:p>
          <a:p>
            <a:pPr algn="just"/>
            <a:endParaRPr lang="en-US" i="0" dirty="0">
              <a:effectLst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highlight>
                  <a:srgbClr val="FFFF00"/>
                </a:highlight>
                <a:latin typeface="Slack-Lato"/>
              </a:rPr>
              <a:t>Action</a:t>
            </a:r>
            <a:r>
              <a:rPr lang="en-US" sz="1600" dirty="0">
                <a:solidFill>
                  <a:srgbClr val="C00000"/>
                </a:solidFill>
                <a:latin typeface="Slack-Lato"/>
              </a:rPr>
              <a:t> - </a:t>
            </a:r>
            <a:r>
              <a:rPr lang="en-US" sz="1600" dirty="0">
                <a:solidFill>
                  <a:srgbClr val="1D1C1D"/>
                </a:solidFill>
                <a:highlight>
                  <a:srgbClr val="FFFF00"/>
                </a:highlight>
                <a:latin typeface="Slack-Lato"/>
              </a:rPr>
              <a:t>Compare</a:t>
            </a:r>
            <a:r>
              <a:rPr lang="en-US" sz="1600" b="0" i="0" dirty="0">
                <a:solidFill>
                  <a:srgbClr val="1D1C1D"/>
                </a:solidFill>
                <a:effectLst/>
                <a:highlight>
                  <a:srgbClr val="FFFF00"/>
                </a:highlight>
                <a:latin typeface="Slack-Lato"/>
              </a:rPr>
              <a:t> estimates of biomass </a:t>
            </a:r>
            <a:r>
              <a:rPr lang="en-US" sz="1600" b="0" i="1" dirty="0">
                <a:solidFill>
                  <a:srgbClr val="1D1C1D"/>
                </a:solidFill>
                <a:effectLst/>
                <a:highlight>
                  <a:srgbClr val="FFFF00"/>
                </a:highlight>
                <a:latin typeface="Slack-Lato"/>
              </a:rPr>
              <a:t>used</a:t>
            </a:r>
            <a:r>
              <a:rPr lang="en-US" sz="1600" b="0" i="0" dirty="0">
                <a:solidFill>
                  <a:srgbClr val="1D1C1D"/>
                </a:solidFill>
                <a:effectLst/>
                <a:highlight>
                  <a:srgbClr val="FFFF00"/>
                </a:highlight>
                <a:latin typeface="Slack-Lato"/>
              </a:rPr>
              <a:t> or </a:t>
            </a:r>
            <a:r>
              <a:rPr lang="en-US" sz="1600" b="0" i="1" dirty="0">
                <a:solidFill>
                  <a:srgbClr val="1D1C1D"/>
                </a:solidFill>
                <a:effectLst/>
                <a:highlight>
                  <a:srgbClr val="FFFF00"/>
                </a:highlight>
                <a:latin typeface="Slack-Lato"/>
              </a:rPr>
              <a:t>produced</a:t>
            </a:r>
            <a:r>
              <a:rPr lang="en-US" sz="1600" b="0" i="0" dirty="0">
                <a:solidFill>
                  <a:srgbClr val="1D1C1D"/>
                </a:solidFill>
                <a:effectLst/>
                <a:highlight>
                  <a:srgbClr val="FFFF00"/>
                </a:highlight>
                <a:latin typeface="Slack-Lato"/>
              </a:rPr>
              <a:t> by various NASA CMS projects 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(Mexico, New England, Global)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1D1C1D"/>
                </a:solidFill>
                <a:effectLst/>
                <a:latin typeface="Slack-Lato"/>
              </a:rPr>
              <a:t>Where do the products agree/disagree?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1D1C1D"/>
                </a:solidFill>
                <a:effectLst/>
                <a:latin typeface="Slack-Lato"/>
              </a:rPr>
              <a:t>Can </a:t>
            </a:r>
            <a:r>
              <a:rPr lang="en-US" sz="1400" dirty="0">
                <a:solidFill>
                  <a:srgbClr val="1D1C1D"/>
                </a:solidFill>
                <a:latin typeface="Slack-Lato"/>
              </a:rPr>
              <a:t>we disentangle sources of disagreement?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1D1C1D"/>
                </a:solidFill>
                <a:effectLst/>
                <a:latin typeface="Slack-Lato"/>
              </a:rPr>
              <a:t>Can we </a:t>
            </a:r>
            <a:r>
              <a:rPr lang="en-US" sz="1400" b="0" i="0" dirty="0">
                <a:solidFill>
                  <a:srgbClr val="1D1C1D"/>
                </a:solidFill>
                <a:effectLst/>
                <a:highlight>
                  <a:srgbClr val="FFFF00"/>
                </a:highlight>
                <a:latin typeface="Slack-Lato"/>
              </a:rPr>
              <a:t>suggest </a:t>
            </a:r>
            <a:r>
              <a:rPr lang="en-US" sz="1400" dirty="0">
                <a:solidFill>
                  <a:srgbClr val="1D1C1D"/>
                </a:solidFill>
                <a:highlight>
                  <a:srgbClr val="FFFF00"/>
                </a:highlight>
                <a:latin typeface="Slack-Lato"/>
              </a:rPr>
              <a:t>the location of preferred validation sites</a:t>
            </a:r>
            <a:r>
              <a:rPr lang="en-US" sz="1400" dirty="0">
                <a:solidFill>
                  <a:srgbClr val="1D1C1D"/>
                </a:solidFill>
                <a:latin typeface="Slack-Lato"/>
              </a:rPr>
              <a:t> (e.g. for GEO-TREES) - logged/burned, fragmented forests, early growth forest etc.? </a:t>
            </a:r>
            <a:endParaRPr lang="en-US" sz="1400" b="0" i="0" dirty="0">
              <a:solidFill>
                <a:srgbClr val="1D1C1D"/>
              </a:solidFill>
              <a:effectLst/>
              <a:latin typeface="Slack-Lato"/>
            </a:endParaRPr>
          </a:p>
          <a:p>
            <a:pPr lvl="1"/>
            <a:endParaRPr lang="en-US" sz="1100" b="0" i="0" dirty="0">
              <a:solidFill>
                <a:srgbClr val="1D1C1D"/>
              </a:solidFill>
              <a:effectLst/>
              <a:highlight>
                <a:srgbClr val="FFFF00"/>
              </a:highlight>
              <a:latin typeface="Slack-Lato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highlight>
                  <a:srgbClr val="FFFF00"/>
                </a:highlight>
                <a:latin typeface="Slack-Lato"/>
              </a:rPr>
              <a:t>Action</a:t>
            </a:r>
            <a:r>
              <a:rPr lang="en-US" sz="1600" dirty="0">
                <a:solidFill>
                  <a:srgbClr val="C00000"/>
                </a:solidFill>
                <a:latin typeface="Slack-Lato"/>
              </a:rPr>
              <a:t> -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  Can we write a </a:t>
            </a:r>
            <a:r>
              <a:rPr lang="en-US" sz="1600" b="0" i="0" dirty="0">
                <a:solidFill>
                  <a:srgbClr val="1D1C1D"/>
                </a:solidFill>
                <a:effectLst/>
                <a:highlight>
                  <a:srgbClr val="FFFF00"/>
                </a:highlight>
                <a:latin typeface="Slack-Lato"/>
              </a:rPr>
              <a:t>letter/communication </a:t>
            </a:r>
            <a:r>
              <a:rPr lang="en-US" sz="1600" dirty="0">
                <a:solidFill>
                  <a:srgbClr val="1D1C1D"/>
                </a:solidFill>
                <a:highlight>
                  <a:srgbClr val="FFFF00"/>
                </a:highlight>
                <a:latin typeface="Slack-Lato"/>
              </a:rPr>
              <a:t>piece on </a:t>
            </a:r>
            <a:r>
              <a:rPr lang="en-US" sz="1600" dirty="0" err="1">
                <a:solidFill>
                  <a:srgbClr val="1D1C1D"/>
                </a:solidFill>
                <a:highlight>
                  <a:srgbClr val="FFFF00"/>
                </a:highlight>
                <a:latin typeface="Slack-Lato"/>
              </a:rPr>
              <a:t>defensible“minimal</a:t>
            </a:r>
            <a:r>
              <a:rPr lang="en-US" sz="1600" dirty="0">
                <a:solidFill>
                  <a:srgbClr val="1D1C1D"/>
                </a:solidFill>
                <a:highlight>
                  <a:srgbClr val="FFFF00"/>
                </a:highlight>
                <a:latin typeface="Slack-Lato"/>
              </a:rPr>
              <a:t> mapping unit” of forest biomass estimates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. What is the trade-off between precision/accuracy and increasing spatial resolution? Closed canopy vs. open canopy biomass estimates (forest monitoring vs. isolated tree-monitoring). </a:t>
            </a:r>
            <a:r>
              <a:rPr lang="en-US" sz="1600" dirty="0">
                <a:solidFill>
                  <a:srgbClr val="C00000"/>
                </a:solidFill>
                <a:highlight>
                  <a:srgbClr val="FFFF00"/>
                </a:highlight>
                <a:latin typeface="Slack-Lato"/>
              </a:rPr>
              <a:t>Suggestions on editors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1D1C1D"/>
              </a:solidFill>
              <a:latin typeface="Slack-Lato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highlight>
                  <a:srgbClr val="FFFF00"/>
                </a:highlight>
                <a:latin typeface="Slack-Lato"/>
              </a:rPr>
              <a:t>Action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Slack-Lato"/>
              </a:rPr>
              <a:t>-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 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H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ave an </a:t>
            </a:r>
            <a:r>
              <a:rPr lang="en-US" sz="1600" b="0" i="0" dirty="0">
                <a:solidFill>
                  <a:srgbClr val="1D1C1D"/>
                </a:solidFill>
                <a:effectLst/>
                <a:highlight>
                  <a:srgbClr val="FFFF00"/>
                </a:highlight>
                <a:latin typeface="Slack-Lato"/>
              </a:rPr>
              <a:t>internal list of biomass products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 publicly available and used/produced in NASA CMS (George Hurtt, Carlos Silva). </a:t>
            </a:r>
          </a:p>
          <a:p>
            <a:pPr algn="l"/>
            <a:endParaRPr lang="en-US" sz="2000" b="0" i="0" dirty="0">
              <a:solidFill>
                <a:srgbClr val="1D1C1D"/>
              </a:solidFill>
              <a:effectLst/>
              <a:latin typeface="Slack-Lato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What are the barriers we are facing with stakeholders up-taking these products for climate action/policy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C0000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1D1C1D"/>
                </a:solidFill>
                <a:latin typeface="Slack-Lato"/>
              </a:rPr>
              <a:t>Ownership, trust, understanding, political background – it takes tremendous effort it takes to facilitate knowledge and technology-transfer. </a:t>
            </a:r>
            <a:r>
              <a:rPr lang="en-US" sz="1600" dirty="0">
                <a:solidFill>
                  <a:srgbClr val="1D1C1D"/>
                </a:solidFill>
                <a:highlight>
                  <a:srgbClr val="FFFF00"/>
                </a:highlight>
                <a:latin typeface="Slack-Lato"/>
              </a:rPr>
              <a:t>What can CMS office do help projects engage stakeholders more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? </a:t>
            </a:r>
          </a:p>
          <a:p>
            <a:pPr lvl="1"/>
            <a:endParaRPr lang="en-US" sz="1600" dirty="0">
              <a:solidFill>
                <a:srgbClr val="1D1C1D"/>
              </a:solidFill>
              <a:latin typeface="Slack-Lato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C00000"/>
                </a:solidFill>
                <a:highlight>
                  <a:srgbClr val="FFFF00"/>
                </a:highlight>
                <a:latin typeface="Slack-Lato"/>
              </a:rPr>
              <a:t>Action for NASA CMS</a:t>
            </a:r>
            <a:r>
              <a:rPr lang="en-US" sz="1600" dirty="0">
                <a:solidFill>
                  <a:srgbClr val="C00000"/>
                </a:solidFill>
                <a:latin typeface="Slack-Lato"/>
              </a:rPr>
              <a:t> -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 </a:t>
            </a:r>
            <a:r>
              <a:rPr lang="en-US" sz="1600" dirty="0">
                <a:solidFill>
                  <a:srgbClr val="1D1C1D"/>
                </a:solidFill>
                <a:highlight>
                  <a:srgbClr val="FFFF00"/>
                </a:highlight>
                <a:latin typeface="Slack-Lato"/>
              </a:rPr>
              <a:t>Inter-agency coordination/alliance </a:t>
            </a:r>
            <a:r>
              <a:rPr lang="en-US" sz="1600" dirty="0">
                <a:solidFill>
                  <a:srgbClr val="1D1C1D"/>
                </a:solidFill>
                <a:latin typeface="Slack-Lato"/>
              </a:rPr>
              <a:t>- Strengthening collaboration with other NASA projects (SERVIR, USGS SilvaCarbon, US-AID programs)</a:t>
            </a:r>
            <a:endParaRPr lang="en-US" sz="2800" dirty="0">
              <a:solidFill>
                <a:srgbClr val="C00000"/>
              </a:solidFill>
              <a:latin typeface="Slack-Lato"/>
            </a:endParaRPr>
          </a:p>
        </p:txBody>
      </p:sp>
    </p:spTree>
    <p:extLst>
      <p:ext uri="{BB962C8B-B14F-4D97-AF65-F5344CB8AC3E}">
        <p14:creationId xmlns:p14="http://schemas.microsoft.com/office/powerpoint/2010/main" val="3302061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245</Words>
  <Application>Microsoft Macintosh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Slack-Lato</vt:lpstr>
      <vt:lpstr>Office Theme</vt:lpstr>
      <vt:lpstr>PowerPoint Presentation</vt:lpstr>
      <vt:lpstr>PowerPoint Presentation</vt:lpstr>
    </vt:vector>
  </TitlesOfParts>
  <Company>NASA/GSFC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Mcgroddy, Megan E. (GSFC-618.0)[SCIENCE SYSTEMS AND APPLICATIONS INC]</dc:creator>
  <cp:lastModifiedBy>Neha Hunka</cp:lastModifiedBy>
  <cp:revision>28</cp:revision>
  <dcterms:created xsi:type="dcterms:W3CDTF">2019-11-05T21:24:57Z</dcterms:created>
  <dcterms:modified xsi:type="dcterms:W3CDTF">2024-09-19T00:58:49Z</dcterms:modified>
</cp:coreProperties>
</file>