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2" r:id="rId5"/>
    <p:sldId id="259" r:id="rId6"/>
    <p:sldId id="260" r:id="rId7"/>
    <p:sldId id="263" r:id="rId8"/>
    <p:sldId id="264" r:id="rId9"/>
    <p:sldId id="265" r:id="rId10"/>
    <p:sldId id="261"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FF"/>
    <a:srgbClr val="FFCE00"/>
    <a:srgbClr val="FFE900"/>
    <a:srgbClr val="1EC801"/>
    <a:srgbClr val="1C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8"/>
  </p:normalViewPr>
  <p:slideViewPr>
    <p:cSldViewPr snapToGrid="0">
      <p:cViewPr>
        <p:scale>
          <a:sx n="100" d="100"/>
          <a:sy n="100" d="100"/>
        </p:scale>
        <p:origin x="90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EDD14-D1E2-2B4F-BC6F-4F4219B1CC73}" type="datetimeFigureOut">
              <a:rPr lang="en-US" smtClean="0"/>
              <a:t>9/16/24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EB7F-FA3C-6D4F-B65B-CB316396977A}" type="slidenum">
              <a:rPr lang="en-US" smtClean="0"/>
              <a:t>‹#›</a:t>
            </a:fld>
            <a:endParaRPr lang="en-US"/>
          </a:p>
        </p:txBody>
      </p:sp>
    </p:spTree>
    <p:extLst>
      <p:ext uri="{BB962C8B-B14F-4D97-AF65-F5344CB8AC3E}">
        <p14:creationId xmlns:p14="http://schemas.microsoft.com/office/powerpoint/2010/main" val="137361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d9ce241dc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2d9ce241dc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g2d9ce241dc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C48D-DC5B-2995-6B38-F8D28B9FBA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33AD5-6FD3-1311-421A-EEE35235B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6E4406-DEA6-A4BF-177B-1C05186FBEE4}"/>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5" name="Footer Placeholder 4">
            <a:extLst>
              <a:ext uri="{FF2B5EF4-FFF2-40B4-BE49-F238E27FC236}">
                <a16:creationId xmlns:a16="http://schemas.microsoft.com/office/drawing/2014/main" id="{A0742450-650C-9D24-7A24-091086E7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1C745-94E3-5631-F7EB-0299DD69274B}"/>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64634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5711-087B-713D-84F9-25634822C8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25DEFE-9044-9260-6641-2FE3E2A3BD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7C3F2-A14A-AACE-4302-BED3AA23A882}"/>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5" name="Footer Placeholder 4">
            <a:extLst>
              <a:ext uri="{FF2B5EF4-FFF2-40B4-BE49-F238E27FC236}">
                <a16:creationId xmlns:a16="http://schemas.microsoft.com/office/drawing/2014/main" id="{46C42637-12CD-E199-111A-2D8FCE425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B4A3A-2B50-F0E1-9E29-7AC70BAB16D4}"/>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25590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775EF-E5B6-259B-7356-E83D955E30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07582-0014-9679-85EE-5506C130A9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B3A09-99FE-8570-DE4C-59FF2D42EB9F}"/>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5" name="Footer Placeholder 4">
            <a:extLst>
              <a:ext uri="{FF2B5EF4-FFF2-40B4-BE49-F238E27FC236}">
                <a16:creationId xmlns:a16="http://schemas.microsoft.com/office/drawing/2014/main" id="{258C138A-93C0-AA85-7658-B213CAD08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A55C-F209-F1C6-E16A-8B7278E6C3D5}"/>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302618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5F5C-AC61-2662-7249-6983B8E1F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2D729-9488-A4D6-6568-584F9861B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0044A-F1FB-2220-8420-8F9DBC2CD858}"/>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5" name="Footer Placeholder 4">
            <a:extLst>
              <a:ext uri="{FF2B5EF4-FFF2-40B4-BE49-F238E27FC236}">
                <a16:creationId xmlns:a16="http://schemas.microsoft.com/office/drawing/2014/main" id="{F6658046-4FE5-8E43-74AA-3108ACDDD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41E25-9CB9-260C-B92F-E10A1D5F44A1}"/>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345142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F207E-144E-75BB-C886-B22D62A14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31231-3EA2-363C-DF90-F6BA079751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E7B653-B70D-9370-3628-94AA4922BBD6}"/>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5" name="Footer Placeholder 4">
            <a:extLst>
              <a:ext uri="{FF2B5EF4-FFF2-40B4-BE49-F238E27FC236}">
                <a16:creationId xmlns:a16="http://schemas.microsoft.com/office/drawing/2014/main" id="{D07F9914-8DDB-4541-116F-2837FA5B4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FC598-0B3A-1F17-CD01-DEEFD05A349B}"/>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392466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F494-8CD6-8AA3-9BB2-56A4622D7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77120-8E90-56BB-47BB-EEC07052B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B9BC2C-6A71-7A23-1995-25264DBFB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91AF0A-2BE8-ADB3-A94F-C5B961F62060}"/>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6" name="Footer Placeholder 5">
            <a:extLst>
              <a:ext uri="{FF2B5EF4-FFF2-40B4-BE49-F238E27FC236}">
                <a16:creationId xmlns:a16="http://schemas.microsoft.com/office/drawing/2014/main" id="{C6CD4738-D00A-A08A-6035-5A7B881B6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3541B-F09C-7254-4746-BE9CD603E554}"/>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333030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FC3A-318A-44AD-A883-A0521DB9A7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C9F58-5F24-7AEC-D365-D4B180D40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956A60-9F0D-D675-1AC2-0A2D5FA424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DA6B66-1871-F48B-9A93-3078F5E77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1392D3-F2D8-C33F-5080-D4C3BA56C2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8485B2-BD7D-75BC-C838-405457188418}"/>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8" name="Footer Placeholder 7">
            <a:extLst>
              <a:ext uri="{FF2B5EF4-FFF2-40B4-BE49-F238E27FC236}">
                <a16:creationId xmlns:a16="http://schemas.microsoft.com/office/drawing/2014/main" id="{2D7448A0-9089-2522-05C7-BC841C7510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B212C-56F4-C60B-B73A-4BB3D1CD3B63}"/>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1517875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FEBD-B617-6CA7-BB74-BA5FFF3E5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EA65E-CEAE-D63A-F944-C7E7DDE00796}"/>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4" name="Footer Placeholder 3">
            <a:extLst>
              <a:ext uri="{FF2B5EF4-FFF2-40B4-BE49-F238E27FC236}">
                <a16:creationId xmlns:a16="http://schemas.microsoft.com/office/drawing/2014/main" id="{BE005688-E413-5C32-EB73-BE88E8EE08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F4D51C-CEC0-535C-2518-5B0592C7521A}"/>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278897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803A4-589C-DCEB-7580-9767789B1192}"/>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3" name="Footer Placeholder 2">
            <a:extLst>
              <a:ext uri="{FF2B5EF4-FFF2-40B4-BE49-F238E27FC236}">
                <a16:creationId xmlns:a16="http://schemas.microsoft.com/office/drawing/2014/main" id="{2CAE2320-4DF6-E2A5-8E16-83A497802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380A31-2511-0D53-3729-1F9BB3348FCE}"/>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3665802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5768-E5A1-123E-556A-23BB67D44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3DBC8-8D2D-9AE0-99A4-71D98ACA2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DDB16A-8D15-F4D4-CF11-DAAC3ABAE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4600E-A207-1195-66EC-ACFCDBD52D7B}"/>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6" name="Footer Placeholder 5">
            <a:extLst>
              <a:ext uri="{FF2B5EF4-FFF2-40B4-BE49-F238E27FC236}">
                <a16:creationId xmlns:a16="http://schemas.microsoft.com/office/drawing/2014/main" id="{45AF6023-A397-DA77-DC83-7C4E79E3F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216CB-6FF3-1805-55E7-0AAF526B6E4B}"/>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385606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9DF1-3778-D201-B195-981ED6E34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926634-909E-7A19-A9AC-3BB8262AF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EC8313-D6CA-5642-23AC-898E69C54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A8E72-CB41-8E8B-FA98-A1610F5C8E46}"/>
              </a:ext>
            </a:extLst>
          </p:cNvPr>
          <p:cNvSpPr>
            <a:spLocks noGrp="1"/>
          </p:cNvSpPr>
          <p:nvPr>
            <p:ph type="dt" sz="half" idx="10"/>
          </p:nvPr>
        </p:nvSpPr>
        <p:spPr/>
        <p:txBody>
          <a:bodyPr/>
          <a:lstStyle/>
          <a:p>
            <a:fld id="{C7D73A9A-44A7-C545-ABD0-F9874AB262D5}" type="datetimeFigureOut">
              <a:rPr lang="en-US" smtClean="0"/>
              <a:t>9/16/24</a:t>
            </a:fld>
            <a:endParaRPr lang="en-US"/>
          </a:p>
        </p:txBody>
      </p:sp>
      <p:sp>
        <p:nvSpPr>
          <p:cNvPr id="6" name="Footer Placeholder 5">
            <a:extLst>
              <a:ext uri="{FF2B5EF4-FFF2-40B4-BE49-F238E27FC236}">
                <a16:creationId xmlns:a16="http://schemas.microsoft.com/office/drawing/2014/main" id="{70070F8B-7329-9DE1-4BFE-E50B80484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CE0F1-F5A3-D550-A88F-B1E446ADD33E}"/>
              </a:ext>
            </a:extLst>
          </p:cNvPr>
          <p:cNvSpPr>
            <a:spLocks noGrp="1"/>
          </p:cNvSpPr>
          <p:nvPr>
            <p:ph type="sldNum" sz="quarter" idx="12"/>
          </p:nvPr>
        </p:nvSpPr>
        <p:spPr/>
        <p:txBody>
          <a:bodyPr/>
          <a:lstStyle/>
          <a:p>
            <a:fld id="{1853A15A-3A74-CD4D-8540-CB27F49C7520}" type="slidenum">
              <a:rPr lang="en-US" smtClean="0"/>
              <a:t>‹#›</a:t>
            </a:fld>
            <a:endParaRPr lang="en-US"/>
          </a:p>
        </p:txBody>
      </p:sp>
    </p:spTree>
    <p:extLst>
      <p:ext uri="{BB962C8B-B14F-4D97-AF65-F5344CB8AC3E}">
        <p14:creationId xmlns:p14="http://schemas.microsoft.com/office/powerpoint/2010/main" val="5581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BAFD3-B856-8E14-C508-FE5CEDC23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454BC9-7830-52CC-18B9-CEEA4CD450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9AEED-DF67-D797-E33D-78D4013F1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D73A9A-44A7-C545-ABD0-F9874AB262D5}" type="datetimeFigureOut">
              <a:rPr lang="en-US" smtClean="0"/>
              <a:t>9/16/24</a:t>
            </a:fld>
            <a:endParaRPr lang="en-US"/>
          </a:p>
        </p:txBody>
      </p:sp>
      <p:sp>
        <p:nvSpPr>
          <p:cNvPr id="5" name="Footer Placeholder 4">
            <a:extLst>
              <a:ext uri="{FF2B5EF4-FFF2-40B4-BE49-F238E27FC236}">
                <a16:creationId xmlns:a16="http://schemas.microsoft.com/office/drawing/2014/main" id="{071A61FE-4BA1-E4B7-9472-A3AE74F1F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74FBAA-337A-9BEE-1AF7-F555AD97F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53A15A-3A74-CD4D-8540-CB27F49C7520}" type="slidenum">
              <a:rPr lang="en-US" smtClean="0"/>
              <a:t>‹#›</a:t>
            </a:fld>
            <a:endParaRPr lang="en-US"/>
          </a:p>
        </p:txBody>
      </p:sp>
    </p:spTree>
    <p:extLst>
      <p:ext uri="{BB962C8B-B14F-4D97-AF65-F5344CB8AC3E}">
        <p14:creationId xmlns:p14="http://schemas.microsoft.com/office/powerpoint/2010/main" val="3640874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agu.org/Plan-for-a-Meeting/AGUMeetings/Meetings-Resources/Meetings-code-of-conduct"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https://missionstem.nasa.gov/filing-a-complaint.html" TargetMode="Externa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D91AB-E222-B3A8-7F01-377FD2F8723D}"/>
              </a:ext>
            </a:extLst>
          </p:cNvPr>
          <p:cNvSpPr txBox="1"/>
          <p:nvPr/>
        </p:nvSpPr>
        <p:spPr>
          <a:xfrm>
            <a:off x="350767" y="1395711"/>
            <a:ext cx="2013054" cy="461665"/>
          </a:xfrm>
          <a:prstGeom prst="rect">
            <a:avLst/>
          </a:prstGeom>
          <a:noFill/>
        </p:spPr>
        <p:txBody>
          <a:bodyPr wrap="square" rtlCol="0">
            <a:spAutoFit/>
          </a:bodyPr>
          <a:lstStyle/>
          <a:p>
            <a:r>
              <a:rPr lang="en-US" sz="2400" b="1" dirty="0">
                <a:latin typeface="Avenir Next Demi Bold" panose="020B0503020202020204" pitchFamily="34" charset="0"/>
              </a:rPr>
              <a:t>Welcome to:</a:t>
            </a:r>
          </a:p>
        </p:txBody>
      </p:sp>
      <p:sp>
        <p:nvSpPr>
          <p:cNvPr id="3" name="TextBox 2">
            <a:extLst>
              <a:ext uri="{FF2B5EF4-FFF2-40B4-BE49-F238E27FC236}">
                <a16:creationId xmlns:a16="http://schemas.microsoft.com/office/drawing/2014/main" id="{D4B8ED61-38C5-B352-5DCF-077FC675F242}"/>
              </a:ext>
            </a:extLst>
          </p:cNvPr>
          <p:cNvSpPr txBox="1"/>
          <p:nvPr/>
        </p:nvSpPr>
        <p:spPr>
          <a:xfrm>
            <a:off x="350767" y="1816129"/>
            <a:ext cx="11281991" cy="1754326"/>
          </a:xfrm>
          <a:prstGeom prst="rect">
            <a:avLst/>
          </a:prstGeom>
          <a:noFill/>
        </p:spPr>
        <p:txBody>
          <a:bodyPr wrap="square" rtlCol="0">
            <a:spAutoFit/>
          </a:bodyPr>
          <a:lstStyle/>
          <a:p>
            <a:r>
              <a:rPr lang="en-US" sz="5400" b="1" dirty="0">
                <a:solidFill>
                  <a:srgbClr val="790CFF"/>
                </a:solidFill>
                <a:latin typeface="Avenir Next Demi Bold" panose="020B0503020202020204" pitchFamily="34" charset="0"/>
              </a:rPr>
              <a:t>The CMS Science Team Meeting &amp; Applications Workshop</a:t>
            </a:r>
          </a:p>
        </p:txBody>
      </p:sp>
    </p:spTree>
    <p:extLst>
      <p:ext uri="{BB962C8B-B14F-4D97-AF65-F5344CB8AC3E}">
        <p14:creationId xmlns:p14="http://schemas.microsoft.com/office/powerpoint/2010/main" val="1451697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1218CE0-6EF3-6DB0-3BBD-41F584DFFB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5AE62A-544E-78AF-E63A-2513378AF68B}"/>
              </a:ext>
            </a:extLst>
          </p:cNvPr>
          <p:cNvSpPr txBox="1"/>
          <p:nvPr/>
        </p:nvSpPr>
        <p:spPr>
          <a:xfrm>
            <a:off x="457200" y="1079500"/>
            <a:ext cx="1215846" cy="707886"/>
          </a:xfrm>
          <a:prstGeom prst="rect">
            <a:avLst/>
          </a:prstGeom>
          <a:noFill/>
        </p:spPr>
        <p:txBody>
          <a:bodyPr wrap="none" rtlCol="0">
            <a:spAutoFit/>
          </a:bodyPr>
          <a:lstStyle/>
          <a:p>
            <a:r>
              <a:rPr lang="en-US" sz="4000" b="1" dirty="0" err="1">
                <a:solidFill>
                  <a:srgbClr val="790CFF"/>
                </a:solidFill>
              </a:rPr>
              <a:t>WiFi</a:t>
            </a:r>
            <a:endParaRPr lang="en-US" sz="4000" b="1" dirty="0">
              <a:solidFill>
                <a:srgbClr val="790CFF"/>
              </a:solidFill>
            </a:endParaRPr>
          </a:p>
        </p:txBody>
      </p:sp>
      <p:sp>
        <p:nvSpPr>
          <p:cNvPr id="5" name="TextBox 4">
            <a:extLst>
              <a:ext uri="{FF2B5EF4-FFF2-40B4-BE49-F238E27FC236}">
                <a16:creationId xmlns:a16="http://schemas.microsoft.com/office/drawing/2014/main" id="{F2D8D405-A5B7-4945-AEDB-61910D601E77}"/>
              </a:ext>
            </a:extLst>
          </p:cNvPr>
          <p:cNvSpPr txBox="1"/>
          <p:nvPr/>
        </p:nvSpPr>
        <p:spPr>
          <a:xfrm>
            <a:off x="2527300" y="2457172"/>
            <a:ext cx="6629400" cy="1323439"/>
          </a:xfrm>
          <a:prstGeom prst="rect">
            <a:avLst/>
          </a:prstGeom>
          <a:noFill/>
        </p:spPr>
        <p:txBody>
          <a:bodyPr wrap="square" rtlCol="0">
            <a:spAutoFit/>
          </a:bodyPr>
          <a:lstStyle/>
          <a:p>
            <a:r>
              <a:rPr lang="en-US" sz="4000" dirty="0"/>
              <a:t>Name:  AGU Guest </a:t>
            </a:r>
            <a:r>
              <a:rPr lang="en-US" sz="4000" dirty="0" err="1"/>
              <a:t>WiFi</a:t>
            </a:r>
            <a:endParaRPr lang="en-US" sz="4000" dirty="0"/>
          </a:p>
          <a:p>
            <a:r>
              <a:rPr lang="en-US" sz="4000" dirty="0"/>
              <a:t>Password:  Welcome2net0%</a:t>
            </a:r>
          </a:p>
        </p:txBody>
      </p:sp>
    </p:spTree>
    <p:extLst>
      <p:ext uri="{BB962C8B-B14F-4D97-AF65-F5344CB8AC3E}">
        <p14:creationId xmlns:p14="http://schemas.microsoft.com/office/powerpoint/2010/main" val="109434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2d9ce241dc1_0_0"/>
          <p:cNvSpPr txBox="1">
            <a:spLocks noGrp="1"/>
          </p:cNvSpPr>
          <p:nvPr>
            <p:ph type="ctrTitle"/>
          </p:nvPr>
        </p:nvSpPr>
        <p:spPr>
          <a:xfrm>
            <a:off x="188621" y="257303"/>
            <a:ext cx="12101540" cy="488978"/>
          </a:xfrm>
          <a:prstGeom prst="rect">
            <a:avLst/>
          </a:prstGeom>
          <a:noFill/>
          <a:ln>
            <a:noFill/>
          </a:ln>
        </p:spPr>
        <p:txBody>
          <a:bodyPr spcFirstLastPara="1" wrap="square" lIns="228600" tIns="228600" rIns="228600" bIns="0" anchor="ctr" anchorCtr="0">
            <a:normAutofit fontScale="90000"/>
          </a:bodyPr>
          <a:lstStyle/>
          <a:p>
            <a:pPr marL="0" lvl="0" indent="0" algn="ctr" rtl="0">
              <a:lnSpc>
                <a:spcPct val="150000"/>
              </a:lnSpc>
              <a:spcBef>
                <a:spcPts val="0"/>
              </a:spcBef>
              <a:spcAft>
                <a:spcPts val="0"/>
              </a:spcAft>
              <a:buClr>
                <a:srgbClr val="FFFEFF"/>
              </a:buClr>
              <a:buSzPct val="100000"/>
              <a:buFont typeface="Roboto"/>
              <a:buNone/>
            </a:pPr>
            <a:r>
              <a:rPr lang="en-US" sz="3000" b="1" dirty="0">
                <a:latin typeface="Helvetica Neue"/>
                <a:ea typeface="Helvetica Neue"/>
                <a:cs typeface="Helvetica Neue"/>
                <a:sym typeface="Helvetica Neue"/>
              </a:rPr>
              <a:t>A</a:t>
            </a:r>
            <a:r>
              <a:rPr lang="en-US" sz="3000" b="1" dirty="0">
                <a:solidFill>
                  <a:schemeClr val="dk1"/>
                </a:solidFill>
                <a:latin typeface="Helvetica Neue"/>
                <a:ea typeface="Helvetica Neue"/>
                <a:cs typeface="Helvetica Neue"/>
                <a:sym typeface="Helvetica Neue"/>
              </a:rPr>
              <a:t> Third Decadal U.S. Carbon Cycle Science Plan (USCCSP3)</a:t>
            </a:r>
            <a:br>
              <a:rPr lang="en-US" sz="3000" dirty="0">
                <a:latin typeface="Helvetica Neue"/>
                <a:ea typeface="Helvetica Neue"/>
                <a:cs typeface="Helvetica Neue"/>
                <a:sym typeface="Helvetica Neue"/>
              </a:rPr>
            </a:br>
            <a:endParaRPr sz="3000" dirty="0">
              <a:latin typeface="Helvetica Neue"/>
              <a:ea typeface="Helvetica Neue"/>
              <a:cs typeface="Helvetica Neue"/>
              <a:sym typeface="Helvetica Neue"/>
            </a:endParaRPr>
          </a:p>
        </p:txBody>
      </p:sp>
      <p:sp>
        <p:nvSpPr>
          <p:cNvPr id="62" name="Google Shape;62;g2d9ce241dc1_0_0"/>
          <p:cNvSpPr/>
          <p:nvPr/>
        </p:nvSpPr>
        <p:spPr>
          <a:xfrm>
            <a:off x="2583636" y="6595037"/>
            <a:ext cx="9460500" cy="46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63" name="Google Shape;63;g2d9ce241dc1_0_0"/>
          <p:cNvPicPr preferRelativeResize="0"/>
          <p:nvPr/>
        </p:nvPicPr>
        <p:blipFill rotWithShape="1">
          <a:blip r:embed="rId3">
            <a:alphaModFix/>
          </a:blip>
          <a:srcRect/>
          <a:stretch/>
        </p:blipFill>
        <p:spPr>
          <a:xfrm>
            <a:off x="281138" y="5600633"/>
            <a:ext cx="2460855" cy="1115476"/>
          </a:xfrm>
          <a:prstGeom prst="rect">
            <a:avLst/>
          </a:prstGeom>
          <a:noFill/>
          <a:ln>
            <a:noFill/>
          </a:ln>
        </p:spPr>
      </p:pic>
      <p:pic>
        <p:nvPicPr>
          <p:cNvPr id="4" name="Google Shape;81;p19" descr="Headshot of Leticia">
            <a:extLst>
              <a:ext uri="{FF2B5EF4-FFF2-40B4-BE49-F238E27FC236}">
                <a16:creationId xmlns:a16="http://schemas.microsoft.com/office/drawing/2014/main" id="{BDF9A3BD-3C1D-14BA-9EE7-112876B92AF2}"/>
              </a:ext>
            </a:extLst>
          </p:cNvPr>
          <p:cNvPicPr preferRelativeResize="0"/>
          <p:nvPr/>
        </p:nvPicPr>
        <p:blipFill rotWithShape="1">
          <a:blip r:embed="rId4">
            <a:alphaModFix/>
          </a:blip>
          <a:srcRect/>
          <a:stretch/>
        </p:blipFill>
        <p:spPr>
          <a:xfrm>
            <a:off x="7043255" y="5117453"/>
            <a:ext cx="914400" cy="1188720"/>
          </a:xfrm>
          <a:prstGeom prst="rect">
            <a:avLst/>
          </a:prstGeom>
          <a:noFill/>
          <a:ln>
            <a:noFill/>
          </a:ln>
        </p:spPr>
      </p:pic>
      <p:pic>
        <p:nvPicPr>
          <p:cNvPr id="5" name="Google Shape;82;p19" descr="Headshot of Abhishek">
            <a:extLst>
              <a:ext uri="{FF2B5EF4-FFF2-40B4-BE49-F238E27FC236}">
                <a16:creationId xmlns:a16="http://schemas.microsoft.com/office/drawing/2014/main" id="{1BC23A43-7CC7-A2FF-DBB9-C688BB3E961B}"/>
              </a:ext>
            </a:extLst>
          </p:cNvPr>
          <p:cNvPicPr preferRelativeResize="0"/>
          <p:nvPr/>
        </p:nvPicPr>
        <p:blipFill rotWithShape="1">
          <a:blip r:embed="rId5">
            <a:alphaModFix/>
          </a:blip>
          <a:srcRect/>
          <a:stretch/>
        </p:blipFill>
        <p:spPr>
          <a:xfrm>
            <a:off x="8081044" y="5117453"/>
            <a:ext cx="914400" cy="1188720"/>
          </a:xfrm>
          <a:prstGeom prst="rect">
            <a:avLst/>
          </a:prstGeom>
          <a:noFill/>
          <a:ln>
            <a:noFill/>
          </a:ln>
        </p:spPr>
      </p:pic>
      <p:pic>
        <p:nvPicPr>
          <p:cNvPr id="6" name="Google Shape;83;p19" descr="Headshot of Eric">
            <a:extLst>
              <a:ext uri="{FF2B5EF4-FFF2-40B4-BE49-F238E27FC236}">
                <a16:creationId xmlns:a16="http://schemas.microsoft.com/office/drawing/2014/main" id="{EDA9E527-7CF0-2C16-D29A-0FA2BA16EE45}"/>
              </a:ext>
            </a:extLst>
          </p:cNvPr>
          <p:cNvPicPr preferRelativeResize="0"/>
          <p:nvPr/>
        </p:nvPicPr>
        <p:blipFill rotWithShape="1">
          <a:blip r:embed="rId6">
            <a:alphaModFix/>
          </a:blip>
          <a:srcRect/>
          <a:stretch/>
        </p:blipFill>
        <p:spPr>
          <a:xfrm>
            <a:off x="9118833" y="5117453"/>
            <a:ext cx="914400" cy="1188720"/>
          </a:xfrm>
          <a:prstGeom prst="rect">
            <a:avLst/>
          </a:prstGeom>
          <a:noFill/>
          <a:ln>
            <a:noFill/>
          </a:ln>
        </p:spPr>
      </p:pic>
      <p:pic>
        <p:nvPicPr>
          <p:cNvPr id="7" name="Google Shape;84;p19" descr="Headshot of Maria">
            <a:extLst>
              <a:ext uri="{FF2B5EF4-FFF2-40B4-BE49-F238E27FC236}">
                <a16:creationId xmlns:a16="http://schemas.microsoft.com/office/drawing/2014/main" id="{2E854044-9520-8576-8262-5AF6AE42EFDF}"/>
              </a:ext>
            </a:extLst>
          </p:cNvPr>
          <p:cNvPicPr preferRelativeResize="0"/>
          <p:nvPr/>
        </p:nvPicPr>
        <p:blipFill rotWithShape="1">
          <a:blip r:embed="rId7">
            <a:alphaModFix/>
          </a:blip>
          <a:srcRect/>
          <a:stretch/>
        </p:blipFill>
        <p:spPr>
          <a:xfrm>
            <a:off x="10101584" y="5117453"/>
            <a:ext cx="933544" cy="1188720"/>
          </a:xfrm>
          <a:prstGeom prst="rect">
            <a:avLst/>
          </a:prstGeom>
          <a:noFill/>
          <a:ln>
            <a:noFill/>
          </a:ln>
        </p:spPr>
      </p:pic>
      <p:pic>
        <p:nvPicPr>
          <p:cNvPr id="8" name="Google Shape;94;p19">
            <a:extLst>
              <a:ext uri="{FF2B5EF4-FFF2-40B4-BE49-F238E27FC236}">
                <a16:creationId xmlns:a16="http://schemas.microsoft.com/office/drawing/2014/main" id="{7BFB53F2-0CD7-BB3B-D411-B63B629B0BFB}"/>
              </a:ext>
            </a:extLst>
          </p:cNvPr>
          <p:cNvPicPr preferRelativeResize="0"/>
          <p:nvPr/>
        </p:nvPicPr>
        <p:blipFill rotWithShape="1">
          <a:blip r:embed="rId8">
            <a:alphaModFix/>
          </a:blip>
          <a:srcRect l="4983" r="10263"/>
          <a:stretch/>
        </p:blipFill>
        <p:spPr>
          <a:xfrm>
            <a:off x="11103479" y="5119153"/>
            <a:ext cx="895255" cy="1188720"/>
          </a:xfrm>
          <a:prstGeom prst="rect">
            <a:avLst/>
          </a:prstGeom>
          <a:noFill/>
          <a:ln>
            <a:noFill/>
          </a:ln>
        </p:spPr>
      </p:pic>
      <p:sp>
        <p:nvSpPr>
          <p:cNvPr id="12" name="TextBox 11">
            <a:extLst>
              <a:ext uri="{FF2B5EF4-FFF2-40B4-BE49-F238E27FC236}">
                <a16:creationId xmlns:a16="http://schemas.microsoft.com/office/drawing/2014/main" id="{7130EC16-4587-9823-75EA-8538330BAA91}"/>
              </a:ext>
            </a:extLst>
          </p:cNvPr>
          <p:cNvSpPr txBox="1"/>
          <p:nvPr/>
        </p:nvSpPr>
        <p:spPr>
          <a:xfrm>
            <a:off x="6943084" y="6305731"/>
            <a:ext cx="4967778" cy="276999"/>
          </a:xfrm>
          <a:prstGeom prst="rect">
            <a:avLst/>
          </a:prstGeom>
          <a:noFill/>
        </p:spPr>
        <p:txBody>
          <a:bodyPr wrap="square">
            <a:spAutoFit/>
          </a:bodyPr>
          <a:lstStyle/>
          <a:p>
            <a:pPr>
              <a:buSzPts val="1400"/>
            </a:pPr>
            <a:r>
              <a:rPr lang="en-US" sz="1200" b="1" i="0" u="none" strike="noStrike" cap="none" dirty="0">
                <a:solidFill>
                  <a:schemeClr val="dk1"/>
                </a:solidFill>
                <a:latin typeface="Roboto"/>
                <a:ea typeface="Roboto"/>
                <a:cs typeface="Roboto"/>
                <a:sym typeface="Roboto"/>
              </a:rPr>
              <a:t>L. </a:t>
            </a:r>
            <a:r>
              <a:rPr lang="en-US" sz="1200" b="1" i="0" u="none" strike="noStrike" cap="none" dirty="0" err="1">
                <a:solidFill>
                  <a:schemeClr val="dk1"/>
                </a:solidFill>
                <a:latin typeface="Roboto"/>
                <a:ea typeface="Roboto"/>
                <a:cs typeface="Roboto"/>
                <a:sym typeface="Roboto"/>
              </a:rPr>
              <a:t>Barbero</a:t>
            </a:r>
            <a:r>
              <a:rPr lang="en-US" sz="1200" b="1" i="0" u="none" strike="noStrike" cap="none" dirty="0">
                <a:solidFill>
                  <a:schemeClr val="dk1"/>
                </a:solidFill>
                <a:latin typeface="Roboto"/>
                <a:ea typeface="Roboto"/>
                <a:cs typeface="Roboto"/>
                <a:sym typeface="Roboto"/>
              </a:rPr>
              <a:t>       A. Chatterjee    E. </a:t>
            </a:r>
            <a:r>
              <a:rPr lang="en-US" sz="1200" b="1" i="0" u="none" strike="noStrike" cap="none" dirty="0" err="1">
                <a:solidFill>
                  <a:schemeClr val="dk1"/>
                </a:solidFill>
                <a:latin typeface="Roboto"/>
                <a:ea typeface="Roboto"/>
                <a:cs typeface="Roboto"/>
                <a:sym typeface="Roboto"/>
              </a:rPr>
              <a:t>Sundquist</a:t>
            </a:r>
            <a:r>
              <a:rPr lang="en-US" sz="1200" b="1" i="0" u="none" strike="noStrike" cap="none" dirty="0">
                <a:solidFill>
                  <a:schemeClr val="dk1"/>
                </a:solidFill>
                <a:latin typeface="Roboto"/>
                <a:ea typeface="Roboto"/>
                <a:cs typeface="Roboto"/>
                <a:sym typeface="Roboto"/>
              </a:rPr>
              <a:t>     M. Tzortziou    R. Stein</a:t>
            </a:r>
            <a:endParaRPr lang="en-US" sz="1200" b="1" i="0" u="none" strike="noStrike" cap="none" dirty="0">
              <a:solidFill>
                <a:srgbClr val="000000"/>
              </a:solidFill>
              <a:latin typeface="Arial"/>
              <a:ea typeface="Arial"/>
              <a:cs typeface="Arial"/>
              <a:sym typeface="Arial"/>
            </a:endParaRPr>
          </a:p>
        </p:txBody>
      </p:sp>
      <p:sp>
        <p:nvSpPr>
          <p:cNvPr id="14" name="TextBox 13">
            <a:extLst>
              <a:ext uri="{FF2B5EF4-FFF2-40B4-BE49-F238E27FC236}">
                <a16:creationId xmlns:a16="http://schemas.microsoft.com/office/drawing/2014/main" id="{9E0EF878-603C-B8C4-4168-33389990CE4F}"/>
              </a:ext>
            </a:extLst>
          </p:cNvPr>
          <p:cNvSpPr txBox="1"/>
          <p:nvPr/>
        </p:nvSpPr>
        <p:spPr>
          <a:xfrm>
            <a:off x="145267" y="3128432"/>
            <a:ext cx="11901466" cy="1092607"/>
          </a:xfrm>
          <a:prstGeom prst="rect">
            <a:avLst/>
          </a:prstGeom>
          <a:noFill/>
        </p:spPr>
        <p:txBody>
          <a:bodyPr wrap="square">
            <a:spAutoFit/>
          </a:bodyPr>
          <a:lstStyle/>
          <a:p>
            <a:pPr marL="0" marR="0" lvl="0" indent="0" rtl="0">
              <a:lnSpc>
                <a:spcPct val="100000"/>
              </a:lnSpc>
              <a:spcBef>
                <a:spcPts val="0"/>
              </a:spcBef>
              <a:spcAft>
                <a:spcPts val="600"/>
              </a:spcAft>
              <a:buClr>
                <a:srgbClr val="000000"/>
              </a:buClr>
              <a:buSzPts val="3200"/>
              <a:buFont typeface="Arial"/>
              <a:buNone/>
            </a:pPr>
            <a:r>
              <a:rPr lang="en-US" sz="2000" b="1"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sym typeface="Roboto Medium"/>
              </a:rPr>
              <a:t>Upcoming opportunities for feedback from the community</a:t>
            </a:r>
            <a:r>
              <a:rPr lang="en-US" sz="2000" dirty="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sym typeface="Roboto Medium"/>
              </a:rPr>
              <a:t>:</a:t>
            </a:r>
          </a:p>
          <a:p>
            <a:pPr marL="731520" lvl="7" indent="-285750">
              <a:buSzPct val="90000"/>
              <a:buFont typeface="Courier New" panose="02070309020205020404" pitchFamily="49" charset="0"/>
              <a:buChar char="o"/>
            </a:pPr>
            <a:r>
              <a:rPr lang="en-US" sz="2000" i="0"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Roboto Medium"/>
              </a:rPr>
              <a:t>AGU Townhall (Washington DC, December 2024)</a:t>
            </a:r>
          </a:p>
          <a:p>
            <a:pPr marL="731520" lvl="7" indent="-285750">
              <a:buSzPct val="90000"/>
              <a:buFont typeface="Courier New" panose="02070309020205020404" pitchFamily="49" charset="0"/>
              <a:buChar char="o"/>
            </a:pPr>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sym typeface="Roboto Medium"/>
              </a:rPr>
              <a:t>AMS Townhall (</a:t>
            </a:r>
            <a:r>
              <a:rPr lang="en-US" sz="200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New Or</a:t>
            </a:r>
            <a:r>
              <a:rPr lang="en-US" sz="2000"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leans, </a:t>
            </a:r>
            <a:r>
              <a:rPr lang="en-US" sz="200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January 202</a:t>
            </a:r>
            <a:r>
              <a:rPr lang="en-US" sz="2000"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5)</a:t>
            </a:r>
            <a:endParaRPr lang="en-US" sz="2000" i="0" u="none"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Arial"/>
            </a:endParaRPr>
          </a:p>
        </p:txBody>
      </p:sp>
      <p:pic>
        <p:nvPicPr>
          <p:cNvPr id="15" name="Google Shape;192;p6">
            <a:extLst>
              <a:ext uri="{FF2B5EF4-FFF2-40B4-BE49-F238E27FC236}">
                <a16:creationId xmlns:a16="http://schemas.microsoft.com/office/drawing/2014/main" id="{0A3B33C1-47D1-0150-C0D9-E6279564F972}"/>
              </a:ext>
            </a:extLst>
          </p:cNvPr>
          <p:cNvPicPr preferRelativeResize="0"/>
          <p:nvPr/>
        </p:nvPicPr>
        <p:blipFill>
          <a:blip r:embed="rId9">
            <a:alphaModFix/>
          </a:blip>
          <a:stretch>
            <a:fillRect/>
          </a:stretch>
        </p:blipFill>
        <p:spPr>
          <a:xfrm>
            <a:off x="3204041" y="5002564"/>
            <a:ext cx="1450469" cy="1492539"/>
          </a:xfrm>
          <a:prstGeom prst="rect">
            <a:avLst/>
          </a:prstGeom>
          <a:noFill/>
          <a:ln>
            <a:noFill/>
          </a:ln>
        </p:spPr>
      </p:pic>
      <p:sp>
        <p:nvSpPr>
          <p:cNvPr id="18" name="TextBox 17">
            <a:extLst>
              <a:ext uri="{FF2B5EF4-FFF2-40B4-BE49-F238E27FC236}">
                <a16:creationId xmlns:a16="http://schemas.microsoft.com/office/drawing/2014/main" id="{CD9A8FF3-6486-98D0-2ABA-04B055C782C2}"/>
              </a:ext>
            </a:extLst>
          </p:cNvPr>
          <p:cNvSpPr txBox="1"/>
          <p:nvPr/>
        </p:nvSpPr>
        <p:spPr>
          <a:xfrm>
            <a:off x="3138550" y="4371622"/>
            <a:ext cx="9002877" cy="861774"/>
          </a:xfrm>
          <a:prstGeom prst="rect">
            <a:avLst/>
          </a:prstGeom>
          <a:noFill/>
        </p:spPr>
        <p:txBody>
          <a:bodyPr wrap="square">
            <a:spAutoFit/>
          </a:bodyPr>
          <a:lstStyle/>
          <a:p>
            <a:r>
              <a:rPr lang="en-US" sz="2000" b="1" i="0" u="none" strike="noStrike" cap="none" dirty="0">
                <a:solidFill>
                  <a:schemeClr val="accent5">
                    <a:lumMod val="75000"/>
                  </a:schemeClr>
                </a:solidFill>
                <a:latin typeface="Roboto"/>
                <a:ea typeface="Roboto"/>
                <a:cs typeface="Roboto"/>
                <a:sym typeface="Roboto"/>
              </a:rPr>
              <a:t>Share your inputs, thoughts and feedback:</a:t>
            </a:r>
          </a:p>
          <a:p>
            <a:r>
              <a:rPr lang="en-US" sz="1500" dirty="0">
                <a:solidFill>
                  <a:schemeClr val="dk1"/>
                </a:solidFill>
                <a:latin typeface="Roboto"/>
                <a:ea typeface="Roboto"/>
                <a:cs typeface="Roboto"/>
                <a:sym typeface="Roboto"/>
              </a:rPr>
              <a:t>Use QR code to provide feedback                     </a:t>
            </a:r>
            <a:r>
              <a:rPr lang="en-US" sz="1500" b="0" i="0" strike="noStrike" cap="none" dirty="0">
                <a:solidFill>
                  <a:schemeClr val="dk1"/>
                </a:solidFill>
                <a:latin typeface="Roboto"/>
                <a:ea typeface="Roboto"/>
                <a:cs typeface="Roboto"/>
                <a:sym typeface="Roboto"/>
              </a:rPr>
              <a:t>Email Us: ccsp3-leadauthors@ucar.edu</a:t>
            </a:r>
            <a:endParaRPr lang="en-US" sz="1500" dirty="0"/>
          </a:p>
          <a:p>
            <a:endParaRPr lang="en-US" sz="1500" dirty="0"/>
          </a:p>
        </p:txBody>
      </p:sp>
      <p:sp>
        <p:nvSpPr>
          <p:cNvPr id="20" name="TextBox 19">
            <a:extLst>
              <a:ext uri="{FF2B5EF4-FFF2-40B4-BE49-F238E27FC236}">
                <a16:creationId xmlns:a16="http://schemas.microsoft.com/office/drawing/2014/main" id="{EA12A6BC-4FC3-EF79-D8B0-CC7074B9B1CB}"/>
              </a:ext>
            </a:extLst>
          </p:cNvPr>
          <p:cNvSpPr txBox="1"/>
          <p:nvPr/>
        </p:nvSpPr>
        <p:spPr>
          <a:xfrm>
            <a:off x="144633" y="699629"/>
            <a:ext cx="12047117" cy="2246769"/>
          </a:xfrm>
          <a:prstGeom prst="rect">
            <a:avLst/>
          </a:prstGeom>
          <a:noFill/>
        </p:spPr>
        <p:txBody>
          <a:bodyPr wrap="square">
            <a:spAutoFit/>
          </a:bodyPr>
          <a:lstStyle/>
          <a:p>
            <a:r>
              <a:rPr lang="en-US" sz="2000" b="0" i="0" u="none" strike="noStrike" cap="none" dirty="0">
                <a:solidFill>
                  <a:schemeClr val="tx1"/>
                </a:solidFill>
                <a:latin typeface="Roboto"/>
                <a:ea typeface="Roboto"/>
                <a:cs typeface="Roboto"/>
                <a:sym typeface="Roboto"/>
              </a:rPr>
              <a:t>The U.S. Carbon Cycle Science Program is a </a:t>
            </a:r>
            <a:r>
              <a:rPr lang="en-US" sz="2000" b="1" i="0" u="none" strike="noStrike" cap="none" dirty="0">
                <a:solidFill>
                  <a:schemeClr val="tx1"/>
                </a:solidFill>
                <a:latin typeface="Roboto"/>
                <a:ea typeface="Roboto"/>
                <a:cs typeface="Roboto"/>
                <a:sym typeface="Roboto"/>
              </a:rPr>
              <a:t>community-focused program </a:t>
            </a:r>
            <a:r>
              <a:rPr lang="en-US" sz="2000" b="0" i="0" u="none" strike="noStrike" cap="none" dirty="0">
                <a:solidFill>
                  <a:schemeClr val="tx1"/>
                </a:solidFill>
                <a:latin typeface="Roboto"/>
                <a:ea typeface="Roboto"/>
                <a:cs typeface="Roboto"/>
                <a:sym typeface="Roboto"/>
              </a:rPr>
              <a:t>that develops and implements multidisciplinary initiatives to advance U.S. carbon cycle science priorities.</a:t>
            </a:r>
            <a:endParaRPr lang="en-US" sz="2000" b="0" i="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endParaRPr lang="en-US" sz="2000" b="0" i="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r>
              <a:rPr lang="en-US" sz="2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The </a:t>
            </a:r>
            <a:r>
              <a:rPr lang="en-US" sz="2000" b="1" i="0" dirty="0">
                <a:solidFill>
                  <a:schemeClr val="tx1"/>
                </a:solidFill>
                <a:effectLst/>
                <a:latin typeface="Roboto" panose="02000000000000000000" pitchFamily="2" charset="0"/>
                <a:ea typeface="Roboto" panose="02000000000000000000" pitchFamily="2" charset="0"/>
                <a:cs typeface="Roboto" panose="02000000000000000000" pitchFamily="2" charset="0"/>
              </a:rPr>
              <a:t>Third Decadal U.S. Carbon Cycle Science Plan </a:t>
            </a:r>
            <a:r>
              <a:rPr lang="en-US" sz="2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will build on the two previous Decadal U.S. Carbon Cycle Science plans </a:t>
            </a:r>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20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 the plan will identify which overarching questions highlighted in the previous plans have been adequately resolved over the past decade, those that still need to be addressed as well as propose new directions for the U.S. carbon cycle community. </a:t>
            </a:r>
            <a:endParaRPr lang="en-US" sz="20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ECE687-81FF-701F-55E2-E46746CACB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94A0CD-0804-CEAD-5437-DF8446EA0BA4}"/>
              </a:ext>
            </a:extLst>
          </p:cNvPr>
          <p:cNvSpPr txBox="1"/>
          <p:nvPr/>
        </p:nvSpPr>
        <p:spPr>
          <a:xfrm>
            <a:off x="342900" y="976045"/>
            <a:ext cx="11612880" cy="2908489"/>
          </a:xfrm>
          <a:prstGeom prst="rect">
            <a:avLst/>
          </a:prstGeom>
          <a:noFill/>
        </p:spPr>
        <p:txBody>
          <a:bodyPr wrap="square">
            <a:spAutoFit/>
          </a:bodyPr>
          <a:lstStyle/>
          <a:p>
            <a:pPr algn="ctr" rtl="0">
              <a:spcBef>
                <a:spcPts val="0"/>
              </a:spcBef>
              <a:spcAft>
                <a:spcPts val="0"/>
              </a:spcAft>
            </a:pPr>
            <a:r>
              <a:rPr lang="en-US" sz="2800" b="1" i="0" u="none" strike="noStrike" dirty="0">
                <a:solidFill>
                  <a:srgbClr val="790CFF"/>
                </a:solidFill>
                <a:effectLst/>
                <a:latin typeface="Arial" panose="020B0604020202020204" pitchFamily="34" charset="0"/>
              </a:rPr>
              <a:t>Code of Conduct Highlights</a:t>
            </a:r>
            <a:endParaRPr lang="en-US" b="0" dirty="0">
              <a:solidFill>
                <a:srgbClr val="790CFF"/>
              </a:solidFill>
              <a:effectLst/>
            </a:endParaRPr>
          </a:p>
          <a:p>
            <a:pPr marL="342900" indent="-342900" rtl="0" fontAlgn="base">
              <a:spcBef>
                <a:spcPts val="0"/>
              </a:spcBef>
              <a:spcAft>
                <a:spcPts val="0"/>
              </a:spcAft>
              <a:buFont typeface="+mj-lt"/>
              <a:buAutoNum type="arabicPeriod"/>
            </a:pPr>
            <a:r>
              <a:rPr lang="en-US" sz="2000" b="0" i="0" u="none" strike="noStrike" dirty="0">
                <a:solidFill>
                  <a:srgbClr val="000000"/>
                </a:solidFill>
                <a:effectLst/>
                <a:latin typeface="Calibri" panose="020F0502020204030204" pitchFamily="34" charset="0"/>
              </a:rPr>
              <a:t>CMS is committed to providing safe, welcoming, and productive environments in the field and the lab, and at meetings and conferences</a:t>
            </a:r>
          </a:p>
          <a:p>
            <a:pPr marL="342900" indent="-342900" rtl="0" fontAlgn="base">
              <a:spcBef>
                <a:spcPts val="600"/>
              </a:spcBef>
              <a:spcAft>
                <a:spcPts val="0"/>
              </a:spcAft>
              <a:buFont typeface="+mj-lt"/>
              <a:buAutoNum type="arabicPeriod"/>
            </a:pPr>
            <a:r>
              <a:rPr lang="en-US" sz="2000" b="0" i="0" u="none" strike="noStrike" dirty="0">
                <a:solidFill>
                  <a:srgbClr val="000000"/>
                </a:solidFill>
                <a:effectLst/>
                <a:latin typeface="Calibri" panose="020F0502020204030204" pitchFamily="34" charset="0"/>
              </a:rPr>
              <a:t>We have adopted the </a:t>
            </a:r>
            <a:r>
              <a:rPr lang="en-US" sz="2000" b="0" i="0" u="sng" strike="noStrike" dirty="0">
                <a:solidFill>
                  <a:srgbClr val="000000"/>
                </a:solidFill>
                <a:effectLst/>
                <a:latin typeface="Calibri" panose="020F0502020204030204" pitchFamily="34" charset="0"/>
                <a:hlinkClick r:id="rId3"/>
              </a:rPr>
              <a:t>American Geophysical Union Scientific Code of Conduct</a:t>
            </a:r>
            <a:endParaRPr lang="en-US" sz="2000" dirty="0">
              <a:solidFill>
                <a:srgbClr val="000000"/>
              </a:solidFill>
              <a:latin typeface="Calibri" panose="020F0502020204030204" pitchFamily="34" charset="0"/>
            </a:endParaRPr>
          </a:p>
          <a:p>
            <a:pPr marL="342900" indent="-342900" rtl="0" fontAlgn="base">
              <a:spcBef>
                <a:spcPts val="600"/>
              </a:spcBef>
              <a:spcAft>
                <a:spcPts val="0"/>
              </a:spcAft>
              <a:buFont typeface="+mj-lt"/>
              <a:buAutoNum type="arabicPeriod"/>
            </a:pPr>
            <a:r>
              <a:rPr lang="en-US" sz="2000" b="0" i="0" u="none" strike="noStrike" dirty="0">
                <a:solidFill>
                  <a:srgbClr val="000000"/>
                </a:solidFill>
                <a:effectLst/>
                <a:latin typeface="Calibri" panose="020F0502020204030204" pitchFamily="34" charset="0"/>
              </a:rPr>
              <a:t>The AGU Code of Conduct "rejects discrimination and harassment by any means, based on factors such as ethnic or national origin, race, religion, citizenship, language, political or other opinion, sex, gender identity, sexual orientation, disability, physical appearance, age, or economic class." </a:t>
            </a:r>
          </a:p>
          <a:p>
            <a:pPr marL="342900" indent="-342900" rtl="0" fontAlgn="base">
              <a:spcBef>
                <a:spcPts val="600"/>
              </a:spcBef>
              <a:spcAft>
                <a:spcPts val="0"/>
              </a:spcAft>
              <a:buFont typeface="+mj-lt"/>
              <a:buAutoNum type="arabicPeriod"/>
            </a:pPr>
            <a:r>
              <a:rPr lang="en-US" sz="2000" b="0" i="0" u="none" strike="noStrike" dirty="0">
                <a:solidFill>
                  <a:srgbClr val="000000"/>
                </a:solidFill>
                <a:effectLst/>
                <a:latin typeface="Calibri" panose="020F0502020204030204" pitchFamily="34" charset="0"/>
              </a:rPr>
              <a:t>The Code also includes information on expected behavior, unacceptable behavior, and consequences</a:t>
            </a:r>
          </a:p>
        </p:txBody>
      </p:sp>
      <p:sp>
        <p:nvSpPr>
          <p:cNvPr id="8" name="TextBox 7">
            <a:extLst>
              <a:ext uri="{FF2B5EF4-FFF2-40B4-BE49-F238E27FC236}">
                <a16:creationId xmlns:a16="http://schemas.microsoft.com/office/drawing/2014/main" id="{5057ECFD-223D-BFD8-373E-1B1440F2CD16}"/>
              </a:ext>
            </a:extLst>
          </p:cNvPr>
          <p:cNvSpPr txBox="1"/>
          <p:nvPr/>
        </p:nvSpPr>
        <p:spPr>
          <a:xfrm>
            <a:off x="251460" y="3955276"/>
            <a:ext cx="8641080" cy="2831544"/>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If you have any concerns or need an ally contact: </a:t>
            </a:r>
            <a:r>
              <a:rPr lang="en-US" sz="1600" b="0" i="0" u="none" strike="noStrike" dirty="0">
                <a:solidFill>
                  <a:srgbClr val="385623"/>
                </a:solidFill>
                <a:effectLst/>
                <a:latin typeface="Calibri" panose="020F0502020204030204" pitchFamily="34" charset="0"/>
              </a:rPr>
              <a:t>Peter Griffith (NASA GSFC), Liz Hoy (virtual, NASA GSFC), Libby Larson (NASA GSFC), Ryan Pavlick (NASA HQ), or Laura </a:t>
            </a:r>
            <a:r>
              <a:rPr lang="en-US" sz="1600" b="0" i="0" u="none" strike="noStrike" dirty="0" err="1">
                <a:solidFill>
                  <a:srgbClr val="385623"/>
                </a:solidFill>
                <a:effectLst/>
                <a:latin typeface="Calibri" panose="020F0502020204030204" pitchFamily="34" charset="0"/>
              </a:rPr>
              <a:t>Lorenzoni</a:t>
            </a:r>
            <a:r>
              <a:rPr lang="en-US" sz="1600" b="0" i="0" u="none" strike="noStrike" dirty="0">
                <a:solidFill>
                  <a:srgbClr val="385623"/>
                </a:solidFill>
                <a:effectLst/>
                <a:latin typeface="Calibri" panose="020F0502020204030204" pitchFamily="34" charset="0"/>
              </a:rPr>
              <a:t> (NASA HQ)</a:t>
            </a:r>
            <a:endParaRPr lang="en-US" b="0" dirty="0">
              <a:effectLst/>
            </a:endParaRPr>
          </a:p>
          <a:p>
            <a:pPr rtl="0">
              <a:spcBef>
                <a:spcPts val="0"/>
              </a:spcBef>
              <a:spcAft>
                <a:spcPts val="0"/>
              </a:spcAft>
            </a:pPr>
            <a:br>
              <a:rPr lang="en-US" b="0" dirty="0">
                <a:effectLst/>
              </a:rPr>
            </a:br>
            <a:endParaRPr lang="en-US" b="0" dirty="0">
              <a:effectLst/>
            </a:endParaRPr>
          </a:p>
          <a:p>
            <a:pPr rtl="0">
              <a:spcBef>
                <a:spcPts val="0"/>
              </a:spcBef>
              <a:spcAft>
                <a:spcPts val="0"/>
              </a:spcAft>
            </a:pPr>
            <a:endParaRPr lang="en-US" sz="1800" i="0" u="none" strike="noStrike" dirty="0">
              <a:solidFill>
                <a:srgbClr val="000000"/>
              </a:solidFill>
              <a:latin typeface="Calibri" panose="020F0502020204030204" pitchFamily="34" charset="0"/>
            </a:endParaRPr>
          </a:p>
          <a:p>
            <a:pPr rtl="0">
              <a:spcBef>
                <a:spcPts val="0"/>
              </a:spcBef>
              <a:spcAft>
                <a:spcPts val="0"/>
              </a:spcAft>
            </a:pPr>
            <a:endParaRPr lang="en-US" b="0" dirty="0">
              <a:solidFill>
                <a:srgbClr val="000000"/>
              </a:solidFill>
              <a:effectLst/>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600" b="0" i="0" u="none" strike="noStrike" dirty="0">
                <a:solidFill>
                  <a:srgbClr val="000000"/>
                </a:solidFill>
                <a:effectLst/>
                <a:latin typeface="Calibri" panose="020F0502020204030204" pitchFamily="34" charset="0"/>
              </a:rPr>
              <a:t>To formally file a complaint with NASA, consult </a:t>
            </a:r>
            <a:r>
              <a:rPr lang="en-US" sz="1600" b="0" i="0" u="sng" strike="noStrike" dirty="0">
                <a:solidFill>
                  <a:srgbClr val="000000"/>
                </a:solidFill>
                <a:effectLst/>
                <a:latin typeface="Calibri" panose="020F0502020204030204" pitchFamily="34" charset="0"/>
                <a:hlinkClick r:id="rId4"/>
              </a:rPr>
              <a:t>Harassment and Discrimination Reporting for NASA Employees, Contractors and Grantee Beneficiaries</a:t>
            </a:r>
            <a:r>
              <a:rPr lang="en-US" sz="1600" b="0" i="0" u="none" strike="noStrike" dirty="0">
                <a:solidFill>
                  <a:srgbClr val="000000"/>
                </a:solidFill>
                <a:effectLst/>
                <a:latin typeface="Calibri" panose="020F0502020204030204" pitchFamily="34" charset="0"/>
              </a:rPr>
              <a:t>.</a:t>
            </a:r>
            <a:endParaRPr lang="en-US" sz="1600" b="0" dirty="0">
              <a:effectLst/>
            </a:endParaRPr>
          </a:p>
        </p:txBody>
      </p:sp>
      <p:pic>
        <p:nvPicPr>
          <p:cNvPr id="1033" name="Picture 9">
            <a:extLst>
              <a:ext uri="{FF2B5EF4-FFF2-40B4-BE49-F238E27FC236}">
                <a16:creationId xmlns:a16="http://schemas.microsoft.com/office/drawing/2014/main" id="{47B2952C-6EB7-94FF-1909-CEB3DD3A2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0244" y="4549140"/>
            <a:ext cx="2023110" cy="20231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FE2FC17-A08D-33BD-715D-9AB45A5AEEED}"/>
              </a:ext>
            </a:extLst>
          </p:cNvPr>
          <p:cNvSpPr txBox="1"/>
          <p:nvPr/>
        </p:nvSpPr>
        <p:spPr>
          <a:xfrm>
            <a:off x="9230678" y="3948975"/>
            <a:ext cx="2702242" cy="1138773"/>
          </a:xfrm>
          <a:prstGeom prst="rect">
            <a:avLst/>
          </a:prstGeom>
          <a:noFill/>
        </p:spPr>
        <p:txBody>
          <a:bodyPr wrap="square">
            <a:spAutoFit/>
          </a:bodyPr>
          <a:lstStyle/>
          <a:p>
            <a:pPr algn="ctr" rtl="0">
              <a:spcBef>
                <a:spcPts val="0"/>
              </a:spcBef>
              <a:spcAft>
                <a:spcPts val="0"/>
              </a:spcAft>
            </a:pPr>
            <a:r>
              <a:rPr lang="en-US" sz="1600" b="1" i="0" u="none" strike="noStrike" dirty="0">
                <a:solidFill>
                  <a:srgbClr val="595959"/>
                </a:solidFill>
                <a:effectLst/>
                <a:latin typeface="Arial" panose="020B0604020202020204" pitchFamily="34" charset="0"/>
              </a:rPr>
              <a:t>Anonymous Reporting Form</a:t>
            </a:r>
            <a:endParaRPr lang="en-US" sz="1600" b="0" dirty="0">
              <a:effectLst/>
            </a:endParaRPr>
          </a:p>
          <a:p>
            <a:br>
              <a:rPr lang="en-US" dirty="0"/>
            </a:br>
            <a:endParaRPr lang="en-US" dirty="0"/>
          </a:p>
        </p:txBody>
      </p:sp>
      <p:pic>
        <p:nvPicPr>
          <p:cNvPr id="1047" name="Picture 23" descr="A person smiling in front of a globe&#10;&#10;Description automatically generated">
            <a:extLst>
              <a:ext uri="{FF2B5EF4-FFF2-40B4-BE49-F238E27FC236}">
                <a16:creationId xmlns:a16="http://schemas.microsoft.com/office/drawing/2014/main" id="{33EAB768-55CD-FC97-252D-C20FD763DE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677" r="18370"/>
          <a:stretch/>
        </p:blipFill>
        <p:spPr bwMode="auto">
          <a:xfrm>
            <a:off x="598646" y="4686299"/>
            <a:ext cx="1166654" cy="1244853"/>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349D8111-A3A2-A2F0-93FF-3F0E7C3CB6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0335" y="4686299"/>
            <a:ext cx="932688" cy="1243584"/>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A person with glasses sitting in a restaurant&#10;&#10;Description automatically generated">
            <a:extLst>
              <a:ext uri="{FF2B5EF4-FFF2-40B4-BE49-F238E27FC236}">
                <a16:creationId xmlns:a16="http://schemas.microsoft.com/office/drawing/2014/main" id="{055D4C46-0EB1-3E45-B119-E1D46D34788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4805"/>
          <a:stretch/>
        </p:blipFill>
        <p:spPr bwMode="auto">
          <a:xfrm>
            <a:off x="3420632" y="4686299"/>
            <a:ext cx="1059466" cy="1243584"/>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A person taking a selfie in front of a forest&#10;&#10;Description automatically generated">
            <a:extLst>
              <a:ext uri="{FF2B5EF4-FFF2-40B4-BE49-F238E27FC236}">
                <a16:creationId xmlns:a16="http://schemas.microsoft.com/office/drawing/2014/main" id="{6A7A65F7-EC46-1142-31B8-FE07F5C5A0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64" y="4686299"/>
            <a:ext cx="932688" cy="1243584"/>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Laura Lorenzoni">
            <a:extLst>
              <a:ext uri="{FF2B5EF4-FFF2-40B4-BE49-F238E27FC236}">
                <a16:creationId xmlns:a16="http://schemas.microsoft.com/office/drawing/2014/main" id="{002F3A0D-785B-870D-32FC-8FB9993F515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25756"/>
          <a:stretch/>
        </p:blipFill>
        <p:spPr bwMode="auto">
          <a:xfrm>
            <a:off x="6109554" y="4686299"/>
            <a:ext cx="1231046" cy="124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7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6E861A-981D-579D-95CA-4DC8C7BBA0E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474AE1-999A-D93B-3968-DD6B688B7FEA}"/>
              </a:ext>
            </a:extLst>
          </p:cNvPr>
          <p:cNvSpPr txBox="1"/>
          <p:nvPr/>
        </p:nvSpPr>
        <p:spPr>
          <a:xfrm>
            <a:off x="457200" y="1079500"/>
            <a:ext cx="4035913" cy="707886"/>
          </a:xfrm>
          <a:prstGeom prst="rect">
            <a:avLst/>
          </a:prstGeom>
          <a:noFill/>
        </p:spPr>
        <p:txBody>
          <a:bodyPr wrap="none" rtlCol="0">
            <a:spAutoFit/>
          </a:bodyPr>
          <a:lstStyle/>
          <a:p>
            <a:r>
              <a:rPr lang="en-US" sz="4000" b="1">
                <a:solidFill>
                  <a:srgbClr val="790CFF"/>
                </a:solidFill>
              </a:rPr>
              <a:t>Announcements</a:t>
            </a:r>
            <a:endParaRPr lang="en-US" sz="4000" b="1" dirty="0">
              <a:solidFill>
                <a:srgbClr val="790CFF"/>
              </a:solidFill>
            </a:endParaRPr>
          </a:p>
        </p:txBody>
      </p:sp>
      <p:sp>
        <p:nvSpPr>
          <p:cNvPr id="5" name="TextBox 4">
            <a:extLst>
              <a:ext uri="{FF2B5EF4-FFF2-40B4-BE49-F238E27FC236}">
                <a16:creationId xmlns:a16="http://schemas.microsoft.com/office/drawing/2014/main" id="{DB4E02BE-55FA-BB36-4A97-66919F1D5693}"/>
              </a:ext>
            </a:extLst>
          </p:cNvPr>
          <p:cNvSpPr txBox="1"/>
          <p:nvPr/>
        </p:nvSpPr>
        <p:spPr>
          <a:xfrm>
            <a:off x="457200" y="1999972"/>
            <a:ext cx="6939913" cy="4524315"/>
          </a:xfrm>
          <a:prstGeom prst="rect">
            <a:avLst/>
          </a:prstGeom>
          <a:noFill/>
        </p:spPr>
        <p:txBody>
          <a:bodyPr wrap="none" rtlCol="0">
            <a:spAutoFit/>
          </a:bodyPr>
          <a:lstStyle/>
          <a:p>
            <a:r>
              <a:rPr lang="en-US" sz="2400" dirty="0"/>
              <a:t>Social Event Today, 6:30PM at:</a:t>
            </a:r>
          </a:p>
          <a:p>
            <a:pPr lvl="1"/>
            <a:endParaRPr lang="en-US" sz="2400" dirty="0"/>
          </a:p>
          <a:p>
            <a:pPr lvl="1"/>
            <a:r>
              <a:rPr lang="en-US" sz="2400" dirty="0"/>
              <a:t>Mission Dupont Circle</a:t>
            </a:r>
          </a:p>
          <a:p>
            <a:pPr lvl="1"/>
            <a:r>
              <a:rPr lang="en-US" sz="2400" dirty="0"/>
              <a:t>1606 20th Street NW</a:t>
            </a:r>
          </a:p>
          <a:p>
            <a:pPr lvl="1"/>
            <a:r>
              <a:rPr lang="en-US" sz="2400" dirty="0"/>
              <a:t>Washington, DC 20009</a:t>
            </a:r>
          </a:p>
          <a:p>
            <a:pPr lvl="1"/>
            <a:r>
              <a:rPr lang="en-US" sz="2400" dirty="0"/>
              <a:t>(0.3 mile/ 5 min walk from venue)</a:t>
            </a:r>
          </a:p>
          <a:p>
            <a:pPr lvl="1"/>
            <a:endParaRPr lang="en-US" sz="2400" dirty="0"/>
          </a:p>
          <a:p>
            <a:pPr lvl="1"/>
            <a:endParaRPr lang="en-US" sz="2400" dirty="0"/>
          </a:p>
          <a:p>
            <a:endParaRPr lang="en-US" sz="2400" b="1" dirty="0"/>
          </a:p>
          <a:p>
            <a:endParaRPr lang="en-US" sz="2400" b="1" dirty="0"/>
          </a:p>
          <a:p>
            <a:endParaRPr lang="en-US" sz="2400" b="1" dirty="0"/>
          </a:p>
          <a:p>
            <a:r>
              <a:rPr lang="en-US" sz="2400" b="1" dirty="0"/>
              <a:t>**Sign up at the registration desk this morning!**</a:t>
            </a:r>
          </a:p>
        </p:txBody>
      </p:sp>
      <p:pic>
        <p:nvPicPr>
          <p:cNvPr id="7" name="Picture 6">
            <a:extLst>
              <a:ext uri="{FF2B5EF4-FFF2-40B4-BE49-F238E27FC236}">
                <a16:creationId xmlns:a16="http://schemas.microsoft.com/office/drawing/2014/main" id="{6AB3617E-1099-B86E-7398-09A20A1B1842}"/>
              </a:ext>
            </a:extLst>
          </p:cNvPr>
          <p:cNvPicPr>
            <a:picLocks noChangeAspect="1"/>
          </p:cNvPicPr>
          <p:nvPr/>
        </p:nvPicPr>
        <p:blipFill>
          <a:blip r:embed="rId3"/>
          <a:stretch>
            <a:fillRect/>
          </a:stretch>
        </p:blipFill>
        <p:spPr>
          <a:xfrm>
            <a:off x="5765800" y="1592370"/>
            <a:ext cx="5715000" cy="4143070"/>
          </a:xfrm>
          <a:prstGeom prst="rect">
            <a:avLst/>
          </a:prstGeom>
        </p:spPr>
      </p:pic>
    </p:spTree>
    <p:extLst>
      <p:ext uri="{BB962C8B-B14F-4D97-AF65-F5344CB8AC3E}">
        <p14:creationId xmlns:p14="http://schemas.microsoft.com/office/powerpoint/2010/main" val="368476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C521F3-335E-9587-4899-02CEA44B2B9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CDD184-1D33-88E5-0EDF-878C4612B3A2}"/>
              </a:ext>
            </a:extLst>
          </p:cNvPr>
          <p:cNvSpPr txBox="1"/>
          <p:nvPr/>
        </p:nvSpPr>
        <p:spPr>
          <a:xfrm>
            <a:off x="457200" y="1079500"/>
            <a:ext cx="1622688" cy="707886"/>
          </a:xfrm>
          <a:prstGeom prst="rect">
            <a:avLst/>
          </a:prstGeom>
          <a:noFill/>
        </p:spPr>
        <p:txBody>
          <a:bodyPr wrap="none" rtlCol="0">
            <a:spAutoFit/>
          </a:bodyPr>
          <a:lstStyle/>
          <a:p>
            <a:r>
              <a:rPr lang="en-US" sz="4000" b="1" dirty="0">
                <a:solidFill>
                  <a:srgbClr val="790CFF"/>
                </a:solidFill>
              </a:rPr>
              <a:t>Lunch</a:t>
            </a:r>
          </a:p>
        </p:txBody>
      </p:sp>
      <p:sp>
        <p:nvSpPr>
          <p:cNvPr id="5" name="TextBox 4">
            <a:extLst>
              <a:ext uri="{FF2B5EF4-FFF2-40B4-BE49-F238E27FC236}">
                <a16:creationId xmlns:a16="http://schemas.microsoft.com/office/drawing/2014/main" id="{FC05CAD3-F227-262C-4529-BEAEE37731ED}"/>
              </a:ext>
            </a:extLst>
          </p:cNvPr>
          <p:cNvSpPr txBox="1"/>
          <p:nvPr/>
        </p:nvSpPr>
        <p:spPr>
          <a:xfrm>
            <a:off x="495300" y="1698486"/>
            <a:ext cx="11379200" cy="2215991"/>
          </a:xfrm>
          <a:prstGeom prst="rect">
            <a:avLst/>
          </a:prstGeom>
          <a:noFill/>
        </p:spPr>
        <p:txBody>
          <a:bodyPr wrap="square" rtlCol="0">
            <a:spAutoFit/>
          </a:bodyPr>
          <a:lstStyle/>
          <a:p>
            <a:r>
              <a:rPr lang="en-US" sz="3200" dirty="0"/>
              <a:t>Info on the “Logistics” tab of meeting website</a:t>
            </a:r>
          </a:p>
          <a:p>
            <a:pPr marL="914400" lvl="1" indent="-457200">
              <a:spcBef>
                <a:spcPts val="600"/>
              </a:spcBef>
              <a:buFont typeface="Arial" panose="020B0604020202020204" pitchFamily="34" charset="0"/>
              <a:buChar char="•"/>
            </a:pPr>
            <a:r>
              <a:rPr lang="en-US" sz="3200" dirty="0"/>
              <a:t>List of nearby restaurants</a:t>
            </a:r>
          </a:p>
          <a:p>
            <a:pPr marL="914400" lvl="1" indent="-457200">
              <a:spcBef>
                <a:spcPts val="600"/>
              </a:spcBef>
              <a:buFont typeface="Arial" panose="020B0604020202020204" pitchFamily="34" charset="0"/>
              <a:buChar char="•"/>
            </a:pPr>
            <a:r>
              <a:rPr lang="en-US" sz="3200" dirty="0"/>
              <a:t>Information on placing a delivery order for CHOPT (warm bowls, salads, wraps, cookies, chips, drinks)</a:t>
            </a:r>
          </a:p>
        </p:txBody>
      </p:sp>
      <p:pic>
        <p:nvPicPr>
          <p:cNvPr id="7" name="Picture 6">
            <a:extLst>
              <a:ext uri="{FF2B5EF4-FFF2-40B4-BE49-F238E27FC236}">
                <a16:creationId xmlns:a16="http://schemas.microsoft.com/office/drawing/2014/main" id="{55F00CF7-C135-C789-BF13-8DC6530A51F2}"/>
              </a:ext>
            </a:extLst>
          </p:cNvPr>
          <p:cNvPicPr>
            <a:picLocks noChangeAspect="1"/>
          </p:cNvPicPr>
          <p:nvPr/>
        </p:nvPicPr>
        <p:blipFill>
          <a:blip r:embed="rId3"/>
          <a:stretch>
            <a:fillRect/>
          </a:stretch>
        </p:blipFill>
        <p:spPr>
          <a:xfrm>
            <a:off x="2036533" y="4261517"/>
            <a:ext cx="8118933" cy="2215991"/>
          </a:xfrm>
          <a:prstGeom prst="rect">
            <a:avLst/>
          </a:prstGeom>
        </p:spPr>
      </p:pic>
    </p:spTree>
    <p:extLst>
      <p:ext uri="{BB962C8B-B14F-4D97-AF65-F5344CB8AC3E}">
        <p14:creationId xmlns:p14="http://schemas.microsoft.com/office/powerpoint/2010/main" val="272556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646B2A-B8B8-8355-4E40-E31BABD3D5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C7DDC57-5DD1-4DFF-DDDF-9C1AD2975789}"/>
              </a:ext>
            </a:extLst>
          </p:cNvPr>
          <p:cNvSpPr txBox="1"/>
          <p:nvPr/>
        </p:nvSpPr>
        <p:spPr>
          <a:xfrm>
            <a:off x="457200" y="1079500"/>
            <a:ext cx="7816820" cy="707886"/>
          </a:xfrm>
          <a:prstGeom prst="rect">
            <a:avLst/>
          </a:prstGeom>
          <a:noFill/>
        </p:spPr>
        <p:txBody>
          <a:bodyPr wrap="none" rtlCol="0">
            <a:spAutoFit/>
          </a:bodyPr>
          <a:lstStyle/>
          <a:p>
            <a:r>
              <a:rPr lang="en-US" sz="4000" b="1" dirty="0">
                <a:solidFill>
                  <a:srgbClr val="790CFF"/>
                </a:solidFill>
              </a:rPr>
              <a:t>Poster Session: Wednesday 5:30 </a:t>
            </a:r>
          </a:p>
        </p:txBody>
      </p:sp>
      <p:sp>
        <p:nvSpPr>
          <p:cNvPr id="5" name="TextBox 4">
            <a:extLst>
              <a:ext uri="{FF2B5EF4-FFF2-40B4-BE49-F238E27FC236}">
                <a16:creationId xmlns:a16="http://schemas.microsoft.com/office/drawing/2014/main" id="{DD893376-0E8F-928A-F79C-61F83C7AACBB}"/>
              </a:ext>
            </a:extLst>
          </p:cNvPr>
          <p:cNvSpPr txBox="1"/>
          <p:nvPr/>
        </p:nvSpPr>
        <p:spPr>
          <a:xfrm>
            <a:off x="457200" y="1999972"/>
            <a:ext cx="10375899" cy="2092881"/>
          </a:xfrm>
          <a:prstGeom prst="rect">
            <a:avLst/>
          </a:prstGeom>
          <a:noFill/>
        </p:spPr>
        <p:txBody>
          <a:bodyPr wrap="square" rtlCol="0">
            <a:spAutoFit/>
          </a:bodyPr>
          <a:lstStyle/>
          <a:p>
            <a:pPr marL="342900" indent="-342900">
              <a:buFont typeface="Arial" panose="020B0604020202020204" pitchFamily="34" charset="0"/>
              <a:buChar char="•"/>
            </a:pPr>
            <a:r>
              <a:rPr lang="en-US" sz="2400" dirty="0"/>
              <a:t>Posters will be up for the entirety of the meeting.</a:t>
            </a:r>
          </a:p>
          <a:p>
            <a:pPr marL="342900" indent="-342900">
              <a:spcBef>
                <a:spcPts val="600"/>
              </a:spcBef>
              <a:buFont typeface="Arial" panose="020B0604020202020204" pitchFamily="34" charset="0"/>
              <a:buChar char="•"/>
            </a:pPr>
            <a:r>
              <a:rPr lang="en-US" sz="2400" dirty="0"/>
              <a:t>Your poster location will be printed on the back of your badge and posted online on the Poster Agenda prior to the meeting.</a:t>
            </a:r>
          </a:p>
          <a:p>
            <a:pPr marL="342900" indent="-342900">
              <a:spcBef>
                <a:spcPts val="600"/>
              </a:spcBef>
              <a:buFont typeface="Arial" panose="020B0604020202020204" pitchFamily="34" charset="0"/>
              <a:buChar char="•"/>
            </a:pPr>
            <a:r>
              <a:rPr lang="en-US" sz="2400" dirty="0"/>
              <a:t>You may hang up your poster today, please take down your poster by 6:15 pm on Thursday</a:t>
            </a:r>
          </a:p>
        </p:txBody>
      </p:sp>
    </p:spTree>
    <p:extLst>
      <p:ext uri="{BB962C8B-B14F-4D97-AF65-F5344CB8AC3E}">
        <p14:creationId xmlns:p14="http://schemas.microsoft.com/office/powerpoint/2010/main" val="5061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BDFAC2-EA0A-7F48-7339-6003C87CED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BC698B3-871C-3681-A1EA-BA297E807213}"/>
              </a:ext>
            </a:extLst>
          </p:cNvPr>
          <p:cNvSpPr txBox="1"/>
          <p:nvPr/>
        </p:nvSpPr>
        <p:spPr>
          <a:xfrm>
            <a:off x="457200" y="1079500"/>
            <a:ext cx="3443187" cy="707886"/>
          </a:xfrm>
          <a:prstGeom prst="rect">
            <a:avLst/>
          </a:prstGeom>
          <a:noFill/>
        </p:spPr>
        <p:txBody>
          <a:bodyPr wrap="none" rtlCol="0">
            <a:spAutoFit/>
          </a:bodyPr>
          <a:lstStyle/>
          <a:p>
            <a:r>
              <a:rPr lang="en-US" sz="4000" b="1" dirty="0">
                <a:solidFill>
                  <a:srgbClr val="790CFF"/>
                </a:solidFill>
              </a:rPr>
              <a:t>Presentations</a:t>
            </a:r>
          </a:p>
        </p:txBody>
      </p:sp>
      <p:sp>
        <p:nvSpPr>
          <p:cNvPr id="5" name="TextBox 4">
            <a:extLst>
              <a:ext uri="{FF2B5EF4-FFF2-40B4-BE49-F238E27FC236}">
                <a16:creationId xmlns:a16="http://schemas.microsoft.com/office/drawing/2014/main" id="{C353EE5C-7AF3-8C2E-C38D-6E95F4834600}"/>
              </a:ext>
            </a:extLst>
          </p:cNvPr>
          <p:cNvSpPr txBox="1"/>
          <p:nvPr/>
        </p:nvSpPr>
        <p:spPr>
          <a:xfrm>
            <a:off x="457200" y="1999972"/>
            <a:ext cx="10375899" cy="2092881"/>
          </a:xfrm>
          <a:prstGeom prst="rect">
            <a:avLst/>
          </a:prstGeom>
          <a:noFill/>
        </p:spPr>
        <p:txBody>
          <a:bodyPr wrap="square" rtlCol="0">
            <a:spAutoFit/>
          </a:bodyPr>
          <a:lstStyle/>
          <a:p>
            <a:pPr marL="342900" indent="-342900">
              <a:buFont typeface="Arial" panose="020B0604020202020204" pitchFamily="34" charset="0"/>
              <a:buChar char="•"/>
            </a:pPr>
            <a:r>
              <a:rPr lang="en-US" sz="2400" dirty="0"/>
              <a:t>During the meeting presentations are available behind sign-in</a:t>
            </a:r>
          </a:p>
          <a:p>
            <a:pPr marL="342900" indent="-342900">
              <a:spcBef>
                <a:spcPts val="600"/>
              </a:spcBef>
              <a:buFont typeface="Arial" panose="020B0604020202020204" pitchFamily="34" charset="0"/>
              <a:buChar char="•"/>
            </a:pPr>
            <a:r>
              <a:rPr lang="en-US" sz="2400" dirty="0"/>
              <a:t>After the meeting presentations will be made public</a:t>
            </a:r>
          </a:p>
          <a:p>
            <a:pPr marL="342900" indent="-342900">
              <a:spcBef>
                <a:spcPts val="600"/>
              </a:spcBef>
              <a:buFont typeface="Arial" panose="020B0604020202020204" pitchFamily="34" charset="0"/>
              <a:buChar char="•"/>
            </a:pPr>
            <a:r>
              <a:rPr lang="en-US" sz="2400" dirty="0"/>
              <a:t>If any slides shouldn’t be publicly available, send </a:t>
            </a:r>
            <a:r>
              <a:rPr lang="en-US" sz="2400" dirty="0" err="1"/>
              <a:t>support@cce.nasa.gov</a:t>
            </a:r>
            <a:r>
              <a:rPr lang="en-US" sz="2400" dirty="0"/>
              <a:t> a redacted version after the meeting</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84051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0C68235-84BB-CF31-9D34-4F2DC8EAE30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A932A5-91BC-EAA2-19A2-B580C8E4256F}"/>
              </a:ext>
            </a:extLst>
          </p:cNvPr>
          <p:cNvSpPr txBox="1"/>
          <p:nvPr/>
        </p:nvSpPr>
        <p:spPr>
          <a:xfrm>
            <a:off x="457200" y="1079500"/>
            <a:ext cx="6269345" cy="707886"/>
          </a:xfrm>
          <a:prstGeom prst="rect">
            <a:avLst/>
          </a:prstGeom>
          <a:noFill/>
        </p:spPr>
        <p:txBody>
          <a:bodyPr wrap="none" rtlCol="0">
            <a:spAutoFit/>
          </a:bodyPr>
          <a:lstStyle/>
          <a:p>
            <a:r>
              <a:rPr lang="en-US" sz="4000" b="1" dirty="0">
                <a:solidFill>
                  <a:srgbClr val="790CFF"/>
                </a:solidFill>
              </a:rPr>
              <a:t>Breakout Sessions Today:</a:t>
            </a:r>
          </a:p>
        </p:txBody>
      </p:sp>
      <p:sp>
        <p:nvSpPr>
          <p:cNvPr id="5" name="TextBox 4">
            <a:extLst>
              <a:ext uri="{FF2B5EF4-FFF2-40B4-BE49-F238E27FC236}">
                <a16:creationId xmlns:a16="http://schemas.microsoft.com/office/drawing/2014/main" id="{BB107F85-A58A-A074-C163-CA8FF8312507}"/>
              </a:ext>
            </a:extLst>
          </p:cNvPr>
          <p:cNvSpPr txBox="1"/>
          <p:nvPr/>
        </p:nvSpPr>
        <p:spPr>
          <a:xfrm>
            <a:off x="495300" y="1999972"/>
            <a:ext cx="10375899" cy="2046714"/>
          </a:xfrm>
          <a:prstGeom prst="rect">
            <a:avLst/>
          </a:prstGeom>
          <a:noFill/>
        </p:spPr>
        <p:txBody>
          <a:bodyPr wrap="square" rtlCol="0">
            <a:spAutoFit/>
          </a:bodyPr>
          <a:lstStyle/>
          <a:p>
            <a:r>
              <a:rPr lang="en-US" sz="2800" dirty="0"/>
              <a:t>Between CMS Science Team Members &amp; Stakeholders</a:t>
            </a:r>
          </a:p>
          <a:p>
            <a:pPr marL="971550" lvl="1" indent="-514350">
              <a:spcBef>
                <a:spcPts val="600"/>
              </a:spcBef>
              <a:buFont typeface="+mj-lt"/>
              <a:buAutoNum type="arabicPeriod"/>
            </a:pPr>
            <a:r>
              <a:rPr lang="en-US" sz="2800" dirty="0"/>
              <a:t>Biomass (Moderator: Carlos Silva)</a:t>
            </a:r>
          </a:p>
          <a:p>
            <a:pPr marL="971550" lvl="1" indent="-514350">
              <a:spcBef>
                <a:spcPts val="600"/>
              </a:spcBef>
              <a:buFont typeface="+mj-lt"/>
              <a:buAutoNum type="arabicPeriod"/>
            </a:pPr>
            <a:r>
              <a:rPr lang="en-US" sz="2800" dirty="0"/>
              <a:t>Atmospheric Flux (Moderator: Daniel Cusworth)</a:t>
            </a:r>
          </a:p>
          <a:p>
            <a:pPr marL="971550" lvl="1" indent="-514350">
              <a:spcBef>
                <a:spcPts val="600"/>
              </a:spcBef>
              <a:buFont typeface="+mj-lt"/>
              <a:buAutoNum type="arabicPeriod"/>
            </a:pPr>
            <a:r>
              <a:rPr lang="en-US" sz="2800" dirty="0"/>
              <a:t>Oceans and Wet Carbon (Moderator: Cecile Rousseaux)</a:t>
            </a:r>
          </a:p>
        </p:txBody>
      </p:sp>
    </p:spTree>
    <p:extLst>
      <p:ext uri="{BB962C8B-B14F-4D97-AF65-F5344CB8AC3E}">
        <p14:creationId xmlns:p14="http://schemas.microsoft.com/office/powerpoint/2010/main" val="338000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765D2D-B1A6-FD21-1842-9060DFC99D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41A8D2-FF02-8746-9D4B-2B336618DA90}"/>
              </a:ext>
            </a:extLst>
          </p:cNvPr>
          <p:cNvSpPr txBox="1"/>
          <p:nvPr/>
        </p:nvSpPr>
        <p:spPr>
          <a:xfrm>
            <a:off x="457200" y="1079500"/>
            <a:ext cx="7501349" cy="707886"/>
          </a:xfrm>
          <a:prstGeom prst="rect">
            <a:avLst/>
          </a:prstGeom>
          <a:noFill/>
        </p:spPr>
        <p:txBody>
          <a:bodyPr wrap="none" rtlCol="0">
            <a:spAutoFit/>
          </a:bodyPr>
          <a:lstStyle/>
          <a:p>
            <a:r>
              <a:rPr lang="en-US" sz="4000" b="1" dirty="0">
                <a:solidFill>
                  <a:srgbClr val="790CFF"/>
                </a:solidFill>
              </a:rPr>
              <a:t>Breakout Sessions Wednesday:</a:t>
            </a:r>
          </a:p>
        </p:txBody>
      </p:sp>
      <p:sp>
        <p:nvSpPr>
          <p:cNvPr id="5" name="TextBox 4">
            <a:extLst>
              <a:ext uri="{FF2B5EF4-FFF2-40B4-BE49-F238E27FC236}">
                <a16:creationId xmlns:a16="http://schemas.microsoft.com/office/drawing/2014/main" id="{1B2CA520-1ABC-DF64-F624-4AB804EF7740}"/>
              </a:ext>
            </a:extLst>
          </p:cNvPr>
          <p:cNvSpPr txBox="1"/>
          <p:nvPr/>
        </p:nvSpPr>
        <p:spPr>
          <a:xfrm>
            <a:off x="495300" y="1999972"/>
            <a:ext cx="10375899" cy="3062377"/>
          </a:xfrm>
          <a:prstGeom prst="rect">
            <a:avLst/>
          </a:prstGeom>
          <a:noFill/>
        </p:spPr>
        <p:txBody>
          <a:bodyPr wrap="square" rtlCol="0">
            <a:spAutoFit/>
          </a:bodyPr>
          <a:lstStyle/>
          <a:p>
            <a:pPr>
              <a:spcBef>
                <a:spcPts val="600"/>
              </a:spcBef>
            </a:pPr>
            <a:r>
              <a:rPr lang="en-US" sz="2800" dirty="0"/>
              <a:t>Working Group Breakouts</a:t>
            </a:r>
          </a:p>
          <a:p>
            <a:pPr marL="971550" lvl="1" indent="-514350">
              <a:spcBef>
                <a:spcPts val="600"/>
              </a:spcBef>
              <a:buFont typeface="+mj-lt"/>
              <a:buAutoNum type="arabicPeriod"/>
            </a:pPr>
            <a:r>
              <a:rPr lang="en-US" sz="2800" dirty="0"/>
              <a:t>Biomass (Andy Hudak &amp; Neha </a:t>
            </a:r>
            <a:r>
              <a:rPr lang="en-US" sz="2800" dirty="0" err="1"/>
              <a:t>Hunka</a:t>
            </a:r>
            <a:r>
              <a:rPr lang="en-US" sz="2800" dirty="0"/>
              <a:t>)</a:t>
            </a:r>
          </a:p>
          <a:p>
            <a:pPr marL="971550" lvl="1" indent="-514350">
              <a:spcBef>
                <a:spcPts val="600"/>
              </a:spcBef>
              <a:buFont typeface="+mj-lt"/>
              <a:buAutoNum type="arabicPeriod"/>
            </a:pPr>
            <a:r>
              <a:rPr lang="en-US" sz="2800" dirty="0"/>
              <a:t>Flux (Junjie Liu &amp; Andrew Schuh)</a:t>
            </a:r>
          </a:p>
          <a:p>
            <a:pPr marL="971550" lvl="1" indent="-514350">
              <a:spcBef>
                <a:spcPts val="600"/>
              </a:spcBef>
              <a:buFont typeface="+mj-lt"/>
              <a:buAutoNum type="arabicPeriod"/>
            </a:pPr>
            <a:r>
              <a:rPr lang="en-US" sz="2800" dirty="0"/>
              <a:t>Methane (Daniel Jacob)</a:t>
            </a:r>
          </a:p>
          <a:p>
            <a:pPr marL="971550" lvl="1" indent="-514350">
              <a:spcBef>
                <a:spcPts val="600"/>
              </a:spcBef>
              <a:buFont typeface="+mj-lt"/>
              <a:buAutoNum type="arabicPeriod"/>
            </a:pPr>
            <a:r>
              <a:rPr lang="en-US" sz="2800" dirty="0"/>
              <a:t>Uncertainties (Robert Kennedy)</a:t>
            </a:r>
          </a:p>
          <a:p>
            <a:pPr marL="971550" lvl="1" indent="-514350">
              <a:spcBef>
                <a:spcPts val="600"/>
              </a:spcBef>
              <a:buFont typeface="+mj-lt"/>
              <a:buAutoNum type="arabicPeriod"/>
            </a:pPr>
            <a:r>
              <a:rPr lang="en-US" sz="2800" dirty="0"/>
              <a:t>Wet Carbon (Blake Clark)</a:t>
            </a:r>
          </a:p>
        </p:txBody>
      </p:sp>
    </p:spTree>
    <p:extLst>
      <p:ext uri="{BB962C8B-B14F-4D97-AF65-F5344CB8AC3E}">
        <p14:creationId xmlns:p14="http://schemas.microsoft.com/office/powerpoint/2010/main" val="385338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7E0490-6D19-FDEE-18FC-16A47D1B9B0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F6C8B3-2A46-A670-1140-9048D2E1B850}"/>
              </a:ext>
            </a:extLst>
          </p:cNvPr>
          <p:cNvSpPr txBox="1"/>
          <p:nvPr/>
        </p:nvSpPr>
        <p:spPr>
          <a:xfrm>
            <a:off x="457200" y="1079500"/>
            <a:ext cx="6906571" cy="707886"/>
          </a:xfrm>
          <a:prstGeom prst="rect">
            <a:avLst/>
          </a:prstGeom>
          <a:noFill/>
        </p:spPr>
        <p:txBody>
          <a:bodyPr wrap="none" rtlCol="0">
            <a:spAutoFit/>
          </a:bodyPr>
          <a:lstStyle/>
          <a:p>
            <a:r>
              <a:rPr lang="en-US" sz="4000" b="1" dirty="0">
                <a:solidFill>
                  <a:srgbClr val="790CFF"/>
                </a:solidFill>
              </a:rPr>
              <a:t>Breakout Sessions Thursday:</a:t>
            </a:r>
          </a:p>
        </p:txBody>
      </p:sp>
      <p:sp>
        <p:nvSpPr>
          <p:cNvPr id="5" name="TextBox 4">
            <a:extLst>
              <a:ext uri="{FF2B5EF4-FFF2-40B4-BE49-F238E27FC236}">
                <a16:creationId xmlns:a16="http://schemas.microsoft.com/office/drawing/2014/main" id="{75EF7F6D-5A6B-4DA4-513E-376DEF4A5EDE}"/>
              </a:ext>
            </a:extLst>
          </p:cNvPr>
          <p:cNvSpPr txBox="1"/>
          <p:nvPr/>
        </p:nvSpPr>
        <p:spPr>
          <a:xfrm>
            <a:off x="495300" y="1999972"/>
            <a:ext cx="10375899" cy="1461939"/>
          </a:xfrm>
          <a:prstGeom prst="rect">
            <a:avLst/>
          </a:prstGeom>
          <a:noFill/>
        </p:spPr>
        <p:txBody>
          <a:bodyPr wrap="square" rtlCol="0">
            <a:spAutoFit/>
          </a:bodyPr>
          <a:lstStyle/>
          <a:p>
            <a:pPr>
              <a:spcBef>
                <a:spcPts val="600"/>
              </a:spcBef>
            </a:pPr>
            <a:r>
              <a:rPr lang="en-US" sz="2800" dirty="0"/>
              <a:t>US GHG Center Breakout Sessions (4)</a:t>
            </a:r>
          </a:p>
          <a:p>
            <a:pPr marL="457200" indent="-457200">
              <a:spcBef>
                <a:spcPts val="600"/>
              </a:spcBef>
              <a:buFont typeface="Arial" panose="020B0604020202020204" pitchFamily="34" charset="0"/>
              <a:buChar char="•"/>
            </a:pPr>
            <a:r>
              <a:rPr lang="en-US" sz="2800" dirty="0"/>
              <a:t> Discuss US GHG Center Integration of CMS Data Products &amp; Collaboration in Stakeholder Engagement Efforts</a:t>
            </a:r>
          </a:p>
        </p:txBody>
      </p:sp>
    </p:spTree>
    <p:extLst>
      <p:ext uri="{BB962C8B-B14F-4D97-AF65-F5344CB8AC3E}">
        <p14:creationId xmlns:p14="http://schemas.microsoft.com/office/powerpoint/2010/main" val="647160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3625</TotalTime>
  <Words>657</Words>
  <Application>Microsoft Macintosh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Avenir Next Demi Bold</vt:lpstr>
      <vt:lpstr>Calibri</vt:lpstr>
      <vt:lpstr>Courier New</vt:lpstr>
      <vt:lpstr>Helvetica Neue</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Third Decadal U.S. Carbon Cycle Science Plan (USCCSP3)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Stroud, David B. (GSFC-618.0)[SCIENCE SYSTEMS AND APPLICATIONS INC]</dc:creator>
  <cp:lastModifiedBy>Larson, Libby {she, her} (GSFC-618.0)[SCIENCE SYSTEMS AND APPLICATIONS INC]</cp:lastModifiedBy>
  <cp:revision>16</cp:revision>
  <dcterms:created xsi:type="dcterms:W3CDTF">2024-09-11T20:55:21Z</dcterms:created>
  <dcterms:modified xsi:type="dcterms:W3CDTF">2024-09-16T21:04:01Z</dcterms:modified>
</cp:coreProperties>
</file>