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22"/>
  </p:notesMasterIdLst>
  <p:sldIdLst>
    <p:sldId id="257" r:id="rId2"/>
    <p:sldId id="258" r:id="rId3"/>
    <p:sldId id="259" r:id="rId4"/>
    <p:sldId id="260" r:id="rId5"/>
    <p:sldId id="278" r:id="rId6"/>
    <p:sldId id="279" r:id="rId7"/>
    <p:sldId id="320" r:id="rId8"/>
    <p:sldId id="321" r:id="rId9"/>
    <p:sldId id="319" r:id="rId10"/>
    <p:sldId id="265" r:id="rId11"/>
    <p:sldId id="322" r:id="rId12"/>
    <p:sldId id="266" r:id="rId13"/>
    <p:sldId id="267" r:id="rId14"/>
    <p:sldId id="318" r:id="rId15"/>
    <p:sldId id="293" r:id="rId16"/>
    <p:sldId id="314" r:id="rId17"/>
    <p:sldId id="315" r:id="rId18"/>
    <p:sldId id="271" r:id="rId19"/>
    <p:sldId id="273" r:id="rId20"/>
    <p:sldId id="27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4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94694"/>
  </p:normalViewPr>
  <p:slideViewPr>
    <p:cSldViewPr snapToGrid="0">
      <p:cViewPr varScale="1">
        <p:scale>
          <a:sx n="121" d="100"/>
          <a:sy n="121" d="100"/>
        </p:scale>
        <p:origin x="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delete val="1"/>
          </c:dLbls>
          <c:cat>
            <c:strRef>
              <c:f>Sheet1!$A$2:$A$9</c:f>
              <c:strCache>
                <c:ptCount val="8"/>
                <c:pt idx="0">
                  <c:v>Land Biomass</c:v>
                </c:pt>
                <c:pt idx="1">
                  <c:v>Ocean Biomass</c:v>
                </c:pt>
                <c:pt idx="2">
                  <c:v>Land-Atmosphere Flux</c:v>
                </c:pt>
                <c:pt idx="3">
                  <c:v>Ocean-Atmosphere Flux</c:v>
                </c:pt>
                <c:pt idx="4">
                  <c:v>Land-Ocean Flux</c:v>
                </c:pt>
                <c:pt idx="5">
                  <c:v>Global Surface-Atmosphere Flux</c:v>
                </c:pt>
                <c:pt idx="6">
                  <c:v>MRV</c:v>
                </c:pt>
                <c:pt idx="7">
                  <c:v>Lake Biomass</c:v>
                </c:pt>
              </c:strCache>
            </c:strRef>
          </c:cat>
          <c:val>
            <c:numRef>
              <c:f>Sheet1!$B$2:$B$9</c:f>
              <c:numCache>
                <c:formatCode>General</c:formatCode>
                <c:ptCount val="8"/>
                <c:pt idx="0">
                  <c:v>24</c:v>
                </c:pt>
                <c:pt idx="1">
                  <c:v>3</c:v>
                </c:pt>
                <c:pt idx="2">
                  <c:v>22</c:v>
                </c:pt>
                <c:pt idx="3">
                  <c:v>2</c:v>
                </c:pt>
                <c:pt idx="4">
                  <c:v>5</c:v>
                </c:pt>
                <c:pt idx="5">
                  <c:v>7</c:v>
                </c:pt>
                <c:pt idx="6">
                  <c:v>1</c:v>
                </c:pt>
                <c:pt idx="7">
                  <c:v>1</c:v>
                </c:pt>
              </c:numCache>
            </c:numRef>
          </c:val>
          <c:extLst>
            <c:ext xmlns:c16="http://schemas.microsoft.com/office/drawing/2014/chart" uri="{C3380CC4-5D6E-409C-BE32-E72D297353CC}">
              <c16:uniqueId val="{00000000-ED72-EC46-A7F4-CEF2FB158023}"/>
            </c:ext>
          </c:extLst>
        </c:ser>
        <c:dLbls>
          <c:dLblPos val="ctr"/>
          <c:showLegendKey val="0"/>
          <c:showVal val="1"/>
          <c:showCatName val="0"/>
          <c:showSerName val="0"/>
          <c:showPercent val="0"/>
          <c:showBubbleSize val="0"/>
        </c:dLbls>
        <c:gapWidth val="150"/>
        <c:overlap val="100"/>
        <c:axId val="806665600"/>
        <c:axId val="806618528"/>
      </c:barChart>
      <c:catAx>
        <c:axId val="80666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6618528"/>
        <c:crosses val="autoZero"/>
        <c:auto val="1"/>
        <c:lblAlgn val="ctr"/>
        <c:lblOffset val="100"/>
        <c:noMultiLvlLbl val="0"/>
      </c:catAx>
      <c:valAx>
        <c:axId val="806618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6665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Theme</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Number of Orgs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77B-1141-A6EA-DF1B31DDACF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77B-1141-A6EA-DF1B31DDACF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77B-1141-A6EA-DF1B31DDACF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77B-1141-A6EA-DF1B31DDACF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477B-1141-A6EA-DF1B31DDACF1}"/>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477B-1141-A6EA-DF1B31DDACF1}"/>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477B-1141-A6EA-DF1B31DDACF1}"/>
              </c:ext>
            </c:extLst>
          </c:dPt>
          <c:dLbls>
            <c:delete val="1"/>
          </c:dLbls>
          <c:cat>
            <c:strRef>
              <c:f>Sheet1!$A$2:$A$8</c:f>
              <c:strCache>
                <c:ptCount val="7"/>
                <c:pt idx="0">
                  <c:v>Global Surface-Atmosphere Flux</c:v>
                </c:pt>
                <c:pt idx="1">
                  <c:v>Land Biomass</c:v>
                </c:pt>
                <c:pt idx="2">
                  <c:v>Land-Atmosphere Flux</c:v>
                </c:pt>
                <c:pt idx="3">
                  <c:v>Land-Ocean Flux</c:v>
                </c:pt>
                <c:pt idx="4">
                  <c:v>MRV</c:v>
                </c:pt>
                <c:pt idx="5">
                  <c:v>Ocean Biomass</c:v>
                </c:pt>
                <c:pt idx="6">
                  <c:v>Ocean-Atmosphere Flux</c:v>
                </c:pt>
              </c:strCache>
            </c:strRef>
          </c:cat>
          <c:val>
            <c:numRef>
              <c:f>Sheet1!$B$2:$B$8</c:f>
              <c:numCache>
                <c:formatCode>General</c:formatCode>
                <c:ptCount val="7"/>
                <c:pt idx="0">
                  <c:v>6</c:v>
                </c:pt>
                <c:pt idx="1">
                  <c:v>88</c:v>
                </c:pt>
                <c:pt idx="2">
                  <c:v>47</c:v>
                </c:pt>
                <c:pt idx="3">
                  <c:v>15</c:v>
                </c:pt>
                <c:pt idx="4">
                  <c:v>21</c:v>
                </c:pt>
                <c:pt idx="5">
                  <c:v>10</c:v>
                </c:pt>
                <c:pt idx="6">
                  <c:v>4</c:v>
                </c:pt>
              </c:numCache>
            </c:numRef>
          </c:val>
          <c:extLst>
            <c:ext xmlns:c16="http://schemas.microsoft.com/office/drawing/2014/chart" uri="{C3380CC4-5D6E-409C-BE32-E72D297353CC}">
              <c16:uniqueId val="{00000000-A0D8-4B78-8F0A-56E3E56B7DF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Country</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179-4CBA-AB7C-8F036736EDD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179-4CBA-AB7C-8F036736EDD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179-4CBA-AB7C-8F036736EDD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179-4CBA-AB7C-8F036736EDD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179-4CBA-AB7C-8F036736EDD1}"/>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C179-4CBA-AB7C-8F036736EDD1}"/>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C179-4CBA-AB7C-8F036736EDD1}"/>
              </c:ext>
            </c:extLst>
          </c:dPt>
          <c:dLbls>
            <c:delete val="1"/>
          </c:dLbls>
          <c:cat>
            <c:strRef>
              <c:f>Sheet1!$A$2:$A$8</c:f>
              <c:strCache>
                <c:ptCount val="7"/>
                <c:pt idx="0">
                  <c:v>USA</c:v>
                </c:pt>
                <c:pt idx="1">
                  <c:v>UK/EU</c:v>
                </c:pt>
                <c:pt idx="2">
                  <c:v>Canada</c:v>
                </c:pt>
                <c:pt idx="3">
                  <c:v>Mexico</c:v>
                </c:pt>
                <c:pt idx="4">
                  <c:v>Brazil</c:v>
                </c:pt>
                <c:pt idx="5">
                  <c:v>Indonesia</c:v>
                </c:pt>
                <c:pt idx="6">
                  <c:v>Other</c:v>
                </c:pt>
              </c:strCache>
            </c:strRef>
          </c:cat>
          <c:val>
            <c:numRef>
              <c:f>Sheet1!$B$2:$B$8</c:f>
              <c:numCache>
                <c:formatCode>General</c:formatCode>
                <c:ptCount val="7"/>
                <c:pt idx="0">
                  <c:v>119</c:v>
                </c:pt>
                <c:pt idx="1">
                  <c:v>5</c:v>
                </c:pt>
                <c:pt idx="2">
                  <c:v>3</c:v>
                </c:pt>
                <c:pt idx="3">
                  <c:v>8</c:v>
                </c:pt>
                <c:pt idx="4">
                  <c:v>6</c:v>
                </c:pt>
                <c:pt idx="5">
                  <c:v>6</c:v>
                </c:pt>
                <c:pt idx="6">
                  <c:v>23</c:v>
                </c:pt>
              </c:numCache>
            </c:numRef>
          </c:val>
          <c:extLst>
            <c:ext xmlns:c16="http://schemas.microsoft.com/office/drawing/2014/chart" uri="{C3380CC4-5D6E-409C-BE32-E72D297353CC}">
              <c16:uniqueId val="{00000000-77FC-4EF3-8A0C-1A6B56FC3E4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415422449703154"/>
          <c:y val="0.18848625568554211"/>
          <c:w val="0.2323801903593776"/>
          <c:h val="0.6269373871836059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79C109-4CE8-7A41-BC8B-2C4F720C50B5}" type="datetimeFigureOut">
              <a:rPr lang="en-US" smtClean="0"/>
              <a:t>9/16/24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B7BCEC-3936-104E-BFFB-08A626264E6A}" type="slidenum">
              <a:rPr lang="en-US" smtClean="0"/>
              <a:t>‹#›</a:t>
            </a:fld>
            <a:endParaRPr lang="en-US"/>
          </a:p>
        </p:txBody>
      </p:sp>
    </p:spTree>
    <p:extLst>
      <p:ext uri="{BB962C8B-B14F-4D97-AF65-F5344CB8AC3E}">
        <p14:creationId xmlns:p14="http://schemas.microsoft.com/office/powerpoint/2010/main" val="2712555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Updated 9/11/2024</a:t>
            </a:r>
          </a:p>
          <a:p>
            <a:pPr marL="0" lvl="0" indent="0" algn="l" rtl="0">
              <a:lnSpc>
                <a:spcPct val="100000"/>
              </a:lnSpc>
              <a:spcBef>
                <a:spcPts val="0"/>
              </a:spcBef>
              <a:spcAft>
                <a:spcPts val="0"/>
              </a:spcAft>
              <a:buSzPts val="1400"/>
              <a:buNone/>
            </a:pPr>
            <a:r>
              <a:rPr lang="en-US" dirty="0"/>
              <a:t>Total of 924 participants over 29 countries</a:t>
            </a:r>
            <a:endParaRPr dirty="0"/>
          </a:p>
          <a:p>
            <a:pPr marL="0" lvl="0" indent="0" algn="l" rtl="0">
              <a:lnSpc>
                <a:spcPct val="100000"/>
              </a:lnSpc>
              <a:spcBef>
                <a:spcPts val="0"/>
              </a:spcBef>
              <a:spcAft>
                <a:spcPts val="0"/>
              </a:spcAft>
              <a:buSzPts val="1400"/>
              <a:buNone/>
            </a:pPr>
            <a:r>
              <a:rPr lang="en-US" dirty="0"/>
              <a:t>539 participants in phase 3</a:t>
            </a:r>
          </a:p>
          <a:p>
            <a:pPr marL="0" lvl="0" indent="0" algn="l" rtl="0">
              <a:lnSpc>
                <a:spcPct val="100000"/>
              </a:lnSpc>
              <a:spcBef>
                <a:spcPts val="0"/>
              </a:spcBef>
              <a:spcAft>
                <a:spcPts val="0"/>
              </a:spcAft>
              <a:buSzPts val="1400"/>
              <a:buNone/>
            </a:pPr>
            <a:endParaRPr lang="en-US" dirty="0"/>
          </a:p>
        </p:txBody>
      </p:sp>
      <p:sp>
        <p:nvSpPr>
          <p:cNvPr id="227" name="Google Shape;22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Updated 9/11/2024</a:t>
            </a:r>
            <a:endParaRPr dirty="0"/>
          </a:p>
          <a:p>
            <a:pPr marL="0" lvl="0" indent="0" algn="l" rtl="0">
              <a:lnSpc>
                <a:spcPct val="100000"/>
              </a:lnSpc>
              <a:spcBef>
                <a:spcPts val="0"/>
              </a:spcBef>
              <a:spcAft>
                <a:spcPts val="0"/>
              </a:spcAft>
              <a:buSzPts val="1400"/>
              <a:buNone/>
            </a:pPr>
            <a:r>
              <a:rPr lang="en-US" dirty="0"/>
              <a:t>170 unique stakeholder orgs</a:t>
            </a:r>
          </a:p>
          <a:p>
            <a:pPr marL="0" lvl="0" indent="0" algn="l" rtl="0">
              <a:lnSpc>
                <a:spcPct val="100000"/>
              </a:lnSpc>
              <a:spcBef>
                <a:spcPts val="0"/>
              </a:spcBef>
              <a:spcAft>
                <a:spcPts val="0"/>
              </a:spcAft>
              <a:buSzPts val="1400"/>
              <a:buNone/>
            </a:pPr>
            <a:endParaRPr lang="en-US" dirty="0"/>
          </a:p>
        </p:txBody>
      </p:sp>
      <p:sp>
        <p:nvSpPr>
          <p:cNvPr id="237" name="Google Shape;23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Updated 9/12/2024</a:t>
            </a:r>
            <a:endParaRPr dirty="0"/>
          </a:p>
          <a:p>
            <a:pPr marL="0" lvl="0" indent="0" algn="l" rtl="0">
              <a:lnSpc>
                <a:spcPct val="100000"/>
              </a:lnSpc>
              <a:spcBef>
                <a:spcPts val="0"/>
              </a:spcBef>
              <a:spcAft>
                <a:spcPts val="0"/>
              </a:spcAft>
              <a:buSzPts val="1400"/>
              <a:buNone/>
            </a:pPr>
            <a:r>
              <a:rPr lang="en-US" dirty="0"/>
              <a:t>Total 694 publications in CMS  </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tx1"/>
                </a:solidFill>
                <a:latin typeface="Calibri"/>
                <a:ea typeface="Calibri"/>
                <a:cs typeface="Calibri"/>
                <a:sym typeface="Calibri"/>
              </a:rPr>
              <a:t>Cited 55,955 (as of 9/12/24)</a:t>
            </a:r>
            <a:endParaRPr lang="en-US" sz="1200" b="0" i="0" u="none" strike="noStrike" cap="none" dirty="0">
              <a:solidFill>
                <a:schemeClr val="tx1"/>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200" b="0" i="0" u="none" strike="noStrike" cap="none" dirty="0">
                <a:solidFill>
                  <a:schemeClr val="tx1"/>
                </a:solidFill>
                <a:latin typeface="Calibri"/>
                <a:ea typeface="Calibri"/>
                <a:cs typeface="Calibri"/>
                <a:sym typeface="Calibri"/>
              </a:rPr>
              <a:t> </a:t>
            </a:r>
            <a:r>
              <a:rPr lang="en-US" dirty="0">
                <a:solidFill>
                  <a:schemeClr val="tx1"/>
                </a:solidFill>
                <a:latin typeface="Calibri"/>
                <a:ea typeface="Calibri"/>
                <a:cs typeface="Calibri"/>
                <a:sym typeface="Calibri"/>
              </a:rPr>
              <a:t>126</a:t>
            </a:r>
            <a:r>
              <a:rPr lang="en-US" sz="1200" b="0" i="0" u="none" strike="noStrike" cap="none" dirty="0">
                <a:solidFill>
                  <a:schemeClr val="tx1"/>
                </a:solidFill>
                <a:latin typeface="Calibri"/>
                <a:ea typeface="Calibri"/>
                <a:cs typeface="Calibri"/>
                <a:sym typeface="Calibri"/>
              </a:rPr>
              <a:t> papers with &gt; 100</a:t>
            </a:r>
          </a:p>
          <a:p>
            <a:pPr marL="0" lvl="0" indent="0" algn="l" rtl="0">
              <a:lnSpc>
                <a:spcPct val="100000"/>
              </a:lnSpc>
              <a:spcBef>
                <a:spcPts val="0"/>
              </a:spcBef>
              <a:spcAft>
                <a:spcPts val="0"/>
              </a:spcAft>
              <a:buSzPts val="1400"/>
              <a:buNone/>
            </a:pPr>
            <a:r>
              <a:rPr lang="en-US" dirty="0">
                <a:solidFill>
                  <a:schemeClr val="tx1"/>
                </a:solidFill>
                <a:latin typeface="Calibri"/>
                <a:ea typeface="Calibri"/>
                <a:cs typeface="Calibri"/>
                <a:sym typeface="Calibri"/>
              </a:rPr>
              <a:t>25</a:t>
            </a:r>
            <a:r>
              <a:rPr lang="en-US" sz="1200" b="0" i="0" u="none" strike="noStrike" cap="none" dirty="0">
                <a:solidFill>
                  <a:schemeClr val="tx1"/>
                </a:solidFill>
                <a:latin typeface="Calibri"/>
                <a:ea typeface="Calibri"/>
                <a:cs typeface="Calibri"/>
                <a:sym typeface="Calibri"/>
              </a:rPr>
              <a:t> in Nature</a:t>
            </a:r>
            <a:endParaRPr lang="en-US" sz="12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tx1"/>
                </a:solidFill>
                <a:latin typeface="Calibri"/>
                <a:ea typeface="Calibri"/>
                <a:cs typeface="Calibri"/>
                <a:sym typeface="Calibri"/>
              </a:rPr>
              <a:t>11 in Science</a:t>
            </a:r>
            <a:endParaRPr lang="en-US" sz="12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tx1"/>
                </a:solidFill>
                <a:latin typeface="Calibri"/>
                <a:ea typeface="Calibri"/>
                <a:cs typeface="Calibri"/>
                <a:sym typeface="Calibri"/>
              </a:rPr>
              <a:t>17 in PNAS</a:t>
            </a:r>
            <a:endParaRPr lang="en-US" sz="700" b="0" i="0" u="none" strike="noStrike" cap="none" dirty="0">
              <a:solidFill>
                <a:schemeClr val="tx1"/>
              </a:solidFill>
              <a:latin typeface="Arial"/>
              <a:ea typeface="Arial"/>
              <a:cs typeface="Arial"/>
              <a:sym typeface="Arial"/>
            </a:endParaRPr>
          </a:p>
        </p:txBody>
      </p:sp>
      <p:sp>
        <p:nvSpPr>
          <p:cNvPr id="248" name="Google Shape;24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487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Updated 9/12/2023</a:t>
            </a:r>
          </a:p>
          <a:p>
            <a:pPr marL="0" lvl="0" indent="0" algn="l" rtl="0">
              <a:lnSpc>
                <a:spcPct val="100000"/>
              </a:lnSpc>
              <a:spcBef>
                <a:spcPts val="0"/>
              </a:spcBef>
              <a:spcAft>
                <a:spcPts val="0"/>
              </a:spcAft>
              <a:buSzPts val="1400"/>
              <a:buNone/>
            </a:pPr>
            <a:endParaRPr lang="en-US" dirty="0"/>
          </a:p>
        </p:txBody>
      </p:sp>
      <p:sp>
        <p:nvSpPr>
          <p:cNvPr id="299" name="Google Shape;2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Updated 9/5/2024</a:t>
            </a:r>
          </a:p>
        </p:txBody>
      </p:sp>
      <p:sp>
        <p:nvSpPr>
          <p:cNvPr id="322" name="Google Shape;32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Updated 9/11/2024</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dirty="0"/>
          </a:p>
        </p:txBody>
      </p:sp>
      <p:sp>
        <p:nvSpPr>
          <p:cNvPr id="312" name="Google Shape;31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6" name="Google Shape;11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79 Projects</a:t>
            </a:r>
          </a:p>
          <a:p>
            <a:pPr marL="0" lvl="0" indent="0" algn="l" rtl="0">
              <a:lnSpc>
                <a:spcPct val="100000"/>
              </a:lnSpc>
              <a:spcBef>
                <a:spcPts val="0"/>
              </a:spcBef>
              <a:spcAft>
                <a:spcPts val="0"/>
              </a:spcAft>
              <a:buSzPts val="1400"/>
              <a:buNone/>
            </a:pPr>
            <a:r>
              <a:rPr lang="en-US" dirty="0"/>
              <a:t>Projects listed by primary theme (one theme per project assigned by Peter Griffith- (I assigned Ocean biomass to Balch and </a:t>
            </a:r>
            <a:r>
              <a:rPr lang="en-US" dirty="0" err="1"/>
              <a:t>Behernfeld</a:t>
            </a:r>
            <a:r>
              <a:rPr lang="en-US" dirty="0"/>
              <a:t> 2011)  3 projects with MRV as primary theme not on this slide (Escobar 2013,  Escobar 2015 and Poulter 2018).</a:t>
            </a:r>
          </a:p>
          <a:p>
            <a:pPr marL="0" lvl="0" indent="0" algn="l" rtl="0">
              <a:lnSpc>
                <a:spcPct val="100000"/>
              </a:lnSpc>
              <a:spcBef>
                <a:spcPts val="0"/>
              </a:spcBef>
              <a:spcAft>
                <a:spcPts val="0"/>
              </a:spcAft>
              <a:buSzPts val="1400"/>
              <a:buNone/>
            </a:pPr>
            <a:r>
              <a:rPr lang="en-US" dirty="0"/>
              <a:t>Numbers in parentheses represent projects with MRV listed as a secondary theme within the year/primary theme category. </a:t>
            </a:r>
          </a:p>
          <a:p>
            <a:pPr marL="0" lvl="0" indent="0" algn="l" rtl="0">
              <a:lnSpc>
                <a:spcPct val="100000"/>
              </a:lnSpc>
              <a:spcBef>
                <a:spcPts val="0"/>
              </a:spcBef>
              <a:spcAft>
                <a:spcPts val="0"/>
              </a:spcAft>
              <a:buSzPts val="1400"/>
              <a:buNone/>
            </a:pPr>
            <a:r>
              <a:rPr lang="en-US" dirty="0"/>
              <a:t>Numbers in parentheses are number of projects with either MRV or Decision Support as a selected keyword</a:t>
            </a:r>
            <a:endParaRPr dirty="0"/>
          </a:p>
        </p:txBody>
      </p:sp>
      <p:sp>
        <p:nvSpPr>
          <p:cNvPr id="141" name="Google Shape;14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**Updated 9/12/2024</a:t>
            </a:r>
          </a:p>
          <a:p>
            <a:pPr marL="0" lvl="0" indent="0" algn="l" rtl="0">
              <a:lnSpc>
                <a:spcPct val="100000"/>
              </a:lnSpc>
              <a:spcBef>
                <a:spcPts val="0"/>
              </a:spcBef>
              <a:spcAft>
                <a:spcPts val="0"/>
              </a:spcAft>
              <a:buSzPts val="1400"/>
              <a:buNone/>
            </a:pPr>
            <a:r>
              <a:rPr lang="en-US" dirty="0"/>
              <a:t>Total of 65 (16 new 2023) phase 3 projects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2452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Updated 9/13/2024</a:t>
            </a:r>
          </a:p>
          <a:p>
            <a:endParaRPr lang="en-US" dirty="0"/>
          </a:p>
          <a:p>
            <a:r>
              <a:rPr lang="en-US" dirty="0"/>
              <a:t>Not all publications necessarily fit into these themes. They were matched by project, so the pubs sometimes might be related to a project’s secondary theme.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4360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9/13/2024</a:t>
            </a:r>
          </a:p>
          <a:p>
            <a:r>
              <a:rPr lang="en-US" dirty="0"/>
              <a:t>Total number of products 189</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466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Updated 9/12/2024</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1526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D73A9A-44A7-C545-ABD0-F9874AB262D5}" type="datetimeFigureOut">
              <a:rPr lang="en-US" smtClean="0"/>
              <a:t>9/16/24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3A15A-3A74-CD4D-8540-CB27F49C7520}" type="slidenum">
              <a:rPr lang="en-US" smtClean="0"/>
              <a:t>‹#›</a:t>
            </a:fld>
            <a:endParaRPr lang="en-US"/>
          </a:p>
        </p:txBody>
      </p:sp>
    </p:spTree>
    <p:extLst>
      <p:ext uri="{BB962C8B-B14F-4D97-AF65-F5344CB8AC3E}">
        <p14:creationId xmlns:p14="http://schemas.microsoft.com/office/powerpoint/2010/main" val="2173556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D73A9A-44A7-C545-ABD0-F9874AB262D5}" type="datetimeFigureOut">
              <a:rPr lang="en-US" smtClean="0"/>
              <a:t>9/16/24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3A15A-3A74-CD4D-8540-CB27F49C7520}" type="slidenum">
              <a:rPr lang="en-US" smtClean="0"/>
              <a:t>‹#›</a:t>
            </a:fld>
            <a:endParaRPr lang="en-US"/>
          </a:p>
        </p:txBody>
      </p:sp>
    </p:spTree>
    <p:extLst>
      <p:ext uri="{BB962C8B-B14F-4D97-AF65-F5344CB8AC3E}">
        <p14:creationId xmlns:p14="http://schemas.microsoft.com/office/powerpoint/2010/main" val="326878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D73A9A-44A7-C545-ABD0-F9874AB262D5}" type="datetimeFigureOut">
              <a:rPr lang="en-US" smtClean="0"/>
              <a:t>9/16/24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3A15A-3A74-CD4D-8540-CB27F49C7520}" type="slidenum">
              <a:rPr lang="en-US" smtClean="0"/>
              <a:t>‹#›</a:t>
            </a:fld>
            <a:endParaRPr lang="en-US"/>
          </a:p>
        </p:txBody>
      </p:sp>
    </p:spTree>
    <p:extLst>
      <p:ext uri="{BB962C8B-B14F-4D97-AF65-F5344CB8AC3E}">
        <p14:creationId xmlns:p14="http://schemas.microsoft.com/office/powerpoint/2010/main" val="3116517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D73A9A-44A7-C545-ABD0-F9874AB262D5}" type="datetimeFigureOut">
              <a:rPr lang="en-US" smtClean="0"/>
              <a:t>9/16/24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3A15A-3A74-CD4D-8540-CB27F49C7520}" type="slidenum">
              <a:rPr lang="en-US" smtClean="0"/>
              <a:t>‹#›</a:t>
            </a:fld>
            <a:endParaRPr lang="en-US"/>
          </a:p>
        </p:txBody>
      </p:sp>
    </p:spTree>
    <p:extLst>
      <p:ext uri="{BB962C8B-B14F-4D97-AF65-F5344CB8AC3E}">
        <p14:creationId xmlns:p14="http://schemas.microsoft.com/office/powerpoint/2010/main" val="418800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D73A9A-44A7-C545-ABD0-F9874AB262D5}" type="datetimeFigureOut">
              <a:rPr lang="en-US" smtClean="0"/>
              <a:t>9/16/24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3A15A-3A74-CD4D-8540-CB27F49C7520}" type="slidenum">
              <a:rPr lang="en-US" smtClean="0"/>
              <a:t>‹#›</a:t>
            </a:fld>
            <a:endParaRPr lang="en-US"/>
          </a:p>
        </p:txBody>
      </p:sp>
    </p:spTree>
    <p:extLst>
      <p:ext uri="{BB962C8B-B14F-4D97-AF65-F5344CB8AC3E}">
        <p14:creationId xmlns:p14="http://schemas.microsoft.com/office/powerpoint/2010/main" val="360727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D73A9A-44A7-C545-ABD0-F9874AB262D5}" type="datetimeFigureOut">
              <a:rPr lang="en-US" smtClean="0"/>
              <a:t>9/16/24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3A15A-3A74-CD4D-8540-CB27F49C7520}" type="slidenum">
              <a:rPr lang="en-US" smtClean="0"/>
              <a:t>‹#›</a:t>
            </a:fld>
            <a:endParaRPr lang="en-US"/>
          </a:p>
        </p:txBody>
      </p:sp>
    </p:spTree>
    <p:extLst>
      <p:ext uri="{BB962C8B-B14F-4D97-AF65-F5344CB8AC3E}">
        <p14:creationId xmlns:p14="http://schemas.microsoft.com/office/powerpoint/2010/main" val="2087094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D73A9A-44A7-C545-ABD0-F9874AB262D5}" type="datetimeFigureOut">
              <a:rPr lang="en-US" smtClean="0"/>
              <a:t>9/16/24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53A15A-3A74-CD4D-8540-CB27F49C7520}" type="slidenum">
              <a:rPr lang="en-US" smtClean="0"/>
              <a:t>‹#›</a:t>
            </a:fld>
            <a:endParaRPr lang="en-US"/>
          </a:p>
        </p:txBody>
      </p:sp>
    </p:spTree>
    <p:extLst>
      <p:ext uri="{BB962C8B-B14F-4D97-AF65-F5344CB8AC3E}">
        <p14:creationId xmlns:p14="http://schemas.microsoft.com/office/powerpoint/2010/main" val="1984248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D73A9A-44A7-C545-ABD0-F9874AB262D5}" type="datetimeFigureOut">
              <a:rPr lang="en-US" smtClean="0"/>
              <a:t>9/16/24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53A15A-3A74-CD4D-8540-CB27F49C7520}" type="slidenum">
              <a:rPr lang="en-US" smtClean="0"/>
              <a:t>‹#›</a:t>
            </a:fld>
            <a:endParaRPr lang="en-US"/>
          </a:p>
        </p:txBody>
      </p:sp>
    </p:spTree>
    <p:extLst>
      <p:ext uri="{BB962C8B-B14F-4D97-AF65-F5344CB8AC3E}">
        <p14:creationId xmlns:p14="http://schemas.microsoft.com/office/powerpoint/2010/main" val="3925689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73A9A-44A7-C545-ABD0-F9874AB262D5}" type="datetimeFigureOut">
              <a:rPr lang="en-US" smtClean="0"/>
              <a:t>9/16/24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53A15A-3A74-CD4D-8540-CB27F49C7520}" type="slidenum">
              <a:rPr lang="en-US" smtClean="0"/>
              <a:t>‹#›</a:t>
            </a:fld>
            <a:endParaRPr lang="en-US"/>
          </a:p>
        </p:txBody>
      </p:sp>
    </p:spTree>
    <p:extLst>
      <p:ext uri="{BB962C8B-B14F-4D97-AF65-F5344CB8AC3E}">
        <p14:creationId xmlns:p14="http://schemas.microsoft.com/office/powerpoint/2010/main" val="3930890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D73A9A-44A7-C545-ABD0-F9874AB262D5}" type="datetimeFigureOut">
              <a:rPr lang="en-US" smtClean="0"/>
              <a:t>9/16/24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3A15A-3A74-CD4D-8540-CB27F49C7520}" type="slidenum">
              <a:rPr lang="en-US" smtClean="0"/>
              <a:t>‹#›</a:t>
            </a:fld>
            <a:endParaRPr lang="en-US"/>
          </a:p>
        </p:txBody>
      </p:sp>
    </p:spTree>
    <p:extLst>
      <p:ext uri="{BB962C8B-B14F-4D97-AF65-F5344CB8AC3E}">
        <p14:creationId xmlns:p14="http://schemas.microsoft.com/office/powerpoint/2010/main" val="2618333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D73A9A-44A7-C545-ABD0-F9874AB262D5}" type="datetimeFigureOut">
              <a:rPr lang="en-US" smtClean="0"/>
              <a:t>9/16/24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3A15A-3A74-CD4D-8540-CB27F49C7520}" type="slidenum">
              <a:rPr lang="en-US" smtClean="0"/>
              <a:t>‹#›</a:t>
            </a:fld>
            <a:endParaRPr lang="en-US"/>
          </a:p>
        </p:txBody>
      </p:sp>
    </p:spTree>
    <p:extLst>
      <p:ext uri="{BB962C8B-B14F-4D97-AF65-F5344CB8AC3E}">
        <p14:creationId xmlns:p14="http://schemas.microsoft.com/office/powerpoint/2010/main" val="2234922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D73A9A-44A7-C545-ABD0-F9874AB262D5}" type="datetimeFigureOut">
              <a:rPr lang="en-US" smtClean="0"/>
              <a:t>9/16/24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53A15A-3A74-CD4D-8540-CB27F49C7520}" type="slidenum">
              <a:rPr lang="en-US" smtClean="0"/>
              <a:t>‹#›</a:t>
            </a:fld>
            <a:endParaRPr lang="en-US"/>
          </a:p>
        </p:txBody>
      </p:sp>
    </p:spTree>
    <p:extLst>
      <p:ext uri="{BB962C8B-B14F-4D97-AF65-F5344CB8AC3E}">
        <p14:creationId xmlns:p14="http://schemas.microsoft.com/office/powerpoint/2010/main" val="1344212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png"/><Relationship Id="rId18" Type="http://schemas.openxmlformats.org/officeDocument/2006/relationships/image" Target="../media/image41.jp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jpg"/><Relationship Id="rId12" Type="http://schemas.openxmlformats.org/officeDocument/2006/relationships/image" Target="../media/image35.jpg"/><Relationship Id="rId17" Type="http://schemas.openxmlformats.org/officeDocument/2006/relationships/image" Target="../media/image40.jp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png"/><Relationship Id="rId18" Type="http://schemas.openxmlformats.org/officeDocument/2006/relationships/image" Target="../media/image41.jp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jpg"/><Relationship Id="rId12" Type="http://schemas.openxmlformats.org/officeDocument/2006/relationships/image" Target="../media/image35.jpg"/><Relationship Id="rId17" Type="http://schemas.openxmlformats.org/officeDocument/2006/relationships/image" Target="../media/image40.jp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gif"/><Relationship Id="rId7"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5" name="Picture 4">
            <a:extLst>
              <a:ext uri="{FF2B5EF4-FFF2-40B4-BE49-F238E27FC236}">
                <a16:creationId xmlns:a16="http://schemas.microsoft.com/office/drawing/2014/main" id="{B78034F3-5964-A524-5E5C-2A98656AD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6730AE9-351C-848E-7B22-9BFC89C92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0" name="Google Shape;110;p1"/>
          <p:cNvSpPr/>
          <p:nvPr/>
        </p:nvSpPr>
        <p:spPr>
          <a:xfrm>
            <a:off x="3579750" y="1626674"/>
            <a:ext cx="4720800" cy="16619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2800" b="1" i="0" u="none" strike="noStrike" cap="none" dirty="0">
                <a:solidFill>
                  <a:schemeClr val="lt2"/>
                </a:solidFill>
                <a:latin typeface="Calibri"/>
                <a:ea typeface="Calibri"/>
                <a:cs typeface="Calibri"/>
                <a:sym typeface="Calibri"/>
              </a:rPr>
              <a:t>George Hurtt</a:t>
            </a:r>
            <a:endParaRPr sz="2800" b="1" i="0" u="none" strike="noStrike" cap="none" dirty="0">
              <a:solidFill>
                <a:schemeClr val="lt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chemeClr val="lt2"/>
                </a:solidFill>
                <a:latin typeface="Calibri"/>
                <a:ea typeface="Calibri"/>
                <a:cs typeface="Calibri"/>
                <a:sym typeface="Calibri"/>
              </a:rPr>
              <a:t>NASA-CMS Science Team Leader</a:t>
            </a:r>
            <a:endParaRPr sz="12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chemeClr val="lt2"/>
                </a:solidFill>
                <a:latin typeface="Calibri"/>
                <a:ea typeface="Calibri"/>
                <a:cs typeface="Calibri"/>
                <a:sym typeface="Calibri"/>
              </a:rPr>
              <a:t>Department of Geographical Sciences</a:t>
            </a:r>
            <a:endParaRPr sz="12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chemeClr val="lt2"/>
                </a:solidFill>
                <a:latin typeface="Calibri"/>
                <a:ea typeface="Calibri"/>
                <a:cs typeface="Calibri"/>
                <a:sym typeface="Calibri"/>
              </a:rPr>
              <a:t>University of Maryland</a:t>
            </a:r>
            <a:endParaRPr sz="12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err="1">
                <a:solidFill>
                  <a:schemeClr val="lt2"/>
                </a:solidFill>
                <a:latin typeface="Calibri"/>
                <a:ea typeface="Calibri"/>
                <a:cs typeface="Calibri"/>
                <a:sym typeface="Calibri"/>
              </a:rPr>
              <a:t>gchurtt@umd.edu</a:t>
            </a:r>
            <a:endParaRPr sz="1800" b="1" i="0" u="none" strike="noStrike" cap="none" dirty="0">
              <a:solidFill>
                <a:schemeClr val="lt2"/>
              </a:solidFill>
              <a:latin typeface="Calibri"/>
              <a:ea typeface="Calibri"/>
              <a:cs typeface="Calibri"/>
              <a:sym typeface="Calibri"/>
            </a:endParaRPr>
          </a:p>
        </p:txBody>
      </p:sp>
      <p:sp>
        <p:nvSpPr>
          <p:cNvPr id="111" name="Google Shape;111;p1"/>
          <p:cNvSpPr/>
          <p:nvPr/>
        </p:nvSpPr>
        <p:spPr>
          <a:xfrm>
            <a:off x="1302707" y="1045683"/>
            <a:ext cx="949472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chemeClr val="lt2"/>
                </a:solidFill>
                <a:latin typeface="Calibri"/>
                <a:ea typeface="Calibri"/>
                <a:cs typeface="Calibri"/>
                <a:sym typeface="Calibri"/>
              </a:rPr>
              <a:t>NASA Carbon Monitoring System </a:t>
            </a:r>
            <a:r>
              <a:rPr lang="en-US" dirty="0">
                <a:solidFill>
                  <a:schemeClr val="lt2"/>
                </a:solidFill>
                <a:ea typeface="Calibri"/>
              </a:rPr>
              <a:t> </a:t>
            </a:r>
            <a:r>
              <a:rPr lang="en-US" sz="3600" b="1" i="0" u="none" strike="noStrike" cap="none" dirty="0">
                <a:solidFill>
                  <a:schemeClr val="lt2"/>
                </a:solidFill>
                <a:latin typeface="Calibri"/>
                <a:ea typeface="Calibri"/>
                <a:cs typeface="Calibri"/>
                <a:sym typeface="Calibri"/>
              </a:rPr>
              <a:t>Overview</a:t>
            </a:r>
            <a:endParaRPr sz="1400" b="0" i="0" u="none" strike="noStrike" cap="none" dirty="0">
              <a:solidFill>
                <a:schemeClr val="lt2"/>
              </a:solidFill>
              <a:latin typeface="Arial"/>
              <a:ea typeface="Arial"/>
              <a:cs typeface="Arial"/>
              <a:sym typeface="Arial"/>
            </a:endParaRPr>
          </a:p>
        </p:txBody>
      </p:sp>
      <p:sp>
        <p:nvSpPr>
          <p:cNvPr id="112" name="Google Shape;112;p1"/>
          <p:cNvSpPr txBox="1"/>
          <p:nvPr/>
        </p:nvSpPr>
        <p:spPr>
          <a:xfrm>
            <a:off x="3034112" y="3259364"/>
            <a:ext cx="561166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b="1" i="0" u="none" strike="noStrike" cap="none" dirty="0">
                <a:solidFill>
                  <a:schemeClr val="lt2"/>
                </a:solidFill>
                <a:latin typeface="Calibri"/>
                <a:ea typeface="Calibri"/>
                <a:cs typeface="Calibri"/>
                <a:sym typeface="Calibri"/>
              </a:rPr>
              <a:t>NASA-CMS Science Team Meeting</a:t>
            </a:r>
            <a:endParaRPr sz="12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000" b="1" i="0" u="none" strike="noStrike" cap="none" dirty="0">
                <a:solidFill>
                  <a:schemeClr val="lt2"/>
                </a:solidFill>
                <a:latin typeface="Calibri"/>
                <a:ea typeface="Calibri"/>
                <a:cs typeface="Calibri"/>
                <a:sym typeface="Calibri"/>
              </a:rPr>
              <a:t>September </a:t>
            </a:r>
            <a:r>
              <a:rPr lang="en-US" sz="2000" b="1" dirty="0">
                <a:solidFill>
                  <a:schemeClr val="lt2"/>
                </a:solidFill>
                <a:latin typeface="Calibri"/>
                <a:ea typeface="Calibri"/>
                <a:cs typeface="Calibri"/>
                <a:sym typeface="Calibri"/>
              </a:rPr>
              <a:t>17-19</a:t>
            </a:r>
            <a:r>
              <a:rPr lang="en-US" sz="2000" b="1" i="0" u="none" strike="noStrike" cap="none" dirty="0">
                <a:solidFill>
                  <a:schemeClr val="lt2"/>
                </a:solidFill>
                <a:latin typeface="Calibri"/>
                <a:ea typeface="Calibri"/>
                <a:cs typeface="Calibri"/>
                <a:sym typeface="Calibri"/>
              </a:rPr>
              <a:t>, 2024</a:t>
            </a: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000" b="1" i="0" u="none" strike="noStrike" cap="none" dirty="0">
                <a:solidFill>
                  <a:schemeClr val="lt2"/>
                </a:solidFill>
                <a:latin typeface="Calibri"/>
                <a:ea typeface="Calibri"/>
                <a:cs typeface="Calibri"/>
                <a:sym typeface="Calibri"/>
              </a:rPr>
              <a:t>AGU Conference Center, Washington, DC</a:t>
            </a:r>
            <a:endParaRPr sz="1200" b="0" i="0" u="none" strike="noStrike" cap="none" dirty="0">
              <a:solidFill>
                <a:schemeClr val="lt2"/>
              </a:solidFill>
              <a:latin typeface="Arial"/>
              <a:ea typeface="Arial"/>
              <a:cs typeface="Arial"/>
              <a:sym typeface="Arial"/>
            </a:endParaRPr>
          </a:p>
        </p:txBody>
      </p:sp>
      <p:sp>
        <p:nvSpPr>
          <p:cNvPr id="113" name="Google Shape;113;p1"/>
          <p:cNvSpPr txBox="1"/>
          <p:nvPr/>
        </p:nvSpPr>
        <p:spPr>
          <a:xfrm>
            <a:off x="4108050" y="5624950"/>
            <a:ext cx="3664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2"/>
                </a:solidFill>
                <a:latin typeface="Calibri"/>
                <a:ea typeface="Calibri"/>
                <a:cs typeface="Calibri"/>
                <a:sym typeface="Calibri"/>
              </a:rPr>
              <a:t>http://</a:t>
            </a:r>
            <a:r>
              <a:rPr lang="en-US" sz="2800" b="1" i="0" u="none" strike="noStrike" cap="none" dirty="0" err="1">
                <a:solidFill>
                  <a:schemeClr val="lt2"/>
                </a:solidFill>
                <a:latin typeface="Calibri"/>
                <a:ea typeface="Calibri"/>
                <a:cs typeface="Calibri"/>
                <a:sym typeface="Calibri"/>
              </a:rPr>
              <a:t>carbon.nasa.gov</a:t>
            </a:r>
            <a:endParaRPr sz="2800" b="1" i="0" u="none" strike="noStrike" cap="none" dirty="0">
              <a:solidFill>
                <a:schemeClr val="lt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2" name="Google Shape;232;p10"/>
          <p:cNvSpPr txBox="1"/>
          <p:nvPr/>
        </p:nvSpPr>
        <p:spPr>
          <a:xfrm>
            <a:off x="644551" y="1080455"/>
            <a:ext cx="1010500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000" b="1" i="0" u="none" strike="noStrike" cap="none" dirty="0">
                <a:latin typeface="Arial" panose="020B0604020202020204" pitchFamily="34" charset="0"/>
                <a:ea typeface="Arial"/>
                <a:cs typeface="Arial" panose="020B0604020202020204" pitchFamily="34" charset="0"/>
                <a:sym typeface="Arial"/>
              </a:rPr>
              <a:t>CMS All Participants</a:t>
            </a:r>
            <a:endParaRPr sz="2000" b="0" i="0" u="none" strike="noStrike" cap="none" dirty="0">
              <a:latin typeface="Arial" panose="020B0604020202020204" pitchFamily="34" charset="0"/>
              <a:ea typeface="Arial"/>
              <a:cs typeface="Arial" panose="020B0604020202020204" pitchFamily="34" charset="0"/>
              <a:sym typeface="Arial"/>
            </a:endParaRPr>
          </a:p>
        </p:txBody>
      </p:sp>
      <p:graphicFrame>
        <p:nvGraphicFramePr>
          <p:cNvPr id="233" name="Google Shape;233;p10"/>
          <p:cNvGraphicFramePr/>
          <p:nvPr>
            <p:extLst>
              <p:ext uri="{D42A27DB-BD31-4B8C-83A1-F6EECF244321}">
                <p14:modId xmlns:p14="http://schemas.microsoft.com/office/powerpoint/2010/main" val="4160567347"/>
              </p:ext>
            </p:extLst>
          </p:nvPr>
        </p:nvGraphicFramePr>
        <p:xfrm>
          <a:off x="644551" y="1680221"/>
          <a:ext cx="11032442" cy="4762621"/>
        </p:xfrm>
        <a:graphic>
          <a:graphicData uri="http://schemas.openxmlformats.org/drawingml/2006/table">
            <a:tbl>
              <a:tblPr>
                <a:noFill/>
              </a:tblPr>
              <a:tblGrid>
                <a:gridCol w="1774442">
                  <a:extLst>
                    <a:ext uri="{9D8B030D-6E8A-4147-A177-3AD203B41FA5}">
                      <a16:colId xmlns:a16="http://schemas.microsoft.com/office/drawing/2014/main" val="20000"/>
                    </a:ext>
                  </a:extLst>
                </a:gridCol>
                <a:gridCol w="1465853">
                  <a:extLst>
                    <a:ext uri="{9D8B030D-6E8A-4147-A177-3AD203B41FA5}">
                      <a16:colId xmlns:a16="http://schemas.microsoft.com/office/drawing/2014/main" val="20001"/>
                    </a:ext>
                  </a:extLst>
                </a:gridCol>
                <a:gridCol w="1396509">
                  <a:extLst>
                    <a:ext uri="{9D8B030D-6E8A-4147-A177-3AD203B41FA5}">
                      <a16:colId xmlns:a16="http://schemas.microsoft.com/office/drawing/2014/main" val="20002"/>
                    </a:ext>
                  </a:extLst>
                </a:gridCol>
                <a:gridCol w="959332">
                  <a:extLst>
                    <a:ext uri="{9D8B030D-6E8A-4147-A177-3AD203B41FA5}">
                      <a16:colId xmlns:a16="http://schemas.microsoft.com/office/drawing/2014/main" val="20003"/>
                    </a:ext>
                  </a:extLst>
                </a:gridCol>
                <a:gridCol w="959332">
                  <a:extLst>
                    <a:ext uri="{9D8B030D-6E8A-4147-A177-3AD203B41FA5}">
                      <a16:colId xmlns:a16="http://schemas.microsoft.com/office/drawing/2014/main" val="20004"/>
                    </a:ext>
                  </a:extLst>
                </a:gridCol>
                <a:gridCol w="1199199">
                  <a:extLst>
                    <a:ext uri="{9D8B030D-6E8A-4147-A177-3AD203B41FA5}">
                      <a16:colId xmlns:a16="http://schemas.microsoft.com/office/drawing/2014/main" val="20005"/>
                    </a:ext>
                  </a:extLst>
                </a:gridCol>
                <a:gridCol w="1199199">
                  <a:extLst>
                    <a:ext uri="{9D8B030D-6E8A-4147-A177-3AD203B41FA5}">
                      <a16:colId xmlns:a16="http://schemas.microsoft.com/office/drawing/2014/main" val="20006"/>
                    </a:ext>
                  </a:extLst>
                </a:gridCol>
                <a:gridCol w="1039288">
                  <a:extLst>
                    <a:ext uri="{9D8B030D-6E8A-4147-A177-3AD203B41FA5}">
                      <a16:colId xmlns:a16="http://schemas.microsoft.com/office/drawing/2014/main" val="20007"/>
                    </a:ext>
                  </a:extLst>
                </a:gridCol>
                <a:gridCol w="1039288">
                  <a:extLst>
                    <a:ext uri="{9D8B030D-6E8A-4147-A177-3AD203B41FA5}">
                      <a16:colId xmlns:a16="http://schemas.microsoft.com/office/drawing/2014/main" val="20008"/>
                    </a:ext>
                  </a:extLst>
                </a:gridCol>
              </a:tblGrid>
              <a:tr h="629208">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dirty="0"/>
                        <a:t> TYPE (# unique)</a:t>
                      </a:r>
                      <a:endParaRPr sz="1900" b="1" i="0" u="none" strike="noStrike" cap="none" dirty="0">
                        <a:solidFill>
                          <a:srgbClr val="000000"/>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US</a:t>
                      </a:r>
                      <a:endParaRPr sz="1900" b="1" i="0" u="none" strike="noStrike" cap="none">
                        <a:solidFill>
                          <a:srgbClr val="000000"/>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chemeClr val="dk1"/>
                        </a:buClr>
                        <a:buSzPts val="1900"/>
                        <a:buFont typeface="Calibri"/>
                        <a:buNone/>
                      </a:pPr>
                      <a:r>
                        <a:rPr lang="en-US" sz="1900" b="1" i="0" u="none" strike="noStrike" cap="none" dirty="0">
                          <a:solidFill>
                            <a:schemeClr val="dk1"/>
                          </a:solidFill>
                          <a:latin typeface="Calibri"/>
                          <a:ea typeface="Calibri"/>
                          <a:cs typeface="Calibri"/>
                          <a:sym typeface="Calibri"/>
                        </a:rPr>
                        <a:t>UK/EU</a:t>
                      </a:r>
                      <a:endParaRPr sz="1900" b="1" i="0" u="none" strike="noStrike" cap="none" dirty="0">
                        <a:solidFill>
                          <a:srgbClr val="000000"/>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900"/>
                        <a:buFont typeface="Calibri"/>
                        <a:buNone/>
                      </a:pPr>
                      <a:r>
                        <a:rPr lang="en-US" sz="1900" b="1" i="0" u="none" strike="noStrike" cap="none" dirty="0">
                          <a:solidFill>
                            <a:srgbClr val="000000"/>
                          </a:solidFill>
                          <a:latin typeface="Calibri"/>
                          <a:ea typeface="Calibri"/>
                          <a:cs typeface="Calibri"/>
                          <a:sym typeface="Calibri"/>
                        </a:rPr>
                        <a:t>Canada</a:t>
                      </a:r>
                      <a:endParaRPr sz="1400" u="none" strike="noStrike" cap="none" dirty="0"/>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900"/>
                        <a:buFont typeface="Calibri"/>
                        <a:buNone/>
                      </a:pPr>
                      <a:r>
                        <a:rPr lang="en-US" sz="1900" b="1" i="0" u="none" strike="noStrike" cap="none">
                          <a:solidFill>
                            <a:srgbClr val="000000"/>
                          </a:solidFill>
                          <a:latin typeface="Calibri"/>
                          <a:ea typeface="Calibri"/>
                          <a:cs typeface="Calibri"/>
                          <a:sym typeface="Calibri"/>
                        </a:rPr>
                        <a:t>Mexico</a:t>
                      </a:r>
                      <a:endParaRPr sz="1400" u="none" strike="noStrike" cap="none"/>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Brazil</a:t>
                      </a:r>
                      <a:endParaRPr sz="1400" u="none" strike="noStrike" cap="none"/>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Indonesia</a:t>
                      </a:r>
                      <a:endParaRPr sz="1900" b="1" i="0" u="none" strike="noStrike" cap="none">
                        <a:solidFill>
                          <a:srgbClr val="000000"/>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Other</a:t>
                      </a:r>
                      <a:endParaRPr sz="1400" u="none" strike="noStrike" cap="none"/>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u="none" strike="noStrike" cap="none"/>
                        <a:t>Total</a:t>
                      </a:r>
                      <a:endParaRPr sz="1900" b="1" i="0" u="none" strike="noStrike" cap="none">
                        <a:solidFill>
                          <a:srgbClr val="000000"/>
                        </a:solidFill>
                        <a:latin typeface="Calibri"/>
                        <a:ea typeface="Calibri"/>
                        <a:cs typeface="Calibri"/>
                        <a:sym typeface="Calibri"/>
                      </a:endParaRPr>
                    </a:p>
                  </a:txBody>
                  <a:tcPr marL="7350" marR="7350" marT="7350" marB="0" anchor="b">
                    <a:solidFill>
                      <a:schemeClr val="bg1"/>
                    </a:solidFill>
                  </a:tcPr>
                </a:tc>
                <a:extLst>
                  <a:ext uri="{0D108BD9-81ED-4DB2-BD59-A6C34878D82A}">
                    <a16:rowId xmlns:a16="http://schemas.microsoft.com/office/drawing/2014/main" val="10000"/>
                  </a:ext>
                </a:extLst>
              </a:tr>
              <a:tr h="38543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dirty="0">
                          <a:solidFill>
                            <a:schemeClr val="tx1"/>
                          </a:solidFill>
                          <a:latin typeface="Calibri"/>
                          <a:ea typeface="Calibri"/>
                          <a:cs typeface="Calibri"/>
                          <a:sym typeface="Calibri"/>
                        </a:rPr>
                        <a:t> University (121)</a:t>
                      </a:r>
                      <a:endParaRPr sz="18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322</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11</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3</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6</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4</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4</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23</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373</a:t>
                      </a:r>
                      <a:endParaRPr sz="1400" u="none" strike="noStrike" cap="none" dirty="0">
                        <a:solidFill>
                          <a:schemeClr val="tx1"/>
                        </a:solidFill>
                      </a:endParaRPr>
                    </a:p>
                  </a:txBody>
                  <a:tcPr marL="7350" marR="7350" marT="7350" marB="0" anchor="b">
                    <a:solidFill>
                      <a:schemeClr val="bg1"/>
                    </a:solidFill>
                  </a:tcPr>
                </a:tc>
                <a:extLst>
                  <a:ext uri="{0D108BD9-81ED-4DB2-BD59-A6C34878D82A}">
                    <a16:rowId xmlns:a16="http://schemas.microsoft.com/office/drawing/2014/main" val="10001"/>
                  </a:ext>
                </a:extLst>
              </a:tr>
              <a:tr h="627819">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dirty="0">
                          <a:solidFill>
                            <a:schemeClr val="tx1"/>
                          </a:solidFill>
                          <a:latin typeface="Calibri"/>
                          <a:ea typeface="Calibri"/>
                          <a:cs typeface="Calibri"/>
                          <a:sym typeface="Calibri"/>
                        </a:rPr>
                        <a:t> Federal Agency (37) </a:t>
                      </a:r>
                      <a:endParaRPr sz="18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275</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1</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2</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6</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5</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1</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10</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300</a:t>
                      </a:r>
                      <a:endParaRPr sz="1400" u="none" strike="noStrike" cap="none" dirty="0">
                        <a:solidFill>
                          <a:schemeClr val="tx1"/>
                        </a:solidFill>
                      </a:endParaRPr>
                    </a:p>
                  </a:txBody>
                  <a:tcPr marL="7350" marR="7350" marT="7350" marB="0" anchor="b">
                    <a:solidFill>
                      <a:schemeClr val="bg1"/>
                    </a:solidFill>
                  </a:tcPr>
                </a:tc>
                <a:extLst>
                  <a:ext uri="{0D108BD9-81ED-4DB2-BD59-A6C34878D82A}">
                    <a16:rowId xmlns:a16="http://schemas.microsoft.com/office/drawing/2014/main" val="10002"/>
                  </a:ext>
                </a:extLst>
              </a:tr>
              <a:tr h="596507">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dirty="0">
                          <a:solidFill>
                            <a:schemeClr val="tx1"/>
                          </a:solidFill>
                          <a:latin typeface="Calibri"/>
                          <a:ea typeface="Calibri"/>
                          <a:cs typeface="Calibri"/>
                          <a:sym typeface="Calibri"/>
                        </a:rPr>
                        <a:t> State Agency (25)</a:t>
                      </a:r>
                      <a:endParaRPr sz="18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40</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40</a:t>
                      </a:r>
                      <a:endParaRPr sz="1400" u="none" strike="noStrike" cap="none" dirty="0">
                        <a:solidFill>
                          <a:schemeClr val="tx1"/>
                        </a:solidFill>
                      </a:endParaRPr>
                    </a:p>
                  </a:txBody>
                  <a:tcPr marL="7350" marR="7350" marT="7350" marB="0" anchor="b">
                    <a:solidFill>
                      <a:schemeClr val="bg1"/>
                    </a:solidFill>
                  </a:tcPr>
                </a:tc>
                <a:extLst>
                  <a:ext uri="{0D108BD9-81ED-4DB2-BD59-A6C34878D82A}">
                    <a16:rowId xmlns:a16="http://schemas.microsoft.com/office/drawing/2014/main" val="10003"/>
                  </a:ext>
                </a:extLst>
              </a:tr>
              <a:tr h="38543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dirty="0">
                          <a:solidFill>
                            <a:schemeClr val="tx1"/>
                          </a:solidFill>
                          <a:latin typeface="Calibri"/>
                          <a:ea typeface="Calibri"/>
                          <a:cs typeface="Calibri"/>
                          <a:sym typeface="Calibri"/>
                        </a:rPr>
                        <a:t>Local Agency (9)</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12</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latin typeface="Calibri"/>
                          <a:ea typeface="Calibri"/>
                          <a:cs typeface="Calibri"/>
                          <a:sym typeface="Calibri"/>
                        </a:rPr>
                        <a:t>1</a:t>
                      </a:r>
                      <a:endParaRPr sz="140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13</a:t>
                      </a:r>
                      <a:endParaRPr sz="1400" u="none" strike="noStrike" cap="none" dirty="0">
                        <a:solidFill>
                          <a:schemeClr val="tx1"/>
                        </a:solidFill>
                      </a:endParaRPr>
                    </a:p>
                  </a:txBody>
                  <a:tcPr marL="7350" marR="7350" marT="7350" marB="0" anchor="b">
                    <a:solidFill>
                      <a:schemeClr val="bg1"/>
                    </a:solidFill>
                  </a:tcPr>
                </a:tc>
                <a:extLst>
                  <a:ext uri="{0D108BD9-81ED-4DB2-BD59-A6C34878D82A}">
                    <a16:rowId xmlns:a16="http://schemas.microsoft.com/office/drawing/2014/main" val="10004"/>
                  </a:ext>
                </a:extLst>
              </a:tr>
              <a:tr h="38543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dirty="0">
                          <a:solidFill>
                            <a:srgbClr val="FF0000"/>
                          </a:solidFill>
                          <a:latin typeface="Calibri"/>
                          <a:ea typeface="Calibri"/>
                          <a:cs typeface="Calibri"/>
                          <a:sym typeface="Calibri"/>
                        </a:rPr>
                        <a:t> </a:t>
                      </a:r>
                      <a:r>
                        <a:rPr lang="en-US" sz="1800" b="0" u="none" strike="noStrike" cap="none" dirty="0">
                          <a:solidFill>
                            <a:schemeClr val="tx1"/>
                          </a:solidFill>
                          <a:latin typeface="Calibri"/>
                          <a:ea typeface="Calibri"/>
                          <a:cs typeface="Calibri"/>
                          <a:sym typeface="Calibri"/>
                        </a:rPr>
                        <a:t>Company (41)</a:t>
                      </a:r>
                      <a:endParaRPr sz="18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41</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1</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2</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1</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2</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4</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51</a:t>
                      </a:r>
                      <a:endParaRPr sz="1400" u="none" strike="noStrike" cap="none" dirty="0">
                        <a:solidFill>
                          <a:schemeClr val="tx1"/>
                        </a:solidFill>
                      </a:endParaRPr>
                    </a:p>
                  </a:txBody>
                  <a:tcPr marL="7350" marR="7350" marT="7350" marB="0" anchor="b">
                    <a:solidFill>
                      <a:schemeClr val="bg1"/>
                    </a:solidFill>
                  </a:tcPr>
                </a:tc>
                <a:extLst>
                  <a:ext uri="{0D108BD9-81ED-4DB2-BD59-A6C34878D82A}">
                    <a16:rowId xmlns:a16="http://schemas.microsoft.com/office/drawing/2014/main" val="10005"/>
                  </a:ext>
                </a:extLst>
              </a:tr>
              <a:tr h="38543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dirty="0">
                          <a:solidFill>
                            <a:schemeClr val="tx1"/>
                          </a:solidFill>
                          <a:latin typeface="Calibri"/>
                          <a:ea typeface="Calibri"/>
                          <a:cs typeface="Calibri"/>
                          <a:sym typeface="Calibri"/>
                        </a:rPr>
                        <a:t> NGO  (26)</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47</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dirty="0">
                          <a:solidFill>
                            <a:schemeClr val="tx1"/>
                          </a:solidFill>
                          <a:latin typeface="Calibri"/>
                          <a:ea typeface="Calibri"/>
                          <a:cs typeface="Calibri"/>
                          <a:sym typeface="Calibri"/>
                        </a:rPr>
                        <a:t>3</a:t>
                      </a:r>
                      <a:endParaRPr sz="14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1</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51</a:t>
                      </a:r>
                      <a:endParaRPr sz="1400" u="none" strike="noStrike" cap="none" dirty="0">
                        <a:solidFill>
                          <a:schemeClr val="tx1"/>
                        </a:solidFill>
                      </a:endParaRPr>
                    </a:p>
                  </a:txBody>
                  <a:tcPr marL="7350" marR="7350" marT="7350" marB="0" anchor="b">
                    <a:solidFill>
                      <a:schemeClr val="bg1"/>
                    </a:solidFill>
                  </a:tcPr>
                </a:tc>
                <a:extLst>
                  <a:ext uri="{0D108BD9-81ED-4DB2-BD59-A6C34878D82A}">
                    <a16:rowId xmlns:a16="http://schemas.microsoft.com/office/drawing/2014/main" val="10006"/>
                  </a:ext>
                </a:extLst>
              </a:tr>
              <a:tr h="596507">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dirty="0">
                          <a:solidFill>
                            <a:srgbClr val="FF0000"/>
                          </a:solidFill>
                          <a:latin typeface="Calibri"/>
                          <a:ea typeface="Calibri"/>
                          <a:cs typeface="Calibri"/>
                          <a:sym typeface="Calibri"/>
                        </a:rPr>
                        <a:t> </a:t>
                      </a:r>
                      <a:r>
                        <a:rPr lang="en-US" sz="1800" b="0" u="none" strike="noStrike" cap="none" dirty="0">
                          <a:solidFill>
                            <a:schemeClr val="tx1"/>
                          </a:solidFill>
                          <a:latin typeface="Calibri"/>
                          <a:ea typeface="Calibri"/>
                          <a:cs typeface="Calibri"/>
                          <a:sym typeface="Calibri"/>
                        </a:rPr>
                        <a:t>Research Institute (29)</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35</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1</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2</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22</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60</a:t>
                      </a:r>
                      <a:endParaRPr sz="1400" u="none" strike="noStrike" cap="none" dirty="0">
                        <a:solidFill>
                          <a:schemeClr val="tx1"/>
                        </a:solidFill>
                      </a:endParaRPr>
                    </a:p>
                  </a:txBody>
                  <a:tcPr marL="7350" marR="7350" marT="7350" marB="0" anchor="b">
                    <a:solidFill>
                      <a:schemeClr val="bg1"/>
                    </a:solidFill>
                  </a:tcPr>
                </a:tc>
                <a:extLst>
                  <a:ext uri="{0D108BD9-81ED-4DB2-BD59-A6C34878D82A}">
                    <a16:rowId xmlns:a16="http://schemas.microsoft.com/office/drawing/2014/main" val="10007"/>
                  </a:ext>
                </a:extLst>
              </a:tr>
              <a:tr h="38543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tx1"/>
                          </a:solidFill>
                        </a:rPr>
                        <a:t>Other (27)</a:t>
                      </a:r>
                      <a:endParaRPr sz="18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22</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2</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latin typeface="Calibri"/>
                          <a:ea typeface="Calibri"/>
                          <a:cs typeface="Calibri"/>
                          <a:sym typeface="Calibri"/>
                        </a:rPr>
                        <a:t>1</a:t>
                      </a:r>
                      <a:endParaRPr sz="140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dirty="0">
                          <a:solidFill>
                            <a:schemeClr val="tx1"/>
                          </a:solidFill>
                          <a:latin typeface="Calibri"/>
                          <a:ea typeface="Calibri"/>
                          <a:cs typeface="Calibri"/>
                          <a:sym typeface="Calibri"/>
                        </a:rPr>
                        <a:t>1</a:t>
                      </a:r>
                      <a:endParaRPr sz="1400" b="0" i="0" u="none" strike="noStrike" cap="none" dirty="0">
                        <a:solidFill>
                          <a:schemeClr val="tx1"/>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10</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36</a:t>
                      </a:r>
                      <a:endParaRPr sz="1400" u="none" strike="noStrike" cap="none" dirty="0">
                        <a:solidFill>
                          <a:schemeClr val="tx1"/>
                        </a:solidFill>
                      </a:endParaRPr>
                    </a:p>
                  </a:txBody>
                  <a:tcPr marL="7350" marR="7350" marT="7350" marB="0" anchor="b">
                    <a:solidFill>
                      <a:schemeClr val="bg1"/>
                    </a:solidFill>
                  </a:tcPr>
                </a:tc>
                <a:extLst>
                  <a:ext uri="{0D108BD9-81ED-4DB2-BD59-A6C34878D82A}">
                    <a16:rowId xmlns:a16="http://schemas.microsoft.com/office/drawing/2014/main" val="10008"/>
                  </a:ext>
                </a:extLst>
              </a:tr>
              <a:tr h="385430">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dirty="0"/>
                        <a:t> Total</a:t>
                      </a:r>
                      <a:endParaRPr sz="1900" b="1" i="0" u="none" strike="noStrike" cap="none" dirty="0">
                        <a:solidFill>
                          <a:srgbClr val="000000"/>
                        </a:solidFill>
                        <a:latin typeface="Calibri"/>
                        <a:ea typeface="Calibri"/>
                        <a:cs typeface="Calibri"/>
                        <a:sym typeface="Calibri"/>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794</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16</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8</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14</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16</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7</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69</a:t>
                      </a:r>
                      <a:endParaRPr sz="1400" u="none" strike="noStrike" cap="none" dirty="0">
                        <a:solidFill>
                          <a:schemeClr val="tx1"/>
                        </a:solidFill>
                      </a:endParaRPr>
                    </a:p>
                  </a:txBody>
                  <a:tcPr marL="7350" marR="7350" marT="7350" marB="0" anchor="b">
                    <a:solidFill>
                      <a:schemeClr val="bg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400" u="none" strike="noStrike" cap="none" dirty="0">
                          <a:solidFill>
                            <a:schemeClr val="tx1"/>
                          </a:solidFill>
                        </a:rPr>
                        <a:t>924</a:t>
                      </a:r>
                      <a:endParaRPr sz="1400" u="none" strike="noStrike" cap="none" dirty="0">
                        <a:solidFill>
                          <a:schemeClr val="tx1"/>
                        </a:solidFill>
                      </a:endParaRPr>
                    </a:p>
                  </a:txBody>
                  <a:tcPr marL="7350" marR="7350" marT="7350" marB="0" anchor="b">
                    <a:solidFill>
                      <a:schemeClr val="bg1"/>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3B2EB7-1050-2D2F-D1A8-776AAE2D1252}"/>
              </a:ext>
            </a:extLst>
          </p:cNvPr>
          <p:cNvSpPr txBox="1"/>
          <p:nvPr/>
        </p:nvSpPr>
        <p:spPr>
          <a:xfrm>
            <a:off x="1691014" y="1954060"/>
            <a:ext cx="3494761"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Scientists</a:t>
            </a:r>
          </a:p>
        </p:txBody>
      </p:sp>
      <p:sp>
        <p:nvSpPr>
          <p:cNvPr id="14" name="TextBox 13">
            <a:extLst>
              <a:ext uri="{FF2B5EF4-FFF2-40B4-BE49-F238E27FC236}">
                <a16:creationId xmlns:a16="http://schemas.microsoft.com/office/drawing/2014/main" id="{85F16A6D-2DAC-AA36-19D4-209FDB3452E3}"/>
              </a:ext>
            </a:extLst>
          </p:cNvPr>
          <p:cNvSpPr txBox="1"/>
          <p:nvPr/>
        </p:nvSpPr>
        <p:spPr>
          <a:xfrm>
            <a:off x="1691014" y="3308959"/>
            <a:ext cx="3494761"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Stakeholders</a:t>
            </a:r>
          </a:p>
        </p:txBody>
      </p:sp>
      <p:sp>
        <p:nvSpPr>
          <p:cNvPr id="19" name="Curved Right Arrow 18">
            <a:extLst>
              <a:ext uri="{FF2B5EF4-FFF2-40B4-BE49-F238E27FC236}">
                <a16:creationId xmlns:a16="http://schemas.microsoft.com/office/drawing/2014/main" id="{5B8C0C3D-DFCA-C64E-6421-ED227EF47A5D}"/>
              </a:ext>
            </a:extLst>
          </p:cNvPr>
          <p:cNvSpPr/>
          <p:nvPr/>
        </p:nvSpPr>
        <p:spPr>
          <a:xfrm rot="10800000">
            <a:off x="5185775" y="2044730"/>
            <a:ext cx="1039661" cy="179122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20" name="Curved Right Arrow 19">
            <a:extLst>
              <a:ext uri="{FF2B5EF4-FFF2-40B4-BE49-F238E27FC236}">
                <a16:creationId xmlns:a16="http://schemas.microsoft.com/office/drawing/2014/main" id="{CF3BF8A7-7A63-4E3D-B548-21A952FD43DE}"/>
              </a:ext>
            </a:extLst>
          </p:cNvPr>
          <p:cNvSpPr/>
          <p:nvPr/>
        </p:nvSpPr>
        <p:spPr>
          <a:xfrm>
            <a:off x="791227" y="2089842"/>
            <a:ext cx="1039661" cy="179122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pic>
        <p:nvPicPr>
          <p:cNvPr id="22" name="Picture 21" descr="A screenshot of a diagram&#10;&#10;Description automatically generated">
            <a:extLst>
              <a:ext uri="{FF2B5EF4-FFF2-40B4-BE49-F238E27FC236}">
                <a16:creationId xmlns:a16="http://schemas.microsoft.com/office/drawing/2014/main" id="{6DB964A3-2ADB-2AC6-F935-A1DADF5A1F1F}"/>
              </a:ext>
            </a:extLst>
          </p:cNvPr>
          <p:cNvPicPr>
            <a:picLocks noChangeAspect="1"/>
          </p:cNvPicPr>
          <p:nvPr/>
        </p:nvPicPr>
        <p:blipFill>
          <a:blip r:embed="rId2"/>
          <a:stretch>
            <a:fillRect/>
          </a:stretch>
        </p:blipFill>
        <p:spPr>
          <a:xfrm>
            <a:off x="7003136" y="1003712"/>
            <a:ext cx="4850791" cy="5638826"/>
          </a:xfrm>
          <a:prstGeom prst="rect">
            <a:avLst/>
          </a:prstGeom>
        </p:spPr>
      </p:pic>
    </p:spTree>
    <p:extLst>
      <p:ext uri="{BB962C8B-B14F-4D97-AF65-F5344CB8AC3E}">
        <p14:creationId xmlns:p14="http://schemas.microsoft.com/office/powerpoint/2010/main" val="2481837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aphicFrame>
        <p:nvGraphicFramePr>
          <p:cNvPr id="240" name="Google Shape;240;p11"/>
          <p:cNvGraphicFramePr/>
          <p:nvPr>
            <p:extLst>
              <p:ext uri="{D42A27DB-BD31-4B8C-83A1-F6EECF244321}">
                <p14:modId xmlns:p14="http://schemas.microsoft.com/office/powerpoint/2010/main" val="999521914"/>
              </p:ext>
            </p:extLst>
          </p:nvPr>
        </p:nvGraphicFramePr>
        <p:xfrm>
          <a:off x="838200" y="1962260"/>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42" name="Google Shape;242;p11"/>
          <p:cNvSpPr/>
          <p:nvPr/>
        </p:nvSpPr>
        <p:spPr>
          <a:xfrm>
            <a:off x="483818" y="1136016"/>
            <a:ext cx="60960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2000" b="1" i="0" u="none" strike="noStrike" cap="none" dirty="0">
                <a:latin typeface="Arial" panose="020B0604020202020204" pitchFamily="34" charset="0"/>
                <a:ea typeface="Calibri"/>
                <a:cs typeface="Arial" panose="020B0604020202020204" pitchFamily="34" charset="0"/>
                <a:sym typeface="Calibri"/>
              </a:rPr>
              <a:t>CMS All Stakeholders</a:t>
            </a:r>
            <a:endParaRPr sz="2000" b="0" i="0" u="none" strike="noStrike" cap="none" dirty="0">
              <a:latin typeface="Arial" panose="020B0604020202020204" pitchFamily="34" charset="0"/>
              <a:ea typeface="Calibri"/>
              <a:cs typeface="Arial" panose="020B0604020202020204" pitchFamily="34" charset="0"/>
              <a:sym typeface="Calibri"/>
            </a:endParaRPr>
          </a:p>
        </p:txBody>
      </p:sp>
      <p:graphicFrame>
        <p:nvGraphicFramePr>
          <p:cNvPr id="4" name="Chart 3">
            <a:extLst>
              <a:ext uri="{FF2B5EF4-FFF2-40B4-BE49-F238E27FC236}">
                <a16:creationId xmlns:a16="http://schemas.microsoft.com/office/drawing/2014/main" id="{CA97197F-955A-BAFD-CBC9-1F327B2EE7D5}"/>
              </a:ext>
            </a:extLst>
          </p:cNvPr>
          <p:cNvGraphicFramePr/>
          <p:nvPr>
            <p:extLst>
              <p:ext uri="{D42A27DB-BD31-4B8C-83A1-F6EECF244321}">
                <p14:modId xmlns:p14="http://schemas.microsoft.com/office/powerpoint/2010/main" val="3285716460"/>
              </p:ext>
            </p:extLst>
          </p:nvPr>
        </p:nvGraphicFramePr>
        <p:xfrm>
          <a:off x="273269" y="1606910"/>
          <a:ext cx="5420171" cy="45206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9B0F07BF-1DCD-EDC6-0E0A-764A8ECF199F}"/>
              </a:ext>
            </a:extLst>
          </p:cNvPr>
          <p:cNvGraphicFramePr/>
          <p:nvPr>
            <p:extLst>
              <p:ext uri="{D42A27DB-BD31-4B8C-83A1-F6EECF244321}">
                <p14:modId xmlns:p14="http://schemas.microsoft.com/office/powerpoint/2010/main" val="3058191858"/>
              </p:ext>
            </p:extLst>
          </p:nvPr>
        </p:nvGraphicFramePr>
        <p:xfrm>
          <a:off x="5864078" y="1590084"/>
          <a:ext cx="5981080" cy="453744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3" name="Google Shape;253;p12"/>
          <p:cNvSpPr/>
          <p:nvPr/>
        </p:nvSpPr>
        <p:spPr>
          <a:xfrm>
            <a:off x="247068" y="1094889"/>
            <a:ext cx="348568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000" b="1" i="0" u="none" strike="noStrike" cap="none" dirty="0">
                <a:latin typeface="Arial" panose="020B0604020202020204" pitchFamily="34" charset="0"/>
                <a:ea typeface="Arial"/>
                <a:cs typeface="Arial" panose="020B0604020202020204" pitchFamily="34" charset="0"/>
                <a:sym typeface="Arial"/>
              </a:rPr>
              <a:t>Productivity</a:t>
            </a:r>
          </a:p>
          <a:p>
            <a:pPr marL="0" marR="0" lvl="0" indent="0" algn="l" rtl="0">
              <a:lnSpc>
                <a:spcPct val="100000"/>
              </a:lnSpc>
              <a:spcBef>
                <a:spcPts val="0"/>
              </a:spcBef>
              <a:spcAft>
                <a:spcPts val="0"/>
              </a:spcAft>
              <a:buClr>
                <a:srgbClr val="000000"/>
              </a:buClr>
              <a:buSzPts val="2800"/>
              <a:buFont typeface="Arial"/>
              <a:buNone/>
            </a:pPr>
            <a:r>
              <a:rPr lang="en-US" sz="2000" dirty="0">
                <a:latin typeface="Arial" panose="020B0604020202020204" pitchFamily="34" charset="0"/>
                <a:cs typeface="Arial" panose="020B0604020202020204" pitchFamily="34" charset="0"/>
              </a:rPr>
              <a:t>(as of September 16</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2024)</a:t>
            </a:r>
            <a:endParaRPr lang="en-US" sz="2000" i="0" u="none" strike="noStrike" cap="none" dirty="0">
              <a:latin typeface="Arial" panose="020B0604020202020204" pitchFamily="34" charset="0"/>
              <a:ea typeface="Arial"/>
              <a:cs typeface="Arial" panose="020B0604020202020204" pitchFamily="34" charset="0"/>
              <a:sym typeface="Arial"/>
            </a:endParaRPr>
          </a:p>
        </p:txBody>
      </p:sp>
      <p:pic>
        <p:nvPicPr>
          <p:cNvPr id="7" name="Picture 6" descr="A screenshot of a website&#10;&#10;Description automatically generated">
            <a:extLst>
              <a:ext uri="{FF2B5EF4-FFF2-40B4-BE49-F238E27FC236}">
                <a16:creationId xmlns:a16="http://schemas.microsoft.com/office/drawing/2014/main" id="{AAE4B143-742C-E841-74CB-0DBA9BC3433A}"/>
              </a:ext>
            </a:extLst>
          </p:cNvPr>
          <p:cNvPicPr>
            <a:picLocks noChangeAspect="1"/>
          </p:cNvPicPr>
          <p:nvPr/>
        </p:nvPicPr>
        <p:blipFill>
          <a:blip r:embed="rId3"/>
          <a:stretch>
            <a:fillRect/>
          </a:stretch>
        </p:blipFill>
        <p:spPr>
          <a:xfrm>
            <a:off x="3806328" y="1094888"/>
            <a:ext cx="7185645" cy="536897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a:extLst>
              <a:ext uri="{FF2B5EF4-FFF2-40B4-BE49-F238E27FC236}">
                <a16:creationId xmlns:a16="http://schemas.microsoft.com/office/drawing/2014/main" id="{2FF5619A-D845-1C52-28B5-E1441156BDE7}"/>
              </a:ext>
            </a:extLst>
          </p:cNvPr>
          <p:cNvPicPr>
            <a:picLocks noChangeAspect="1"/>
          </p:cNvPicPr>
          <p:nvPr/>
        </p:nvPicPr>
        <p:blipFill>
          <a:blip r:embed="rId3"/>
          <a:stretch>
            <a:fillRect/>
          </a:stretch>
        </p:blipFill>
        <p:spPr>
          <a:xfrm>
            <a:off x="202792" y="2167195"/>
            <a:ext cx="3871227" cy="2884808"/>
          </a:xfrm>
          <a:prstGeom prst="rect">
            <a:avLst/>
          </a:prstGeom>
        </p:spPr>
      </p:pic>
      <p:pic>
        <p:nvPicPr>
          <p:cNvPr id="9" name="Picture 8">
            <a:extLst>
              <a:ext uri="{FF2B5EF4-FFF2-40B4-BE49-F238E27FC236}">
                <a16:creationId xmlns:a16="http://schemas.microsoft.com/office/drawing/2014/main" id="{E7627199-E9BE-4754-1794-4962B89BBDA8}"/>
              </a:ext>
            </a:extLst>
          </p:cNvPr>
          <p:cNvPicPr>
            <a:picLocks noChangeAspect="1"/>
          </p:cNvPicPr>
          <p:nvPr/>
        </p:nvPicPr>
        <p:blipFill>
          <a:blip r:embed="rId4"/>
          <a:stretch>
            <a:fillRect/>
          </a:stretch>
        </p:blipFill>
        <p:spPr>
          <a:xfrm>
            <a:off x="7716923" y="3259813"/>
            <a:ext cx="4275698" cy="2884808"/>
          </a:xfrm>
          <a:prstGeom prst="rect">
            <a:avLst/>
          </a:prstGeom>
        </p:spPr>
      </p:pic>
      <p:sp>
        <p:nvSpPr>
          <p:cNvPr id="11" name="TextBox 10">
            <a:extLst>
              <a:ext uri="{FF2B5EF4-FFF2-40B4-BE49-F238E27FC236}">
                <a16:creationId xmlns:a16="http://schemas.microsoft.com/office/drawing/2014/main" id="{8527CE54-348C-636E-232F-C8BEDFC0F4B3}"/>
              </a:ext>
            </a:extLst>
          </p:cNvPr>
          <p:cNvSpPr txBox="1"/>
          <p:nvPr/>
        </p:nvSpPr>
        <p:spPr>
          <a:xfrm>
            <a:off x="7775318" y="2823013"/>
            <a:ext cx="4108817"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U.S. Environmental Protection Agency</a:t>
            </a:r>
          </a:p>
        </p:txBody>
      </p:sp>
      <p:sp>
        <p:nvSpPr>
          <p:cNvPr id="12" name="TextBox 11">
            <a:extLst>
              <a:ext uri="{FF2B5EF4-FFF2-40B4-BE49-F238E27FC236}">
                <a16:creationId xmlns:a16="http://schemas.microsoft.com/office/drawing/2014/main" id="{A3B805FA-65F2-7063-DA66-7C45F26B6B06}"/>
              </a:ext>
            </a:extLst>
          </p:cNvPr>
          <p:cNvSpPr txBox="1"/>
          <p:nvPr/>
        </p:nvSpPr>
        <p:spPr>
          <a:xfrm>
            <a:off x="40554" y="1793757"/>
            <a:ext cx="4019049" cy="369332"/>
          </a:xfrm>
          <a:prstGeom prst="rect">
            <a:avLst/>
          </a:prstGeom>
          <a:noFill/>
        </p:spPr>
        <p:txBody>
          <a:bodyPr wrap="none" rtlCol="0">
            <a:spAutoFit/>
          </a:bodyPr>
          <a:lstStyle/>
          <a:p>
            <a:r>
              <a:rPr lang="en-US" sz="1800" dirty="0"/>
              <a:t>Maryland Department of Environment</a:t>
            </a:r>
          </a:p>
        </p:txBody>
      </p:sp>
      <p:sp>
        <p:nvSpPr>
          <p:cNvPr id="14" name="TextBox 13">
            <a:extLst>
              <a:ext uri="{FF2B5EF4-FFF2-40B4-BE49-F238E27FC236}">
                <a16:creationId xmlns:a16="http://schemas.microsoft.com/office/drawing/2014/main" id="{B231C043-E22C-7A6E-B2BF-A8C27DA857CF}"/>
              </a:ext>
            </a:extLst>
          </p:cNvPr>
          <p:cNvSpPr txBox="1"/>
          <p:nvPr/>
        </p:nvSpPr>
        <p:spPr>
          <a:xfrm>
            <a:off x="202792" y="937813"/>
            <a:ext cx="3291286"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Example Success Stories</a:t>
            </a:r>
          </a:p>
        </p:txBody>
      </p:sp>
      <p:pic>
        <p:nvPicPr>
          <p:cNvPr id="5" name="Picture 4">
            <a:extLst>
              <a:ext uri="{FF2B5EF4-FFF2-40B4-BE49-F238E27FC236}">
                <a16:creationId xmlns:a16="http://schemas.microsoft.com/office/drawing/2014/main" id="{171BB4BE-6331-2DD1-F649-203D4779321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056547" y="2497591"/>
            <a:ext cx="3474400" cy="3648120"/>
          </a:xfrm>
          <a:prstGeom prst="rect">
            <a:avLst/>
          </a:prstGeom>
        </p:spPr>
      </p:pic>
      <p:sp>
        <p:nvSpPr>
          <p:cNvPr id="7" name="TextBox 6">
            <a:extLst>
              <a:ext uri="{FF2B5EF4-FFF2-40B4-BE49-F238E27FC236}">
                <a16:creationId xmlns:a16="http://schemas.microsoft.com/office/drawing/2014/main" id="{507ADE4C-8139-E016-3281-413E5162B55A}"/>
              </a:ext>
            </a:extLst>
          </p:cNvPr>
          <p:cNvSpPr txBox="1"/>
          <p:nvPr/>
        </p:nvSpPr>
        <p:spPr>
          <a:xfrm>
            <a:off x="4993099" y="2163089"/>
            <a:ext cx="2944404"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USFS-Alaska</a:t>
            </a:r>
          </a:p>
        </p:txBody>
      </p:sp>
    </p:spTree>
    <p:extLst>
      <p:ext uri="{BB962C8B-B14F-4D97-AF65-F5344CB8AC3E}">
        <p14:creationId xmlns:p14="http://schemas.microsoft.com/office/powerpoint/2010/main" val="830926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DF5C04-FECA-2D39-8779-DAE6F649DA31}"/>
              </a:ext>
            </a:extLst>
          </p:cNvPr>
          <p:cNvSpPr txBox="1"/>
          <p:nvPr/>
        </p:nvSpPr>
        <p:spPr>
          <a:xfrm>
            <a:off x="379828" y="947945"/>
            <a:ext cx="6112412" cy="400110"/>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Example Success Stories</a:t>
            </a:r>
          </a:p>
        </p:txBody>
      </p:sp>
      <p:pic>
        <p:nvPicPr>
          <p:cNvPr id="7" name="Picture 6" descr="Map&#10;&#10;Description automatically generated">
            <a:extLst>
              <a:ext uri="{FF2B5EF4-FFF2-40B4-BE49-F238E27FC236}">
                <a16:creationId xmlns:a16="http://schemas.microsoft.com/office/drawing/2014/main" id="{5423C33C-677D-8B97-1840-A7AEF41669E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49361" y="2717177"/>
            <a:ext cx="3798843" cy="2935469"/>
          </a:xfrm>
          <a:prstGeom prst="rect">
            <a:avLst/>
          </a:prstGeom>
        </p:spPr>
      </p:pic>
      <p:sp>
        <p:nvSpPr>
          <p:cNvPr id="8" name="TextBox 7">
            <a:extLst>
              <a:ext uri="{FF2B5EF4-FFF2-40B4-BE49-F238E27FC236}">
                <a16:creationId xmlns:a16="http://schemas.microsoft.com/office/drawing/2014/main" id="{54AC44FE-5007-288C-6469-EE1F681E998A}"/>
              </a:ext>
            </a:extLst>
          </p:cNvPr>
          <p:cNvSpPr txBox="1"/>
          <p:nvPr/>
        </p:nvSpPr>
        <p:spPr>
          <a:xfrm>
            <a:off x="4937251" y="2279122"/>
            <a:ext cx="1367682"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Indonesia </a:t>
            </a:r>
          </a:p>
        </p:txBody>
      </p:sp>
      <p:pic>
        <p:nvPicPr>
          <p:cNvPr id="11" name="Picture 10" descr="A screenshot of a map&#10;&#10;Description automatically generated with medium confidence">
            <a:extLst>
              <a:ext uri="{FF2B5EF4-FFF2-40B4-BE49-F238E27FC236}">
                <a16:creationId xmlns:a16="http://schemas.microsoft.com/office/drawing/2014/main" id="{095E2B9E-EF0A-87F8-D1F2-7EAF6FAFF8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7631860" y="3324399"/>
            <a:ext cx="4412032" cy="2593249"/>
          </a:xfrm>
          <a:prstGeom prst="rect">
            <a:avLst/>
          </a:prstGeom>
        </p:spPr>
      </p:pic>
      <p:sp>
        <p:nvSpPr>
          <p:cNvPr id="12" name="TextBox 11">
            <a:extLst>
              <a:ext uri="{FF2B5EF4-FFF2-40B4-BE49-F238E27FC236}">
                <a16:creationId xmlns:a16="http://schemas.microsoft.com/office/drawing/2014/main" id="{0C08A060-4C8E-4F1D-F461-9E7623D0B309}"/>
              </a:ext>
            </a:extLst>
          </p:cNvPr>
          <p:cNvSpPr txBox="1"/>
          <p:nvPr/>
        </p:nvSpPr>
        <p:spPr>
          <a:xfrm>
            <a:off x="9096327" y="2877251"/>
            <a:ext cx="213552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Global (GEOS-5)</a:t>
            </a:r>
          </a:p>
        </p:txBody>
      </p:sp>
      <p:pic>
        <p:nvPicPr>
          <p:cNvPr id="14" name="Picture 13" descr="A picture containing map&#10;&#10;Description automatically generated">
            <a:extLst>
              <a:ext uri="{FF2B5EF4-FFF2-40B4-BE49-F238E27FC236}">
                <a16:creationId xmlns:a16="http://schemas.microsoft.com/office/drawing/2014/main" id="{786A5D82-7776-D6BC-BF08-0654DC75059C}"/>
              </a:ext>
            </a:extLst>
          </p:cNvPr>
          <p:cNvPicPr>
            <a:picLocks noChangeAspect="1"/>
          </p:cNvPicPr>
          <p:nvPr/>
        </p:nvPicPr>
        <p:blipFill>
          <a:blip r:embed="rId4"/>
          <a:stretch>
            <a:fillRect/>
          </a:stretch>
        </p:blipFill>
        <p:spPr>
          <a:xfrm>
            <a:off x="143765" y="2003734"/>
            <a:ext cx="3716525" cy="2462758"/>
          </a:xfrm>
          <a:prstGeom prst="rect">
            <a:avLst/>
          </a:prstGeom>
        </p:spPr>
      </p:pic>
      <p:sp>
        <p:nvSpPr>
          <p:cNvPr id="15" name="TextBox 14">
            <a:extLst>
              <a:ext uri="{FF2B5EF4-FFF2-40B4-BE49-F238E27FC236}">
                <a16:creationId xmlns:a16="http://schemas.microsoft.com/office/drawing/2014/main" id="{27664B17-D32C-54C2-E953-72B0F7480E57}"/>
              </a:ext>
            </a:extLst>
          </p:cNvPr>
          <p:cNvSpPr txBox="1"/>
          <p:nvPr/>
        </p:nvSpPr>
        <p:spPr>
          <a:xfrm>
            <a:off x="1198602" y="1579145"/>
            <a:ext cx="105048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GNATS</a:t>
            </a:r>
          </a:p>
        </p:txBody>
      </p:sp>
    </p:spTree>
    <p:extLst>
      <p:ext uri="{BB962C8B-B14F-4D97-AF65-F5344CB8AC3E}">
        <p14:creationId xmlns:p14="http://schemas.microsoft.com/office/powerpoint/2010/main" val="3697772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oogle Shape;270;p8" descr="Image result for epa logo">
            <a:extLst>
              <a:ext uri="{FF2B5EF4-FFF2-40B4-BE49-F238E27FC236}">
                <a16:creationId xmlns:a16="http://schemas.microsoft.com/office/drawing/2014/main" id="{DBBB2895-C169-CBA1-782C-2DBA9EDD6E45}"/>
              </a:ext>
            </a:extLst>
          </p:cNvPr>
          <p:cNvPicPr preferRelativeResize="0"/>
          <p:nvPr/>
        </p:nvPicPr>
        <p:blipFill rotWithShape="1">
          <a:blip r:embed="rId2">
            <a:alphaModFix/>
          </a:blip>
          <a:srcRect/>
          <a:stretch/>
        </p:blipFill>
        <p:spPr>
          <a:xfrm>
            <a:off x="3196451" y="702721"/>
            <a:ext cx="1383454" cy="922302"/>
          </a:xfrm>
          <a:prstGeom prst="rect">
            <a:avLst/>
          </a:prstGeom>
          <a:noFill/>
          <a:ln>
            <a:noFill/>
          </a:ln>
        </p:spPr>
      </p:pic>
      <p:pic>
        <p:nvPicPr>
          <p:cNvPr id="5" name="Google Shape;271;p8" descr="Gridded 2012 Methane Emissions | US EPA">
            <a:extLst>
              <a:ext uri="{FF2B5EF4-FFF2-40B4-BE49-F238E27FC236}">
                <a16:creationId xmlns:a16="http://schemas.microsoft.com/office/drawing/2014/main" id="{FC84E612-1AA1-8287-7C1C-D2D9BE42B08A}"/>
              </a:ext>
            </a:extLst>
          </p:cNvPr>
          <p:cNvPicPr preferRelativeResize="0"/>
          <p:nvPr/>
        </p:nvPicPr>
        <p:blipFill rotWithShape="1">
          <a:blip r:embed="rId3">
            <a:alphaModFix/>
          </a:blip>
          <a:srcRect/>
          <a:stretch/>
        </p:blipFill>
        <p:spPr>
          <a:xfrm>
            <a:off x="9704324" y="2314095"/>
            <a:ext cx="1663691" cy="902454"/>
          </a:xfrm>
          <a:prstGeom prst="rect">
            <a:avLst/>
          </a:prstGeom>
          <a:noFill/>
          <a:ln>
            <a:noFill/>
          </a:ln>
        </p:spPr>
      </p:pic>
      <p:pic>
        <p:nvPicPr>
          <p:cNvPr id="6" name="Google Shape;272;p8" descr="Programmer female with solid fill">
            <a:extLst>
              <a:ext uri="{FF2B5EF4-FFF2-40B4-BE49-F238E27FC236}">
                <a16:creationId xmlns:a16="http://schemas.microsoft.com/office/drawing/2014/main" id="{48DEAE86-D1FF-C44E-3880-1786C50B243B}"/>
              </a:ext>
            </a:extLst>
          </p:cNvPr>
          <p:cNvPicPr preferRelativeResize="0"/>
          <p:nvPr/>
        </p:nvPicPr>
        <p:blipFill rotWithShape="1">
          <a:blip r:embed="rId4">
            <a:alphaModFix/>
          </a:blip>
          <a:srcRect/>
          <a:stretch/>
        </p:blipFill>
        <p:spPr>
          <a:xfrm>
            <a:off x="7144900" y="3326655"/>
            <a:ext cx="2284678" cy="2284678"/>
          </a:xfrm>
          <a:prstGeom prst="rect">
            <a:avLst/>
          </a:prstGeom>
          <a:noFill/>
          <a:ln>
            <a:noFill/>
          </a:ln>
        </p:spPr>
      </p:pic>
      <p:pic>
        <p:nvPicPr>
          <p:cNvPr id="7" name="Google Shape;273;p8" descr="Server with solid fill">
            <a:extLst>
              <a:ext uri="{FF2B5EF4-FFF2-40B4-BE49-F238E27FC236}">
                <a16:creationId xmlns:a16="http://schemas.microsoft.com/office/drawing/2014/main" id="{26A1FDE6-1729-29FF-40C3-035E5A09A35D}"/>
              </a:ext>
            </a:extLst>
          </p:cNvPr>
          <p:cNvPicPr preferRelativeResize="0"/>
          <p:nvPr/>
        </p:nvPicPr>
        <p:blipFill rotWithShape="1">
          <a:blip r:embed="rId5">
            <a:alphaModFix/>
          </a:blip>
          <a:srcRect/>
          <a:stretch/>
        </p:blipFill>
        <p:spPr>
          <a:xfrm>
            <a:off x="5042539" y="3216549"/>
            <a:ext cx="2481643" cy="2481643"/>
          </a:xfrm>
          <a:prstGeom prst="rect">
            <a:avLst/>
          </a:prstGeom>
          <a:noFill/>
          <a:ln>
            <a:noFill/>
          </a:ln>
        </p:spPr>
      </p:pic>
      <p:pic>
        <p:nvPicPr>
          <p:cNvPr id="8" name="Google Shape;274;p8" descr="Cloud with solid fill">
            <a:extLst>
              <a:ext uri="{FF2B5EF4-FFF2-40B4-BE49-F238E27FC236}">
                <a16:creationId xmlns:a16="http://schemas.microsoft.com/office/drawing/2014/main" id="{3E40F1DA-9D68-5183-052B-71F71B159AAF}"/>
              </a:ext>
            </a:extLst>
          </p:cNvPr>
          <p:cNvPicPr preferRelativeResize="0"/>
          <p:nvPr/>
        </p:nvPicPr>
        <p:blipFill rotWithShape="1">
          <a:blip r:embed="rId6">
            <a:alphaModFix/>
          </a:blip>
          <a:srcRect/>
          <a:stretch/>
        </p:blipFill>
        <p:spPr>
          <a:xfrm>
            <a:off x="5592924" y="1179288"/>
            <a:ext cx="2929888" cy="2929888"/>
          </a:xfrm>
          <a:prstGeom prst="rect">
            <a:avLst/>
          </a:prstGeom>
          <a:noFill/>
          <a:ln>
            <a:noFill/>
          </a:ln>
        </p:spPr>
      </p:pic>
      <p:sp>
        <p:nvSpPr>
          <p:cNvPr id="9" name="Google Shape;275;p8">
            <a:extLst>
              <a:ext uri="{FF2B5EF4-FFF2-40B4-BE49-F238E27FC236}">
                <a16:creationId xmlns:a16="http://schemas.microsoft.com/office/drawing/2014/main" id="{B83140C2-C541-458F-0E23-75BDB0174F53}"/>
              </a:ext>
            </a:extLst>
          </p:cNvPr>
          <p:cNvSpPr/>
          <p:nvPr/>
        </p:nvSpPr>
        <p:spPr>
          <a:xfrm rot="10800000">
            <a:off x="2819550" y="5691583"/>
            <a:ext cx="5701639" cy="965496"/>
          </a:xfrm>
          <a:prstGeom prst="uturnArrow">
            <a:avLst>
              <a:gd name="adj1" fmla="val 19545"/>
              <a:gd name="adj2" fmla="val 25000"/>
              <a:gd name="adj3" fmla="val 25000"/>
              <a:gd name="adj4" fmla="val 50000"/>
              <a:gd name="adj5" fmla="val 100000"/>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2"/>
              </a:solidFill>
              <a:latin typeface="Calibri"/>
              <a:ea typeface="Calibri"/>
              <a:cs typeface="Calibri"/>
              <a:sym typeface="Calibri"/>
            </a:endParaRPr>
          </a:p>
        </p:txBody>
      </p:sp>
      <p:sp>
        <p:nvSpPr>
          <p:cNvPr id="10" name="Google Shape;276;p8">
            <a:extLst>
              <a:ext uri="{FF2B5EF4-FFF2-40B4-BE49-F238E27FC236}">
                <a16:creationId xmlns:a16="http://schemas.microsoft.com/office/drawing/2014/main" id="{B9AB0058-B45E-0741-EC0E-774066A6288E}"/>
              </a:ext>
            </a:extLst>
          </p:cNvPr>
          <p:cNvSpPr/>
          <p:nvPr/>
        </p:nvSpPr>
        <p:spPr>
          <a:xfrm rot="10800000">
            <a:off x="435428" y="5698192"/>
            <a:ext cx="8100272" cy="965496"/>
          </a:xfrm>
          <a:prstGeom prst="uturnArrow">
            <a:avLst>
              <a:gd name="adj1" fmla="val 19545"/>
              <a:gd name="adj2" fmla="val 25000"/>
              <a:gd name="adj3" fmla="val 25000"/>
              <a:gd name="adj4" fmla="val 50000"/>
              <a:gd name="adj5" fmla="val 100000"/>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2"/>
              </a:solidFill>
              <a:latin typeface="Calibri"/>
              <a:ea typeface="Calibri"/>
              <a:cs typeface="Calibri"/>
              <a:sym typeface="Calibri"/>
            </a:endParaRPr>
          </a:p>
        </p:txBody>
      </p:sp>
      <p:sp>
        <p:nvSpPr>
          <p:cNvPr id="11" name="Google Shape;277;p8">
            <a:extLst>
              <a:ext uri="{FF2B5EF4-FFF2-40B4-BE49-F238E27FC236}">
                <a16:creationId xmlns:a16="http://schemas.microsoft.com/office/drawing/2014/main" id="{5AC23F16-395C-092C-FD85-8182B8E3DD06}"/>
              </a:ext>
            </a:extLst>
          </p:cNvPr>
          <p:cNvSpPr/>
          <p:nvPr/>
        </p:nvSpPr>
        <p:spPr>
          <a:xfrm>
            <a:off x="0" y="2066291"/>
            <a:ext cx="2174845" cy="3599543"/>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278;p8">
            <a:extLst>
              <a:ext uri="{FF2B5EF4-FFF2-40B4-BE49-F238E27FC236}">
                <a16:creationId xmlns:a16="http://schemas.microsoft.com/office/drawing/2014/main" id="{5FEADBF0-6B84-AAE8-FA7E-03639299721F}"/>
              </a:ext>
            </a:extLst>
          </p:cNvPr>
          <p:cNvSpPr txBox="1"/>
          <p:nvPr/>
        </p:nvSpPr>
        <p:spPr>
          <a:xfrm>
            <a:off x="168783" y="2080806"/>
            <a:ext cx="200606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a:solidFill>
                  <a:schemeClr val="dk1"/>
                </a:solidFill>
                <a:latin typeface="Calibri"/>
                <a:ea typeface="Calibri"/>
                <a:cs typeface="Calibri"/>
                <a:sym typeface="Calibri"/>
              </a:rPr>
              <a:t>Earth Observations</a:t>
            </a:r>
            <a:endParaRPr/>
          </a:p>
        </p:txBody>
      </p:sp>
      <p:sp>
        <p:nvSpPr>
          <p:cNvPr id="13" name="Google Shape;279;p8">
            <a:extLst>
              <a:ext uri="{FF2B5EF4-FFF2-40B4-BE49-F238E27FC236}">
                <a16:creationId xmlns:a16="http://schemas.microsoft.com/office/drawing/2014/main" id="{56F9569E-5684-59DD-41AC-679FB1203119}"/>
              </a:ext>
            </a:extLst>
          </p:cNvPr>
          <p:cNvSpPr/>
          <p:nvPr/>
        </p:nvSpPr>
        <p:spPr>
          <a:xfrm>
            <a:off x="2537848" y="2066292"/>
            <a:ext cx="2174845" cy="3599542"/>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Calibri"/>
              <a:ea typeface="Calibri"/>
              <a:cs typeface="Calibri"/>
              <a:sym typeface="Calibri"/>
            </a:endParaRPr>
          </a:p>
        </p:txBody>
      </p:sp>
      <p:sp>
        <p:nvSpPr>
          <p:cNvPr id="14" name="Google Shape;280;p8">
            <a:extLst>
              <a:ext uri="{FF2B5EF4-FFF2-40B4-BE49-F238E27FC236}">
                <a16:creationId xmlns:a16="http://schemas.microsoft.com/office/drawing/2014/main" id="{8C8D2089-D736-25F7-20E5-59986D97E2B5}"/>
              </a:ext>
            </a:extLst>
          </p:cNvPr>
          <p:cNvSpPr txBox="1"/>
          <p:nvPr/>
        </p:nvSpPr>
        <p:spPr>
          <a:xfrm>
            <a:off x="3078485" y="2080806"/>
            <a:ext cx="109356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a:solidFill>
                  <a:schemeClr val="dk1"/>
                </a:solidFill>
                <a:latin typeface="Calibri"/>
                <a:ea typeface="Calibri"/>
                <a:cs typeface="Calibri"/>
                <a:sym typeface="Calibri"/>
              </a:rPr>
              <a:t>Modeling</a:t>
            </a:r>
            <a:endParaRPr/>
          </a:p>
        </p:txBody>
      </p:sp>
      <p:sp>
        <p:nvSpPr>
          <p:cNvPr id="15" name="Google Shape;281;p8">
            <a:extLst>
              <a:ext uri="{FF2B5EF4-FFF2-40B4-BE49-F238E27FC236}">
                <a16:creationId xmlns:a16="http://schemas.microsoft.com/office/drawing/2014/main" id="{A5E6646A-BB55-4DDC-04AF-B89D2DA1A843}"/>
              </a:ext>
            </a:extLst>
          </p:cNvPr>
          <p:cNvSpPr/>
          <p:nvPr/>
        </p:nvSpPr>
        <p:spPr>
          <a:xfrm rot="5400000">
            <a:off x="2114971" y="3777011"/>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Calibri"/>
              <a:ea typeface="Calibri"/>
              <a:cs typeface="Calibri"/>
              <a:sym typeface="Calibri"/>
            </a:endParaRPr>
          </a:p>
        </p:txBody>
      </p:sp>
      <p:sp>
        <p:nvSpPr>
          <p:cNvPr id="16" name="Google Shape;282;p8">
            <a:extLst>
              <a:ext uri="{FF2B5EF4-FFF2-40B4-BE49-F238E27FC236}">
                <a16:creationId xmlns:a16="http://schemas.microsoft.com/office/drawing/2014/main" id="{BC50D3CC-DAFC-DA8A-0F69-DC8EB88719CE}"/>
              </a:ext>
            </a:extLst>
          </p:cNvPr>
          <p:cNvSpPr/>
          <p:nvPr/>
        </p:nvSpPr>
        <p:spPr>
          <a:xfrm rot="5400000">
            <a:off x="4663696" y="3754805"/>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Calibri"/>
              <a:ea typeface="Calibri"/>
              <a:cs typeface="Calibri"/>
              <a:sym typeface="Calibri"/>
            </a:endParaRPr>
          </a:p>
        </p:txBody>
      </p:sp>
      <p:sp>
        <p:nvSpPr>
          <p:cNvPr id="17" name="Google Shape;283;p8">
            <a:extLst>
              <a:ext uri="{FF2B5EF4-FFF2-40B4-BE49-F238E27FC236}">
                <a16:creationId xmlns:a16="http://schemas.microsoft.com/office/drawing/2014/main" id="{31FF70CE-1254-6387-BDDC-DD3A8A682EBA}"/>
              </a:ext>
            </a:extLst>
          </p:cNvPr>
          <p:cNvSpPr/>
          <p:nvPr/>
        </p:nvSpPr>
        <p:spPr>
          <a:xfrm>
            <a:off x="5075696" y="1848577"/>
            <a:ext cx="1972597" cy="3836398"/>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Calibri"/>
              <a:ea typeface="Calibri"/>
              <a:cs typeface="Calibri"/>
              <a:sym typeface="Calibri"/>
            </a:endParaRPr>
          </a:p>
        </p:txBody>
      </p:sp>
      <p:sp>
        <p:nvSpPr>
          <p:cNvPr id="18" name="Google Shape;284;p8">
            <a:extLst>
              <a:ext uri="{FF2B5EF4-FFF2-40B4-BE49-F238E27FC236}">
                <a16:creationId xmlns:a16="http://schemas.microsoft.com/office/drawing/2014/main" id="{395D21E5-3C1C-3FCD-EE37-36B12D9221ED}"/>
              </a:ext>
            </a:extLst>
          </p:cNvPr>
          <p:cNvSpPr txBox="1"/>
          <p:nvPr/>
        </p:nvSpPr>
        <p:spPr>
          <a:xfrm>
            <a:off x="6052053" y="1444019"/>
            <a:ext cx="246913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a:solidFill>
                  <a:schemeClr val="dk1"/>
                </a:solidFill>
                <a:latin typeface="Calibri"/>
                <a:ea typeface="Calibri"/>
                <a:cs typeface="Calibri"/>
                <a:sym typeface="Calibri"/>
              </a:rPr>
              <a:t>GHG System Integration</a:t>
            </a:r>
            <a:endParaRPr/>
          </a:p>
        </p:txBody>
      </p:sp>
      <p:sp>
        <p:nvSpPr>
          <p:cNvPr id="19" name="Google Shape;285;p8">
            <a:extLst>
              <a:ext uri="{FF2B5EF4-FFF2-40B4-BE49-F238E27FC236}">
                <a16:creationId xmlns:a16="http://schemas.microsoft.com/office/drawing/2014/main" id="{F3041545-5504-EC73-3D20-BB3D1FD5EE79}"/>
              </a:ext>
            </a:extLst>
          </p:cNvPr>
          <p:cNvSpPr txBox="1"/>
          <p:nvPr/>
        </p:nvSpPr>
        <p:spPr>
          <a:xfrm>
            <a:off x="5023554" y="1882534"/>
            <a:ext cx="242684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a:solidFill>
                  <a:schemeClr val="dk1"/>
                </a:solidFill>
                <a:latin typeface="Calibri"/>
                <a:ea typeface="Calibri"/>
                <a:cs typeface="Calibri"/>
                <a:sym typeface="Calibri"/>
              </a:rPr>
              <a:t>Research &amp; </a:t>
            </a:r>
            <a:endParaRPr/>
          </a:p>
          <a:p>
            <a:pPr marL="0" marR="0" lvl="0" indent="0" algn="l" rtl="0">
              <a:spcBef>
                <a:spcPts val="0"/>
              </a:spcBef>
              <a:spcAft>
                <a:spcPts val="0"/>
              </a:spcAft>
              <a:buNone/>
            </a:pPr>
            <a:r>
              <a:rPr lang="en-US" b="1">
                <a:solidFill>
                  <a:schemeClr val="dk1"/>
                </a:solidFill>
                <a:latin typeface="Calibri"/>
                <a:ea typeface="Calibri"/>
                <a:cs typeface="Calibri"/>
                <a:sym typeface="Calibri"/>
              </a:rPr>
              <a:t>Applications</a:t>
            </a:r>
            <a:endParaRPr/>
          </a:p>
        </p:txBody>
      </p:sp>
      <p:sp>
        <p:nvSpPr>
          <p:cNvPr id="20" name="Google Shape;286;p8">
            <a:extLst>
              <a:ext uri="{FF2B5EF4-FFF2-40B4-BE49-F238E27FC236}">
                <a16:creationId xmlns:a16="http://schemas.microsoft.com/office/drawing/2014/main" id="{1271D4FF-E8D6-4EA3-299D-569812BF313A}"/>
              </a:ext>
            </a:extLst>
          </p:cNvPr>
          <p:cNvSpPr txBox="1"/>
          <p:nvPr/>
        </p:nvSpPr>
        <p:spPr>
          <a:xfrm>
            <a:off x="5061087" y="2463260"/>
            <a:ext cx="2136468" cy="30469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Leverages ESDS/ VEDA capabilities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Test bedding of modeling, integration approaches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Thorough evaluation of new observations before transition</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Advanced users</a:t>
            </a:r>
            <a:endParaRPr/>
          </a:p>
        </p:txBody>
      </p:sp>
      <p:sp>
        <p:nvSpPr>
          <p:cNvPr id="21" name="Google Shape;287;p8">
            <a:extLst>
              <a:ext uri="{FF2B5EF4-FFF2-40B4-BE49-F238E27FC236}">
                <a16:creationId xmlns:a16="http://schemas.microsoft.com/office/drawing/2014/main" id="{80FF932F-1B7A-B050-00E4-ED894C4AB852}"/>
              </a:ext>
            </a:extLst>
          </p:cNvPr>
          <p:cNvSpPr/>
          <p:nvPr/>
        </p:nvSpPr>
        <p:spPr>
          <a:xfrm>
            <a:off x="7450403" y="1848577"/>
            <a:ext cx="1991240" cy="3836398"/>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Calibri"/>
              <a:ea typeface="Calibri"/>
              <a:cs typeface="Calibri"/>
              <a:sym typeface="Calibri"/>
            </a:endParaRPr>
          </a:p>
        </p:txBody>
      </p:sp>
      <p:sp>
        <p:nvSpPr>
          <p:cNvPr id="22" name="Google Shape;288;p8">
            <a:extLst>
              <a:ext uri="{FF2B5EF4-FFF2-40B4-BE49-F238E27FC236}">
                <a16:creationId xmlns:a16="http://schemas.microsoft.com/office/drawing/2014/main" id="{841E1D4D-8B60-CCCC-F91C-65BD2B66567B}"/>
              </a:ext>
            </a:extLst>
          </p:cNvPr>
          <p:cNvSpPr/>
          <p:nvPr/>
        </p:nvSpPr>
        <p:spPr>
          <a:xfrm rot="5400000">
            <a:off x="7009149" y="3761967"/>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Calibri"/>
              <a:ea typeface="Calibri"/>
              <a:cs typeface="Calibri"/>
              <a:sym typeface="Calibri"/>
            </a:endParaRPr>
          </a:p>
        </p:txBody>
      </p:sp>
      <p:sp>
        <p:nvSpPr>
          <p:cNvPr id="23" name="Google Shape;289;p8">
            <a:extLst>
              <a:ext uri="{FF2B5EF4-FFF2-40B4-BE49-F238E27FC236}">
                <a16:creationId xmlns:a16="http://schemas.microsoft.com/office/drawing/2014/main" id="{0C6F9B46-AAA5-0B19-0ECC-5537CC947F5E}"/>
              </a:ext>
            </a:extLst>
          </p:cNvPr>
          <p:cNvSpPr txBox="1"/>
          <p:nvPr/>
        </p:nvSpPr>
        <p:spPr>
          <a:xfrm>
            <a:off x="7500070" y="1863092"/>
            <a:ext cx="1778949"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a:solidFill>
                  <a:schemeClr val="dk1"/>
                </a:solidFill>
                <a:latin typeface="Calibri"/>
                <a:ea typeface="Calibri"/>
                <a:cs typeface="Calibri"/>
                <a:sym typeface="Calibri"/>
              </a:rPr>
              <a:t>End user system </a:t>
            </a:r>
            <a:endParaRPr/>
          </a:p>
          <a:p>
            <a:pPr marL="0" marR="0" lvl="0" indent="0" algn="l" rtl="0">
              <a:spcBef>
                <a:spcPts val="0"/>
              </a:spcBef>
              <a:spcAft>
                <a:spcPts val="0"/>
              </a:spcAft>
              <a:buNone/>
            </a:pPr>
            <a:r>
              <a:rPr lang="en-US" b="1">
                <a:solidFill>
                  <a:schemeClr val="dk1"/>
                </a:solidFill>
                <a:latin typeface="Calibri"/>
                <a:ea typeface="Calibri"/>
                <a:cs typeface="Calibri"/>
                <a:sym typeface="Calibri"/>
              </a:rPr>
              <a:t>(Front End)</a:t>
            </a:r>
            <a:endParaRPr/>
          </a:p>
        </p:txBody>
      </p:sp>
      <p:sp>
        <p:nvSpPr>
          <p:cNvPr id="24" name="Google Shape;290;p8">
            <a:extLst>
              <a:ext uri="{FF2B5EF4-FFF2-40B4-BE49-F238E27FC236}">
                <a16:creationId xmlns:a16="http://schemas.microsoft.com/office/drawing/2014/main" id="{61F50556-149E-3768-9641-1A4764C96806}"/>
              </a:ext>
            </a:extLst>
          </p:cNvPr>
          <p:cNvSpPr txBox="1"/>
          <p:nvPr/>
        </p:nvSpPr>
        <p:spPr>
          <a:xfrm>
            <a:off x="7448207" y="2448309"/>
            <a:ext cx="2268435" cy="35086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Leverages ESDS/VEDA</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Public-facing</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Curated, mature products representing consensus view</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Science and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non-science users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Enhanced help desk support</a:t>
            </a:r>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sp>
        <p:nvSpPr>
          <p:cNvPr id="25" name="Google Shape;291;p8">
            <a:extLst>
              <a:ext uri="{FF2B5EF4-FFF2-40B4-BE49-F238E27FC236}">
                <a16:creationId xmlns:a16="http://schemas.microsoft.com/office/drawing/2014/main" id="{C6015911-5179-1AC0-5543-3CBB4489D759}"/>
              </a:ext>
            </a:extLst>
          </p:cNvPr>
          <p:cNvSpPr/>
          <p:nvPr/>
        </p:nvSpPr>
        <p:spPr>
          <a:xfrm>
            <a:off x="5075695" y="1427663"/>
            <a:ext cx="4365948" cy="4257312"/>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Calibri"/>
              <a:ea typeface="Calibri"/>
              <a:cs typeface="Calibri"/>
              <a:sym typeface="Calibri"/>
            </a:endParaRPr>
          </a:p>
        </p:txBody>
      </p:sp>
      <p:sp>
        <p:nvSpPr>
          <p:cNvPr id="26" name="Google Shape;292;p8">
            <a:extLst>
              <a:ext uri="{FF2B5EF4-FFF2-40B4-BE49-F238E27FC236}">
                <a16:creationId xmlns:a16="http://schemas.microsoft.com/office/drawing/2014/main" id="{7DE2ED69-1445-8E9B-87BF-8AEADC01B776}"/>
              </a:ext>
            </a:extLst>
          </p:cNvPr>
          <p:cNvSpPr/>
          <p:nvPr/>
        </p:nvSpPr>
        <p:spPr>
          <a:xfrm>
            <a:off x="9665601" y="1385402"/>
            <a:ext cx="2513020" cy="4312790"/>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Calibri"/>
              <a:ea typeface="Calibri"/>
              <a:cs typeface="Calibri"/>
              <a:sym typeface="Calibri"/>
            </a:endParaRPr>
          </a:p>
        </p:txBody>
      </p:sp>
      <p:sp>
        <p:nvSpPr>
          <p:cNvPr id="27" name="Google Shape;293;p8">
            <a:extLst>
              <a:ext uri="{FF2B5EF4-FFF2-40B4-BE49-F238E27FC236}">
                <a16:creationId xmlns:a16="http://schemas.microsoft.com/office/drawing/2014/main" id="{97F9308A-5EC3-E10F-A569-C6F1435760D8}"/>
              </a:ext>
            </a:extLst>
          </p:cNvPr>
          <p:cNvSpPr/>
          <p:nvPr/>
        </p:nvSpPr>
        <p:spPr>
          <a:xfrm rot="5400000">
            <a:off x="9334100" y="3803331"/>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Calibri"/>
              <a:ea typeface="Calibri"/>
              <a:cs typeface="Calibri"/>
              <a:sym typeface="Calibri"/>
            </a:endParaRPr>
          </a:p>
        </p:txBody>
      </p:sp>
      <p:sp>
        <p:nvSpPr>
          <p:cNvPr id="28" name="Google Shape;294;p8">
            <a:extLst>
              <a:ext uri="{FF2B5EF4-FFF2-40B4-BE49-F238E27FC236}">
                <a16:creationId xmlns:a16="http://schemas.microsoft.com/office/drawing/2014/main" id="{00BF24BF-5003-2842-A34A-3F6F85565BFF}"/>
              </a:ext>
            </a:extLst>
          </p:cNvPr>
          <p:cNvSpPr txBox="1"/>
          <p:nvPr/>
        </p:nvSpPr>
        <p:spPr>
          <a:xfrm>
            <a:off x="9718204" y="1385402"/>
            <a:ext cx="2489444"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a:solidFill>
                  <a:schemeClr val="dk1"/>
                </a:solidFill>
                <a:latin typeface="Calibri"/>
                <a:ea typeface="Calibri"/>
                <a:cs typeface="Calibri"/>
                <a:sym typeface="Calibri"/>
              </a:rPr>
              <a:t>New Insights</a:t>
            </a:r>
            <a:endParaRPr/>
          </a:p>
        </p:txBody>
      </p:sp>
      <p:pic>
        <p:nvPicPr>
          <p:cNvPr id="29" name="Google Shape;295;p8" descr="Orbiting Carbon Observatory-2: Graphics">
            <a:extLst>
              <a:ext uri="{FF2B5EF4-FFF2-40B4-BE49-F238E27FC236}">
                <a16:creationId xmlns:a16="http://schemas.microsoft.com/office/drawing/2014/main" id="{4E165CD9-154B-BE60-7EF3-F1C1488ADFB6}"/>
              </a:ext>
            </a:extLst>
          </p:cNvPr>
          <p:cNvPicPr preferRelativeResize="0"/>
          <p:nvPr/>
        </p:nvPicPr>
        <p:blipFill rotWithShape="1">
          <a:blip r:embed="rId7">
            <a:alphaModFix/>
          </a:blip>
          <a:srcRect/>
          <a:stretch/>
        </p:blipFill>
        <p:spPr>
          <a:xfrm>
            <a:off x="95931" y="2435623"/>
            <a:ext cx="979952" cy="1154667"/>
          </a:xfrm>
          <a:prstGeom prst="rect">
            <a:avLst/>
          </a:prstGeom>
          <a:noFill/>
          <a:ln>
            <a:noFill/>
          </a:ln>
        </p:spPr>
      </p:pic>
      <p:pic>
        <p:nvPicPr>
          <p:cNvPr id="30" name="Google Shape;296;p8">
            <a:extLst>
              <a:ext uri="{FF2B5EF4-FFF2-40B4-BE49-F238E27FC236}">
                <a16:creationId xmlns:a16="http://schemas.microsoft.com/office/drawing/2014/main" id="{4098FF93-A013-8A9A-6976-43847A482181}"/>
              </a:ext>
            </a:extLst>
          </p:cNvPr>
          <p:cNvPicPr preferRelativeResize="0"/>
          <p:nvPr/>
        </p:nvPicPr>
        <p:blipFill rotWithShape="1">
          <a:blip r:embed="rId8">
            <a:alphaModFix/>
          </a:blip>
          <a:srcRect/>
          <a:stretch/>
        </p:blipFill>
        <p:spPr>
          <a:xfrm>
            <a:off x="1122698" y="2435623"/>
            <a:ext cx="979952" cy="1154667"/>
          </a:xfrm>
          <a:prstGeom prst="rect">
            <a:avLst/>
          </a:prstGeom>
          <a:noFill/>
          <a:ln>
            <a:noFill/>
          </a:ln>
        </p:spPr>
      </p:pic>
      <p:pic>
        <p:nvPicPr>
          <p:cNvPr id="31" name="Google Shape;297;p8" descr="A view of earth from space&#10;&#10;Description automatically generated with low confidence">
            <a:extLst>
              <a:ext uri="{FF2B5EF4-FFF2-40B4-BE49-F238E27FC236}">
                <a16:creationId xmlns:a16="http://schemas.microsoft.com/office/drawing/2014/main" id="{6B32D2C1-3F10-F279-EC9B-C889F5CAADCB}"/>
              </a:ext>
            </a:extLst>
          </p:cNvPr>
          <p:cNvPicPr preferRelativeResize="0"/>
          <p:nvPr/>
        </p:nvPicPr>
        <p:blipFill rotWithShape="1">
          <a:blip r:embed="rId9">
            <a:alphaModFix/>
          </a:blip>
          <a:srcRect/>
          <a:stretch/>
        </p:blipFill>
        <p:spPr>
          <a:xfrm>
            <a:off x="95931" y="3765855"/>
            <a:ext cx="1578563" cy="781353"/>
          </a:xfrm>
          <a:prstGeom prst="rect">
            <a:avLst/>
          </a:prstGeom>
          <a:noFill/>
          <a:ln>
            <a:noFill/>
          </a:ln>
        </p:spPr>
      </p:pic>
      <p:pic>
        <p:nvPicPr>
          <p:cNvPr id="32" name="Google Shape;298;p8" descr="oda_nightlight_co2.001.png">
            <a:extLst>
              <a:ext uri="{FF2B5EF4-FFF2-40B4-BE49-F238E27FC236}">
                <a16:creationId xmlns:a16="http://schemas.microsoft.com/office/drawing/2014/main" id="{C4A9CEE5-4F64-45A4-ED07-4B6A2573C07A}"/>
              </a:ext>
            </a:extLst>
          </p:cNvPr>
          <p:cNvPicPr preferRelativeResize="0"/>
          <p:nvPr/>
        </p:nvPicPr>
        <p:blipFill rotWithShape="1">
          <a:blip r:embed="rId10">
            <a:alphaModFix/>
          </a:blip>
          <a:srcRect/>
          <a:stretch/>
        </p:blipFill>
        <p:spPr>
          <a:xfrm>
            <a:off x="549486" y="4161168"/>
            <a:ext cx="1553164" cy="957493"/>
          </a:xfrm>
          <a:prstGeom prst="rect">
            <a:avLst/>
          </a:prstGeom>
          <a:noFill/>
          <a:ln>
            <a:noFill/>
          </a:ln>
        </p:spPr>
      </p:pic>
      <p:pic>
        <p:nvPicPr>
          <p:cNvPr id="33" name="Google Shape;299;p8">
            <a:extLst>
              <a:ext uri="{FF2B5EF4-FFF2-40B4-BE49-F238E27FC236}">
                <a16:creationId xmlns:a16="http://schemas.microsoft.com/office/drawing/2014/main" id="{84FC8D90-A6AD-F676-C8F6-58BFF09F0385}"/>
              </a:ext>
            </a:extLst>
          </p:cNvPr>
          <p:cNvPicPr preferRelativeResize="0"/>
          <p:nvPr/>
        </p:nvPicPr>
        <p:blipFill rotWithShape="1">
          <a:blip r:embed="rId11">
            <a:alphaModFix/>
          </a:blip>
          <a:srcRect/>
          <a:stretch/>
        </p:blipFill>
        <p:spPr>
          <a:xfrm>
            <a:off x="115631" y="4662720"/>
            <a:ext cx="1703686" cy="892982"/>
          </a:xfrm>
          <a:prstGeom prst="rect">
            <a:avLst/>
          </a:prstGeom>
          <a:noFill/>
          <a:ln w="12700" cap="flat" cmpd="sng">
            <a:solidFill>
              <a:schemeClr val="lt1"/>
            </a:solidFill>
            <a:prstDash val="solid"/>
            <a:round/>
            <a:headEnd type="none" w="sm" len="sm"/>
            <a:tailEnd type="none" w="sm" len="sm"/>
          </a:ln>
        </p:spPr>
      </p:pic>
      <p:pic>
        <p:nvPicPr>
          <p:cNvPr id="34" name="Google Shape;300;p8">
            <a:extLst>
              <a:ext uri="{FF2B5EF4-FFF2-40B4-BE49-F238E27FC236}">
                <a16:creationId xmlns:a16="http://schemas.microsoft.com/office/drawing/2014/main" id="{62115FF6-E23E-99A4-5919-6D22F2B68511}"/>
              </a:ext>
            </a:extLst>
          </p:cNvPr>
          <p:cNvPicPr preferRelativeResize="0"/>
          <p:nvPr/>
        </p:nvPicPr>
        <p:blipFill rotWithShape="1">
          <a:blip r:embed="rId12">
            <a:alphaModFix/>
          </a:blip>
          <a:srcRect/>
          <a:stretch/>
        </p:blipFill>
        <p:spPr>
          <a:xfrm>
            <a:off x="2639684" y="2450138"/>
            <a:ext cx="1735234" cy="976069"/>
          </a:xfrm>
          <a:prstGeom prst="rect">
            <a:avLst/>
          </a:prstGeom>
          <a:noFill/>
          <a:ln>
            <a:noFill/>
          </a:ln>
        </p:spPr>
      </p:pic>
      <p:pic>
        <p:nvPicPr>
          <p:cNvPr id="35" name="Google Shape;301;p8">
            <a:extLst>
              <a:ext uri="{FF2B5EF4-FFF2-40B4-BE49-F238E27FC236}">
                <a16:creationId xmlns:a16="http://schemas.microsoft.com/office/drawing/2014/main" id="{005EA33C-3E9C-BF1B-EEF0-D7D27F15DBF7}"/>
              </a:ext>
            </a:extLst>
          </p:cNvPr>
          <p:cNvPicPr preferRelativeResize="0"/>
          <p:nvPr/>
        </p:nvPicPr>
        <p:blipFill rotWithShape="1">
          <a:blip r:embed="rId13">
            <a:alphaModFix/>
          </a:blip>
          <a:srcRect/>
          <a:stretch/>
        </p:blipFill>
        <p:spPr>
          <a:xfrm>
            <a:off x="2578137" y="3701152"/>
            <a:ext cx="1555055" cy="709757"/>
          </a:xfrm>
          <a:prstGeom prst="rect">
            <a:avLst/>
          </a:prstGeom>
          <a:noFill/>
          <a:ln w="12700" cap="flat" cmpd="sng">
            <a:solidFill>
              <a:srgbClr val="595959"/>
            </a:solidFill>
            <a:prstDash val="solid"/>
            <a:round/>
            <a:headEnd type="none" w="sm" len="sm"/>
            <a:tailEnd type="none" w="sm" len="sm"/>
          </a:ln>
        </p:spPr>
      </p:pic>
      <p:pic>
        <p:nvPicPr>
          <p:cNvPr id="36" name="Google Shape;302;p8">
            <a:extLst>
              <a:ext uri="{FF2B5EF4-FFF2-40B4-BE49-F238E27FC236}">
                <a16:creationId xmlns:a16="http://schemas.microsoft.com/office/drawing/2014/main" id="{C1162B30-0294-4901-C321-C227961599DB}"/>
              </a:ext>
            </a:extLst>
          </p:cNvPr>
          <p:cNvPicPr preferRelativeResize="0"/>
          <p:nvPr/>
        </p:nvPicPr>
        <p:blipFill rotWithShape="1">
          <a:blip r:embed="rId14">
            <a:alphaModFix/>
          </a:blip>
          <a:srcRect/>
          <a:stretch/>
        </p:blipFill>
        <p:spPr>
          <a:xfrm>
            <a:off x="2819552" y="4308746"/>
            <a:ext cx="1548166" cy="709757"/>
          </a:xfrm>
          <a:prstGeom prst="rect">
            <a:avLst/>
          </a:prstGeom>
          <a:noFill/>
          <a:ln w="12700" cap="flat" cmpd="sng">
            <a:solidFill>
              <a:srgbClr val="595959"/>
            </a:solidFill>
            <a:prstDash val="solid"/>
            <a:round/>
            <a:headEnd type="none" w="sm" len="sm"/>
            <a:tailEnd type="none" w="sm" len="sm"/>
          </a:ln>
        </p:spPr>
      </p:pic>
      <p:pic>
        <p:nvPicPr>
          <p:cNvPr id="37" name="Google Shape;303;p8">
            <a:extLst>
              <a:ext uri="{FF2B5EF4-FFF2-40B4-BE49-F238E27FC236}">
                <a16:creationId xmlns:a16="http://schemas.microsoft.com/office/drawing/2014/main" id="{41810FEF-E31E-559A-4905-682E31C2AB64}"/>
              </a:ext>
            </a:extLst>
          </p:cNvPr>
          <p:cNvPicPr preferRelativeResize="0"/>
          <p:nvPr/>
        </p:nvPicPr>
        <p:blipFill rotWithShape="1">
          <a:blip r:embed="rId15">
            <a:alphaModFix/>
          </a:blip>
          <a:srcRect/>
          <a:stretch/>
        </p:blipFill>
        <p:spPr>
          <a:xfrm>
            <a:off x="3084545" y="4842793"/>
            <a:ext cx="1548167" cy="709758"/>
          </a:xfrm>
          <a:prstGeom prst="rect">
            <a:avLst/>
          </a:prstGeom>
          <a:noFill/>
          <a:ln w="12700" cap="flat" cmpd="sng">
            <a:solidFill>
              <a:srgbClr val="595959"/>
            </a:solidFill>
            <a:prstDash val="solid"/>
            <a:round/>
            <a:headEnd type="none" w="sm" len="sm"/>
            <a:tailEnd type="none" w="sm" len="sm"/>
          </a:ln>
        </p:spPr>
      </p:pic>
      <p:sp>
        <p:nvSpPr>
          <p:cNvPr id="38" name="Google Shape;304;p8">
            <a:extLst>
              <a:ext uri="{FF2B5EF4-FFF2-40B4-BE49-F238E27FC236}">
                <a16:creationId xmlns:a16="http://schemas.microsoft.com/office/drawing/2014/main" id="{6CCD414F-EC2F-A933-44EB-E3D30070D1F1}"/>
              </a:ext>
            </a:extLst>
          </p:cNvPr>
          <p:cNvSpPr/>
          <p:nvPr/>
        </p:nvSpPr>
        <p:spPr>
          <a:xfrm rot="10800000">
            <a:off x="3614056" y="5685804"/>
            <a:ext cx="2605814" cy="707987"/>
          </a:xfrm>
          <a:prstGeom prst="uturnArrow">
            <a:avLst>
              <a:gd name="adj1" fmla="val 25000"/>
              <a:gd name="adj2" fmla="val 25000"/>
              <a:gd name="adj3" fmla="val 25000"/>
              <a:gd name="adj4" fmla="val 50000"/>
              <a:gd name="adj5" fmla="val 10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39" name="Google Shape;305;p8">
            <a:extLst>
              <a:ext uri="{FF2B5EF4-FFF2-40B4-BE49-F238E27FC236}">
                <a16:creationId xmlns:a16="http://schemas.microsoft.com/office/drawing/2014/main" id="{81396A6A-FA3D-88AC-C8A9-91E30A8D2942}"/>
              </a:ext>
            </a:extLst>
          </p:cNvPr>
          <p:cNvSpPr/>
          <p:nvPr/>
        </p:nvSpPr>
        <p:spPr>
          <a:xfrm rot="10800000">
            <a:off x="972456" y="5685802"/>
            <a:ext cx="5247413" cy="707987"/>
          </a:xfrm>
          <a:prstGeom prst="uturnArrow">
            <a:avLst>
              <a:gd name="adj1" fmla="val 25000"/>
              <a:gd name="adj2" fmla="val 25000"/>
              <a:gd name="adj3" fmla="val 25000"/>
              <a:gd name="adj4" fmla="val 50000"/>
              <a:gd name="adj5" fmla="val 10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40" name="Google Shape;306;p8">
            <a:extLst>
              <a:ext uri="{FF2B5EF4-FFF2-40B4-BE49-F238E27FC236}">
                <a16:creationId xmlns:a16="http://schemas.microsoft.com/office/drawing/2014/main" id="{AB8B4EC8-6980-338C-7890-7F0D9009ABE8}"/>
              </a:ext>
            </a:extLst>
          </p:cNvPr>
          <p:cNvSpPr txBox="1"/>
          <p:nvPr/>
        </p:nvSpPr>
        <p:spPr>
          <a:xfrm>
            <a:off x="1297290" y="6110050"/>
            <a:ext cx="449071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solidFill>
                  <a:schemeClr val="lt1"/>
                </a:solidFill>
                <a:latin typeface="Calibri"/>
                <a:ea typeface="Calibri"/>
                <a:cs typeface="Calibri"/>
                <a:sym typeface="Calibri"/>
              </a:rPr>
              <a:t>Improvement of modeling, observing techniques</a:t>
            </a:r>
            <a:endParaRPr/>
          </a:p>
        </p:txBody>
      </p:sp>
      <p:sp>
        <p:nvSpPr>
          <p:cNvPr id="41" name="Google Shape;307;p8">
            <a:extLst>
              <a:ext uri="{FF2B5EF4-FFF2-40B4-BE49-F238E27FC236}">
                <a16:creationId xmlns:a16="http://schemas.microsoft.com/office/drawing/2014/main" id="{3DF19B3A-CA28-B06C-8FC3-0817BD9CB1B2}"/>
              </a:ext>
            </a:extLst>
          </p:cNvPr>
          <p:cNvSpPr txBox="1"/>
          <p:nvPr/>
        </p:nvSpPr>
        <p:spPr>
          <a:xfrm>
            <a:off x="2963439" y="6385205"/>
            <a:ext cx="498540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solidFill>
                  <a:schemeClr val="lt1"/>
                </a:solidFill>
                <a:latin typeface="Calibri"/>
                <a:ea typeface="Calibri"/>
                <a:cs typeface="Calibri"/>
                <a:sym typeface="Calibri"/>
              </a:rPr>
              <a:t>Incorporation of stakeholder needs and feedback</a:t>
            </a:r>
            <a:endParaRPr/>
          </a:p>
        </p:txBody>
      </p:sp>
      <p:sp>
        <p:nvSpPr>
          <p:cNvPr id="42" name="Google Shape;308;p8">
            <a:extLst>
              <a:ext uri="{FF2B5EF4-FFF2-40B4-BE49-F238E27FC236}">
                <a16:creationId xmlns:a16="http://schemas.microsoft.com/office/drawing/2014/main" id="{1EBB381C-95B2-2F9B-27D7-F29549A13A62}"/>
              </a:ext>
            </a:extLst>
          </p:cNvPr>
          <p:cNvSpPr txBox="1"/>
          <p:nvPr/>
        </p:nvSpPr>
        <p:spPr>
          <a:xfrm>
            <a:off x="9636574" y="1750848"/>
            <a:ext cx="2436311"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Gridded anthropogenic emissions </a:t>
            </a:r>
            <a:endParaRPr/>
          </a:p>
        </p:txBody>
      </p:sp>
      <p:pic>
        <p:nvPicPr>
          <p:cNvPr id="43" name="Google Shape;309;p8" descr="Inventory of U.S. Greenhouse Gas Emissions and Sinks | US EPA">
            <a:extLst>
              <a:ext uri="{FF2B5EF4-FFF2-40B4-BE49-F238E27FC236}">
                <a16:creationId xmlns:a16="http://schemas.microsoft.com/office/drawing/2014/main" id="{179C9BF0-6AF7-7B6E-3B68-C83AD01565F4}"/>
              </a:ext>
            </a:extLst>
          </p:cNvPr>
          <p:cNvPicPr preferRelativeResize="0"/>
          <p:nvPr/>
        </p:nvPicPr>
        <p:blipFill rotWithShape="1">
          <a:blip r:embed="rId16">
            <a:alphaModFix/>
          </a:blip>
          <a:srcRect/>
          <a:stretch/>
        </p:blipFill>
        <p:spPr>
          <a:xfrm>
            <a:off x="11368015" y="2326167"/>
            <a:ext cx="766329" cy="896436"/>
          </a:xfrm>
          <a:prstGeom prst="rect">
            <a:avLst/>
          </a:prstGeom>
          <a:noFill/>
          <a:ln>
            <a:noFill/>
          </a:ln>
        </p:spPr>
      </p:pic>
      <p:pic>
        <p:nvPicPr>
          <p:cNvPr id="44" name="Google Shape;310;p8" descr="USDA Secretary Perdue Directs U.S. Forest Service to Prioritize National  Forest System Production and Public Access">
            <a:extLst>
              <a:ext uri="{FF2B5EF4-FFF2-40B4-BE49-F238E27FC236}">
                <a16:creationId xmlns:a16="http://schemas.microsoft.com/office/drawing/2014/main" id="{3C8B030D-D0AE-84F5-88F8-EEC7A892920D}"/>
              </a:ext>
            </a:extLst>
          </p:cNvPr>
          <p:cNvPicPr preferRelativeResize="0"/>
          <p:nvPr/>
        </p:nvPicPr>
        <p:blipFill rotWithShape="1">
          <a:blip r:embed="rId17">
            <a:alphaModFix/>
          </a:blip>
          <a:srcRect/>
          <a:stretch/>
        </p:blipFill>
        <p:spPr>
          <a:xfrm>
            <a:off x="10520758" y="3295703"/>
            <a:ext cx="1575311" cy="1048298"/>
          </a:xfrm>
          <a:prstGeom prst="rect">
            <a:avLst/>
          </a:prstGeom>
          <a:noFill/>
          <a:ln>
            <a:noFill/>
          </a:ln>
        </p:spPr>
      </p:pic>
      <p:sp>
        <p:nvSpPr>
          <p:cNvPr id="45" name="Google Shape;311;p8">
            <a:extLst>
              <a:ext uri="{FF2B5EF4-FFF2-40B4-BE49-F238E27FC236}">
                <a16:creationId xmlns:a16="http://schemas.microsoft.com/office/drawing/2014/main" id="{C66B59A5-259F-4A91-B8D6-11669B386E59}"/>
              </a:ext>
            </a:extLst>
          </p:cNvPr>
          <p:cNvSpPr txBox="1"/>
          <p:nvPr/>
        </p:nvSpPr>
        <p:spPr>
          <a:xfrm>
            <a:off x="9630565" y="3271609"/>
            <a:ext cx="1472234"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a:solidFill>
                  <a:schemeClr val="dk1"/>
                </a:solidFill>
                <a:latin typeface="Calibri"/>
                <a:ea typeface="Calibri"/>
                <a:cs typeface="Calibri"/>
                <a:sym typeface="Calibri"/>
              </a:rPr>
              <a:t>Natural GHG Emissions</a:t>
            </a:r>
            <a:endParaRPr/>
          </a:p>
        </p:txBody>
      </p:sp>
      <p:pic>
        <p:nvPicPr>
          <p:cNvPr id="46" name="Google Shape;312;p8" descr="Scientists find massive methane leak at Pemex Gulf of Mexico oil field  -paper | Reuters">
            <a:extLst>
              <a:ext uri="{FF2B5EF4-FFF2-40B4-BE49-F238E27FC236}">
                <a16:creationId xmlns:a16="http://schemas.microsoft.com/office/drawing/2014/main" id="{DEA1CAD8-11AC-56A4-4A21-487EC3ABB3E2}"/>
              </a:ext>
            </a:extLst>
          </p:cNvPr>
          <p:cNvPicPr preferRelativeResize="0"/>
          <p:nvPr/>
        </p:nvPicPr>
        <p:blipFill rotWithShape="1">
          <a:blip r:embed="rId18">
            <a:alphaModFix/>
          </a:blip>
          <a:srcRect/>
          <a:stretch/>
        </p:blipFill>
        <p:spPr>
          <a:xfrm>
            <a:off x="9750325" y="4437605"/>
            <a:ext cx="1725811" cy="1148449"/>
          </a:xfrm>
          <a:prstGeom prst="rect">
            <a:avLst/>
          </a:prstGeom>
          <a:noFill/>
          <a:ln>
            <a:noFill/>
          </a:ln>
        </p:spPr>
      </p:pic>
      <p:sp>
        <p:nvSpPr>
          <p:cNvPr id="47" name="Google Shape;313;p8">
            <a:extLst>
              <a:ext uri="{FF2B5EF4-FFF2-40B4-BE49-F238E27FC236}">
                <a16:creationId xmlns:a16="http://schemas.microsoft.com/office/drawing/2014/main" id="{1936BD16-BC76-D665-3CD3-7273DE35BBA4}"/>
              </a:ext>
            </a:extLst>
          </p:cNvPr>
          <p:cNvSpPr txBox="1"/>
          <p:nvPr/>
        </p:nvSpPr>
        <p:spPr>
          <a:xfrm>
            <a:off x="9799194" y="4362542"/>
            <a:ext cx="254948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a:solidFill>
                  <a:schemeClr val="lt1"/>
                </a:solidFill>
                <a:latin typeface="Calibri"/>
                <a:ea typeface="Calibri"/>
                <a:cs typeface="Calibri"/>
                <a:sym typeface="Calibri"/>
              </a:rPr>
              <a:t>Detecting and </a:t>
            </a:r>
            <a:r>
              <a:rPr lang="en-US" b="1">
                <a:solidFill>
                  <a:schemeClr val="dk1"/>
                </a:solidFill>
                <a:latin typeface="Calibri"/>
                <a:ea typeface="Calibri"/>
                <a:cs typeface="Calibri"/>
                <a:sym typeface="Calibri"/>
              </a:rPr>
              <a:t>tracking </a:t>
            </a:r>
            <a:r>
              <a:rPr lang="en-US" b="1">
                <a:solidFill>
                  <a:schemeClr val="lt1"/>
                </a:solidFill>
                <a:latin typeface="Calibri"/>
                <a:ea typeface="Calibri"/>
                <a:cs typeface="Calibri"/>
                <a:sym typeface="Calibri"/>
              </a:rPr>
              <a:t>high emission </a:t>
            </a:r>
            <a:r>
              <a:rPr lang="en-US" b="1">
                <a:solidFill>
                  <a:schemeClr val="dk1"/>
                </a:solidFill>
                <a:latin typeface="Calibri"/>
                <a:ea typeface="Calibri"/>
                <a:cs typeface="Calibri"/>
                <a:sym typeface="Calibri"/>
              </a:rPr>
              <a:t>events</a:t>
            </a:r>
            <a:endParaRPr/>
          </a:p>
        </p:txBody>
      </p:sp>
      <p:sp>
        <p:nvSpPr>
          <p:cNvPr id="48" name="Google Shape;314;p8">
            <a:extLst>
              <a:ext uri="{FF2B5EF4-FFF2-40B4-BE49-F238E27FC236}">
                <a16:creationId xmlns:a16="http://schemas.microsoft.com/office/drawing/2014/main" id="{6549610C-2436-642E-22F9-26096E05814D}"/>
              </a:ext>
            </a:extLst>
          </p:cNvPr>
          <p:cNvSpPr/>
          <p:nvPr/>
        </p:nvSpPr>
        <p:spPr>
          <a:xfrm>
            <a:off x="122342" y="550835"/>
            <a:ext cx="4288047" cy="1198004"/>
          </a:xfrm>
          <a:prstGeom prst="roundRect">
            <a:avLst>
              <a:gd name="adj" fmla="val 16667"/>
            </a:avLst>
          </a:prstGeom>
          <a:noFill/>
          <a:ln w="1905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Calibri"/>
              <a:ea typeface="Calibri"/>
              <a:cs typeface="Calibri"/>
              <a:sym typeface="Calibri"/>
            </a:endParaRPr>
          </a:p>
        </p:txBody>
      </p:sp>
      <p:pic>
        <p:nvPicPr>
          <p:cNvPr id="49" name="Google Shape;315;p8" descr="Image result for noaa logo">
            <a:extLst>
              <a:ext uri="{FF2B5EF4-FFF2-40B4-BE49-F238E27FC236}">
                <a16:creationId xmlns:a16="http://schemas.microsoft.com/office/drawing/2014/main" id="{F67059C3-798B-67C6-2E1E-BEDB42E94C94}"/>
              </a:ext>
            </a:extLst>
          </p:cNvPr>
          <p:cNvPicPr preferRelativeResize="0"/>
          <p:nvPr/>
        </p:nvPicPr>
        <p:blipFill rotWithShape="1">
          <a:blip r:embed="rId19">
            <a:alphaModFix/>
          </a:blip>
          <a:srcRect/>
          <a:stretch/>
        </p:blipFill>
        <p:spPr>
          <a:xfrm>
            <a:off x="2455403" y="720414"/>
            <a:ext cx="860492" cy="860492"/>
          </a:xfrm>
          <a:prstGeom prst="rect">
            <a:avLst/>
          </a:prstGeom>
          <a:noFill/>
          <a:ln>
            <a:noFill/>
          </a:ln>
        </p:spPr>
      </p:pic>
      <p:pic>
        <p:nvPicPr>
          <p:cNvPr id="50" name="Google Shape;316;p8" descr="NIST Logo">
            <a:extLst>
              <a:ext uri="{FF2B5EF4-FFF2-40B4-BE49-F238E27FC236}">
                <a16:creationId xmlns:a16="http://schemas.microsoft.com/office/drawing/2014/main" id="{38C953A9-4E2E-0F55-9B7C-8137C4E9C2B2}"/>
              </a:ext>
            </a:extLst>
          </p:cNvPr>
          <p:cNvPicPr preferRelativeResize="0"/>
          <p:nvPr/>
        </p:nvPicPr>
        <p:blipFill rotWithShape="1">
          <a:blip r:embed="rId20">
            <a:alphaModFix/>
          </a:blip>
          <a:srcRect/>
          <a:stretch/>
        </p:blipFill>
        <p:spPr>
          <a:xfrm>
            <a:off x="1195625" y="848654"/>
            <a:ext cx="1188720" cy="322522"/>
          </a:xfrm>
          <a:prstGeom prst="rect">
            <a:avLst/>
          </a:prstGeom>
          <a:noFill/>
          <a:ln>
            <a:noFill/>
          </a:ln>
        </p:spPr>
      </p:pic>
      <p:sp>
        <p:nvSpPr>
          <p:cNvPr id="51" name="Google Shape;317;p8">
            <a:extLst>
              <a:ext uri="{FF2B5EF4-FFF2-40B4-BE49-F238E27FC236}">
                <a16:creationId xmlns:a16="http://schemas.microsoft.com/office/drawing/2014/main" id="{71268AF0-F43F-A574-6E58-01F6D03A4EEE}"/>
              </a:ext>
            </a:extLst>
          </p:cNvPr>
          <p:cNvSpPr txBox="1"/>
          <p:nvPr/>
        </p:nvSpPr>
        <p:spPr>
          <a:xfrm>
            <a:off x="265493" y="230433"/>
            <a:ext cx="497916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dirty="0">
                <a:solidFill>
                  <a:schemeClr val="dk1"/>
                </a:solidFill>
                <a:latin typeface="Calibri"/>
                <a:ea typeface="Calibri"/>
                <a:cs typeface="Calibri"/>
                <a:sym typeface="Calibri"/>
              </a:rPr>
              <a:t>Examples of Data and Needs from Partners*</a:t>
            </a:r>
            <a:endParaRPr dirty="0"/>
          </a:p>
        </p:txBody>
      </p:sp>
      <p:sp>
        <p:nvSpPr>
          <p:cNvPr id="52" name="Google Shape;318;p8">
            <a:extLst>
              <a:ext uri="{FF2B5EF4-FFF2-40B4-BE49-F238E27FC236}">
                <a16:creationId xmlns:a16="http://schemas.microsoft.com/office/drawing/2014/main" id="{136DDD5E-C926-9C06-3BBB-6FD10DA1154D}"/>
              </a:ext>
            </a:extLst>
          </p:cNvPr>
          <p:cNvSpPr/>
          <p:nvPr/>
        </p:nvSpPr>
        <p:spPr>
          <a:xfrm rot="5400000">
            <a:off x="4951158" y="327057"/>
            <a:ext cx="625039" cy="1495905"/>
          </a:xfrm>
          <a:prstGeom prst="bentArrow">
            <a:avLst>
              <a:gd name="adj1" fmla="val 25000"/>
              <a:gd name="adj2" fmla="val 25000"/>
              <a:gd name="adj3" fmla="val 25000"/>
              <a:gd name="adj4" fmla="val 4375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54" name="Google Shape;321;p8">
            <a:extLst>
              <a:ext uri="{FF2B5EF4-FFF2-40B4-BE49-F238E27FC236}">
                <a16:creationId xmlns:a16="http://schemas.microsoft.com/office/drawing/2014/main" id="{9809C866-01CB-9DAB-2D30-819815D4F7FB}"/>
              </a:ext>
            </a:extLst>
          </p:cNvPr>
          <p:cNvSpPr txBox="1"/>
          <p:nvPr/>
        </p:nvSpPr>
        <p:spPr>
          <a:xfrm>
            <a:off x="8610160" y="6295807"/>
            <a:ext cx="19534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 Representative, but not comprehensive list</a:t>
            </a:r>
            <a:endParaRPr/>
          </a:p>
        </p:txBody>
      </p:sp>
      <p:pic>
        <p:nvPicPr>
          <p:cNvPr id="55" name="Google Shape;322;p8">
            <a:extLst>
              <a:ext uri="{FF2B5EF4-FFF2-40B4-BE49-F238E27FC236}">
                <a16:creationId xmlns:a16="http://schemas.microsoft.com/office/drawing/2014/main" id="{17873785-CABD-E658-25B1-29CDDBCD744E}"/>
              </a:ext>
            </a:extLst>
          </p:cNvPr>
          <p:cNvPicPr preferRelativeResize="0"/>
          <p:nvPr/>
        </p:nvPicPr>
        <p:blipFill rotWithShape="1">
          <a:blip r:embed="rId21">
            <a:alphaModFix/>
          </a:blip>
          <a:srcRect/>
          <a:stretch/>
        </p:blipFill>
        <p:spPr>
          <a:xfrm>
            <a:off x="220721" y="795873"/>
            <a:ext cx="876525" cy="600419"/>
          </a:xfrm>
          <a:prstGeom prst="rect">
            <a:avLst/>
          </a:prstGeom>
          <a:noFill/>
          <a:ln>
            <a:noFill/>
          </a:ln>
        </p:spPr>
      </p:pic>
    </p:spTree>
    <p:extLst>
      <p:ext uri="{BB962C8B-B14F-4D97-AF65-F5344CB8AC3E}">
        <p14:creationId xmlns:p14="http://schemas.microsoft.com/office/powerpoint/2010/main" val="2026454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19850-90E4-3845-5CD8-861DCB852E2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F288610-1F9B-FF72-7A58-B9E468D5039E}"/>
              </a:ext>
            </a:extLst>
          </p:cNvPr>
          <p:cNvSpPr>
            <a:spLocks noGrp="1"/>
          </p:cNvSpPr>
          <p:nvPr>
            <p:ph type="subTitle" idx="1"/>
          </p:nvPr>
        </p:nvSpPr>
        <p:spPr/>
        <p:txBody>
          <a:bodyPr/>
          <a:lstStyle/>
          <a:p>
            <a:endParaRPr lang="en-US"/>
          </a:p>
        </p:txBody>
      </p:sp>
      <p:sp>
        <p:nvSpPr>
          <p:cNvPr id="4" name="Rectangle 3">
            <a:extLst>
              <a:ext uri="{FF2B5EF4-FFF2-40B4-BE49-F238E27FC236}">
                <a16:creationId xmlns:a16="http://schemas.microsoft.com/office/drawing/2014/main" id="{4D3C91D8-97D1-2CF1-EEA4-B108D6ADD1DD}"/>
              </a:ext>
            </a:extLst>
          </p:cNvPr>
          <p:cNvSpPr/>
          <p:nvPr/>
        </p:nvSpPr>
        <p:spPr>
          <a:xfrm>
            <a:off x="13379" y="-11971"/>
            <a:ext cx="12194269" cy="686997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oogle Shape;270;p8" descr="Image result for epa logo">
            <a:extLst>
              <a:ext uri="{FF2B5EF4-FFF2-40B4-BE49-F238E27FC236}">
                <a16:creationId xmlns:a16="http://schemas.microsoft.com/office/drawing/2014/main" id="{9673F775-29F2-8584-D7E0-711C836AFD5D}"/>
              </a:ext>
            </a:extLst>
          </p:cNvPr>
          <p:cNvPicPr preferRelativeResize="0"/>
          <p:nvPr/>
        </p:nvPicPr>
        <p:blipFill rotWithShape="1">
          <a:blip r:embed="rId2">
            <a:alphaModFix/>
          </a:blip>
          <a:srcRect/>
          <a:stretch/>
        </p:blipFill>
        <p:spPr>
          <a:xfrm>
            <a:off x="3196451" y="702721"/>
            <a:ext cx="1383454" cy="922302"/>
          </a:xfrm>
          <a:prstGeom prst="rect">
            <a:avLst/>
          </a:prstGeom>
          <a:noFill/>
          <a:ln>
            <a:noFill/>
          </a:ln>
        </p:spPr>
      </p:pic>
      <p:pic>
        <p:nvPicPr>
          <p:cNvPr id="6" name="Google Shape;271;p8" descr="Gridded 2012 Methane Emissions | US EPA">
            <a:extLst>
              <a:ext uri="{FF2B5EF4-FFF2-40B4-BE49-F238E27FC236}">
                <a16:creationId xmlns:a16="http://schemas.microsoft.com/office/drawing/2014/main" id="{71A65C8B-9006-3BC5-4CD6-A88B22E4FF72}"/>
              </a:ext>
            </a:extLst>
          </p:cNvPr>
          <p:cNvPicPr preferRelativeResize="0"/>
          <p:nvPr/>
        </p:nvPicPr>
        <p:blipFill rotWithShape="1">
          <a:blip r:embed="rId3">
            <a:alphaModFix/>
          </a:blip>
          <a:srcRect/>
          <a:stretch/>
        </p:blipFill>
        <p:spPr>
          <a:xfrm>
            <a:off x="9704324" y="2314095"/>
            <a:ext cx="1663691" cy="902454"/>
          </a:xfrm>
          <a:prstGeom prst="rect">
            <a:avLst/>
          </a:prstGeom>
          <a:noFill/>
          <a:ln>
            <a:noFill/>
          </a:ln>
        </p:spPr>
      </p:pic>
      <p:pic>
        <p:nvPicPr>
          <p:cNvPr id="7" name="Google Shape;272;p8" descr="Programmer female with solid fill">
            <a:extLst>
              <a:ext uri="{FF2B5EF4-FFF2-40B4-BE49-F238E27FC236}">
                <a16:creationId xmlns:a16="http://schemas.microsoft.com/office/drawing/2014/main" id="{15136D61-DC91-B06A-850A-39F674E1A4CD}"/>
              </a:ext>
            </a:extLst>
          </p:cNvPr>
          <p:cNvPicPr preferRelativeResize="0"/>
          <p:nvPr/>
        </p:nvPicPr>
        <p:blipFill rotWithShape="1">
          <a:blip r:embed="rId4">
            <a:alphaModFix/>
          </a:blip>
          <a:srcRect/>
          <a:stretch/>
        </p:blipFill>
        <p:spPr>
          <a:xfrm>
            <a:off x="7144900" y="3326655"/>
            <a:ext cx="2284678" cy="2284678"/>
          </a:xfrm>
          <a:prstGeom prst="rect">
            <a:avLst/>
          </a:prstGeom>
          <a:noFill/>
          <a:ln>
            <a:noFill/>
          </a:ln>
        </p:spPr>
      </p:pic>
      <p:pic>
        <p:nvPicPr>
          <p:cNvPr id="8" name="Google Shape;273;p8" descr="Server with solid fill">
            <a:extLst>
              <a:ext uri="{FF2B5EF4-FFF2-40B4-BE49-F238E27FC236}">
                <a16:creationId xmlns:a16="http://schemas.microsoft.com/office/drawing/2014/main" id="{AE160EEE-7F28-C9B6-0F4F-4B3874D5FCEA}"/>
              </a:ext>
            </a:extLst>
          </p:cNvPr>
          <p:cNvPicPr preferRelativeResize="0"/>
          <p:nvPr/>
        </p:nvPicPr>
        <p:blipFill rotWithShape="1">
          <a:blip r:embed="rId5">
            <a:alphaModFix/>
          </a:blip>
          <a:srcRect/>
          <a:stretch/>
        </p:blipFill>
        <p:spPr>
          <a:xfrm>
            <a:off x="5042539" y="3216549"/>
            <a:ext cx="2481643" cy="2481643"/>
          </a:xfrm>
          <a:prstGeom prst="rect">
            <a:avLst/>
          </a:prstGeom>
          <a:noFill/>
          <a:ln>
            <a:noFill/>
          </a:ln>
        </p:spPr>
      </p:pic>
      <p:pic>
        <p:nvPicPr>
          <p:cNvPr id="9" name="Google Shape;274;p8" descr="Cloud with solid fill">
            <a:extLst>
              <a:ext uri="{FF2B5EF4-FFF2-40B4-BE49-F238E27FC236}">
                <a16:creationId xmlns:a16="http://schemas.microsoft.com/office/drawing/2014/main" id="{F63AB9E5-56F6-46F0-E6BB-F43140C913C8}"/>
              </a:ext>
            </a:extLst>
          </p:cNvPr>
          <p:cNvPicPr preferRelativeResize="0"/>
          <p:nvPr/>
        </p:nvPicPr>
        <p:blipFill rotWithShape="1">
          <a:blip r:embed="rId6">
            <a:alphaModFix/>
          </a:blip>
          <a:srcRect/>
          <a:stretch/>
        </p:blipFill>
        <p:spPr>
          <a:xfrm>
            <a:off x="5592924" y="1179288"/>
            <a:ext cx="2929888" cy="2929888"/>
          </a:xfrm>
          <a:prstGeom prst="rect">
            <a:avLst/>
          </a:prstGeom>
          <a:noFill/>
          <a:ln>
            <a:noFill/>
          </a:ln>
        </p:spPr>
      </p:pic>
      <p:sp>
        <p:nvSpPr>
          <p:cNvPr id="10" name="Google Shape;275;p8">
            <a:extLst>
              <a:ext uri="{FF2B5EF4-FFF2-40B4-BE49-F238E27FC236}">
                <a16:creationId xmlns:a16="http://schemas.microsoft.com/office/drawing/2014/main" id="{8C8B17D9-60D0-450D-3BFD-B1CD854ECBC8}"/>
              </a:ext>
            </a:extLst>
          </p:cNvPr>
          <p:cNvSpPr/>
          <p:nvPr/>
        </p:nvSpPr>
        <p:spPr>
          <a:xfrm rot="10800000">
            <a:off x="2819550" y="5691583"/>
            <a:ext cx="5701639" cy="965496"/>
          </a:xfrm>
          <a:prstGeom prst="uturnArrow">
            <a:avLst>
              <a:gd name="adj1" fmla="val 19545"/>
              <a:gd name="adj2" fmla="val 25000"/>
              <a:gd name="adj3" fmla="val 25000"/>
              <a:gd name="adj4" fmla="val 50000"/>
              <a:gd name="adj5" fmla="val 100000"/>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Calibri"/>
              <a:ea typeface="Calibri"/>
              <a:cs typeface="Calibri"/>
              <a:sym typeface="Calibri"/>
            </a:endParaRPr>
          </a:p>
        </p:txBody>
      </p:sp>
      <p:sp>
        <p:nvSpPr>
          <p:cNvPr id="11" name="Google Shape;276;p8">
            <a:extLst>
              <a:ext uri="{FF2B5EF4-FFF2-40B4-BE49-F238E27FC236}">
                <a16:creationId xmlns:a16="http://schemas.microsoft.com/office/drawing/2014/main" id="{FEAC1CDE-FC3C-69E5-A514-6FEC139FA84E}"/>
              </a:ext>
            </a:extLst>
          </p:cNvPr>
          <p:cNvSpPr/>
          <p:nvPr/>
        </p:nvSpPr>
        <p:spPr>
          <a:xfrm rot="10800000">
            <a:off x="435428" y="5698192"/>
            <a:ext cx="8100272" cy="965496"/>
          </a:xfrm>
          <a:prstGeom prst="uturnArrow">
            <a:avLst>
              <a:gd name="adj1" fmla="val 19545"/>
              <a:gd name="adj2" fmla="val 25000"/>
              <a:gd name="adj3" fmla="val 25000"/>
              <a:gd name="adj4" fmla="val 50000"/>
              <a:gd name="adj5" fmla="val 100000"/>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Calibri"/>
              <a:ea typeface="Calibri"/>
              <a:cs typeface="Calibri"/>
              <a:sym typeface="Calibri"/>
            </a:endParaRPr>
          </a:p>
        </p:txBody>
      </p:sp>
      <p:sp>
        <p:nvSpPr>
          <p:cNvPr id="12" name="Google Shape;277;p8">
            <a:extLst>
              <a:ext uri="{FF2B5EF4-FFF2-40B4-BE49-F238E27FC236}">
                <a16:creationId xmlns:a16="http://schemas.microsoft.com/office/drawing/2014/main" id="{90FFFE79-9AD2-FC25-D1DA-17FFF6679163}"/>
              </a:ext>
            </a:extLst>
          </p:cNvPr>
          <p:cNvSpPr/>
          <p:nvPr/>
        </p:nvSpPr>
        <p:spPr>
          <a:xfrm>
            <a:off x="0" y="2066291"/>
            <a:ext cx="2174845" cy="3599543"/>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278;p8">
            <a:extLst>
              <a:ext uri="{FF2B5EF4-FFF2-40B4-BE49-F238E27FC236}">
                <a16:creationId xmlns:a16="http://schemas.microsoft.com/office/drawing/2014/main" id="{192CA7E7-CA58-9E42-62B6-075204CDBA88}"/>
              </a:ext>
            </a:extLst>
          </p:cNvPr>
          <p:cNvSpPr txBox="1"/>
          <p:nvPr/>
        </p:nvSpPr>
        <p:spPr>
          <a:xfrm>
            <a:off x="168783" y="2080806"/>
            <a:ext cx="20060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Earth Observations</a:t>
            </a:r>
            <a:endParaRPr/>
          </a:p>
        </p:txBody>
      </p:sp>
      <p:sp>
        <p:nvSpPr>
          <p:cNvPr id="14" name="Google Shape;279;p8">
            <a:extLst>
              <a:ext uri="{FF2B5EF4-FFF2-40B4-BE49-F238E27FC236}">
                <a16:creationId xmlns:a16="http://schemas.microsoft.com/office/drawing/2014/main" id="{7244C24E-EDD6-C48B-4279-4697CA088E4E}"/>
              </a:ext>
            </a:extLst>
          </p:cNvPr>
          <p:cNvSpPr/>
          <p:nvPr/>
        </p:nvSpPr>
        <p:spPr>
          <a:xfrm>
            <a:off x="2537848" y="2066292"/>
            <a:ext cx="2174845" cy="3599542"/>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280;p8">
            <a:extLst>
              <a:ext uri="{FF2B5EF4-FFF2-40B4-BE49-F238E27FC236}">
                <a16:creationId xmlns:a16="http://schemas.microsoft.com/office/drawing/2014/main" id="{D0183FB1-35A3-A869-AD98-A762EDEA74E3}"/>
              </a:ext>
            </a:extLst>
          </p:cNvPr>
          <p:cNvSpPr txBox="1"/>
          <p:nvPr/>
        </p:nvSpPr>
        <p:spPr>
          <a:xfrm>
            <a:off x="3078485" y="2080806"/>
            <a:ext cx="10935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Modeling</a:t>
            </a:r>
            <a:endParaRPr/>
          </a:p>
        </p:txBody>
      </p:sp>
      <p:sp>
        <p:nvSpPr>
          <p:cNvPr id="16" name="Google Shape;281;p8">
            <a:extLst>
              <a:ext uri="{FF2B5EF4-FFF2-40B4-BE49-F238E27FC236}">
                <a16:creationId xmlns:a16="http://schemas.microsoft.com/office/drawing/2014/main" id="{AA2683BA-88A4-A721-21D9-0186A83293FA}"/>
              </a:ext>
            </a:extLst>
          </p:cNvPr>
          <p:cNvSpPr/>
          <p:nvPr/>
        </p:nvSpPr>
        <p:spPr>
          <a:xfrm rot="5400000">
            <a:off x="2114971" y="3777011"/>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282;p8">
            <a:extLst>
              <a:ext uri="{FF2B5EF4-FFF2-40B4-BE49-F238E27FC236}">
                <a16:creationId xmlns:a16="http://schemas.microsoft.com/office/drawing/2014/main" id="{95EF8C2E-FDC0-4EF8-E09B-BB2E118DA39B}"/>
              </a:ext>
            </a:extLst>
          </p:cNvPr>
          <p:cNvSpPr/>
          <p:nvPr/>
        </p:nvSpPr>
        <p:spPr>
          <a:xfrm rot="5400000">
            <a:off x="4663696" y="3754805"/>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283;p8">
            <a:extLst>
              <a:ext uri="{FF2B5EF4-FFF2-40B4-BE49-F238E27FC236}">
                <a16:creationId xmlns:a16="http://schemas.microsoft.com/office/drawing/2014/main" id="{86C452B6-22C5-9B40-9F23-D0BD7643CADC}"/>
              </a:ext>
            </a:extLst>
          </p:cNvPr>
          <p:cNvSpPr/>
          <p:nvPr/>
        </p:nvSpPr>
        <p:spPr>
          <a:xfrm>
            <a:off x="5075696" y="1848577"/>
            <a:ext cx="1972597" cy="3836398"/>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284;p8">
            <a:extLst>
              <a:ext uri="{FF2B5EF4-FFF2-40B4-BE49-F238E27FC236}">
                <a16:creationId xmlns:a16="http://schemas.microsoft.com/office/drawing/2014/main" id="{5881EBB5-C2C9-4F23-3365-D540EEEB02CC}"/>
              </a:ext>
            </a:extLst>
          </p:cNvPr>
          <p:cNvSpPr txBox="1"/>
          <p:nvPr/>
        </p:nvSpPr>
        <p:spPr>
          <a:xfrm>
            <a:off x="6052053" y="1444019"/>
            <a:ext cx="2469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GHG System Integration</a:t>
            </a:r>
            <a:endParaRPr/>
          </a:p>
        </p:txBody>
      </p:sp>
      <p:sp>
        <p:nvSpPr>
          <p:cNvPr id="20" name="Google Shape;285;p8">
            <a:extLst>
              <a:ext uri="{FF2B5EF4-FFF2-40B4-BE49-F238E27FC236}">
                <a16:creationId xmlns:a16="http://schemas.microsoft.com/office/drawing/2014/main" id="{6AF0DE81-51A3-BB40-20B1-4AECE5E938D4}"/>
              </a:ext>
            </a:extLst>
          </p:cNvPr>
          <p:cNvSpPr txBox="1"/>
          <p:nvPr/>
        </p:nvSpPr>
        <p:spPr>
          <a:xfrm>
            <a:off x="5023554" y="1882534"/>
            <a:ext cx="2426847"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chemeClr val="dk1"/>
                </a:solidFill>
                <a:latin typeface="Calibri"/>
                <a:ea typeface="Calibri"/>
                <a:cs typeface="Calibri"/>
                <a:sym typeface="Calibri"/>
              </a:rPr>
              <a:t>Research &amp; </a:t>
            </a:r>
            <a:endParaRPr/>
          </a:p>
          <a:p>
            <a:pPr marL="0" marR="0" lvl="0" indent="0" algn="l" rtl="0">
              <a:spcBef>
                <a:spcPts val="0"/>
              </a:spcBef>
              <a:spcAft>
                <a:spcPts val="0"/>
              </a:spcAft>
              <a:buNone/>
            </a:pPr>
            <a:r>
              <a:rPr lang="en-US" sz="1700" b="1">
                <a:solidFill>
                  <a:schemeClr val="dk1"/>
                </a:solidFill>
                <a:latin typeface="Calibri"/>
                <a:ea typeface="Calibri"/>
                <a:cs typeface="Calibri"/>
                <a:sym typeface="Calibri"/>
              </a:rPr>
              <a:t>Applications</a:t>
            </a:r>
            <a:endParaRPr/>
          </a:p>
        </p:txBody>
      </p:sp>
      <p:sp>
        <p:nvSpPr>
          <p:cNvPr id="21" name="Google Shape;286;p8">
            <a:extLst>
              <a:ext uri="{FF2B5EF4-FFF2-40B4-BE49-F238E27FC236}">
                <a16:creationId xmlns:a16="http://schemas.microsoft.com/office/drawing/2014/main" id="{DD5DDA91-F726-9CB2-A09F-0860FE6316CF}"/>
              </a:ext>
            </a:extLst>
          </p:cNvPr>
          <p:cNvSpPr txBox="1"/>
          <p:nvPr/>
        </p:nvSpPr>
        <p:spPr>
          <a:xfrm>
            <a:off x="5061087" y="2463260"/>
            <a:ext cx="2136468"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Leverages ESDS/ VEDA capabilities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Test bedding of modeling, integration approaches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Thorough evaluation of new observations before transition</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Advanced users</a:t>
            </a:r>
            <a:endParaRPr/>
          </a:p>
        </p:txBody>
      </p:sp>
      <p:sp>
        <p:nvSpPr>
          <p:cNvPr id="22" name="Google Shape;287;p8">
            <a:extLst>
              <a:ext uri="{FF2B5EF4-FFF2-40B4-BE49-F238E27FC236}">
                <a16:creationId xmlns:a16="http://schemas.microsoft.com/office/drawing/2014/main" id="{B7E03A64-D39D-D036-C9D7-EBB083E08F86}"/>
              </a:ext>
            </a:extLst>
          </p:cNvPr>
          <p:cNvSpPr/>
          <p:nvPr/>
        </p:nvSpPr>
        <p:spPr>
          <a:xfrm>
            <a:off x="7450403" y="1848577"/>
            <a:ext cx="1991240" cy="3836398"/>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288;p8">
            <a:extLst>
              <a:ext uri="{FF2B5EF4-FFF2-40B4-BE49-F238E27FC236}">
                <a16:creationId xmlns:a16="http://schemas.microsoft.com/office/drawing/2014/main" id="{1F6609EF-F9AC-1515-AE79-47379563B4C3}"/>
              </a:ext>
            </a:extLst>
          </p:cNvPr>
          <p:cNvSpPr/>
          <p:nvPr/>
        </p:nvSpPr>
        <p:spPr>
          <a:xfrm rot="5400000">
            <a:off x="7009149" y="3761967"/>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Google Shape;289;p8">
            <a:extLst>
              <a:ext uri="{FF2B5EF4-FFF2-40B4-BE49-F238E27FC236}">
                <a16:creationId xmlns:a16="http://schemas.microsoft.com/office/drawing/2014/main" id="{D1F58627-079E-B58F-33B1-0451EC51E7FC}"/>
              </a:ext>
            </a:extLst>
          </p:cNvPr>
          <p:cNvSpPr txBox="1"/>
          <p:nvPr/>
        </p:nvSpPr>
        <p:spPr>
          <a:xfrm>
            <a:off x="7500070" y="1863092"/>
            <a:ext cx="177894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End user system </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(Front End)</a:t>
            </a:r>
            <a:endParaRPr/>
          </a:p>
        </p:txBody>
      </p:sp>
      <p:sp>
        <p:nvSpPr>
          <p:cNvPr id="25" name="Google Shape;290;p8">
            <a:extLst>
              <a:ext uri="{FF2B5EF4-FFF2-40B4-BE49-F238E27FC236}">
                <a16:creationId xmlns:a16="http://schemas.microsoft.com/office/drawing/2014/main" id="{822EE143-E3E9-37EB-5EED-F20F86563E5B}"/>
              </a:ext>
            </a:extLst>
          </p:cNvPr>
          <p:cNvSpPr txBox="1"/>
          <p:nvPr/>
        </p:nvSpPr>
        <p:spPr>
          <a:xfrm>
            <a:off x="7448207" y="2448309"/>
            <a:ext cx="2268435" cy="35394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Leverages ESDS/VEDA</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Public-facing</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Curated, mature products representing consensus view</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Science and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non-science users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Enhanced help desk support</a:t>
            </a:r>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sp>
        <p:nvSpPr>
          <p:cNvPr id="26" name="Google Shape;291;p8">
            <a:extLst>
              <a:ext uri="{FF2B5EF4-FFF2-40B4-BE49-F238E27FC236}">
                <a16:creationId xmlns:a16="http://schemas.microsoft.com/office/drawing/2014/main" id="{C3366127-948F-8DCD-094F-FBB18A83F97C}"/>
              </a:ext>
            </a:extLst>
          </p:cNvPr>
          <p:cNvSpPr/>
          <p:nvPr/>
        </p:nvSpPr>
        <p:spPr>
          <a:xfrm>
            <a:off x="5075695" y="1427663"/>
            <a:ext cx="4365948" cy="4257312"/>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292;p8">
            <a:extLst>
              <a:ext uri="{FF2B5EF4-FFF2-40B4-BE49-F238E27FC236}">
                <a16:creationId xmlns:a16="http://schemas.microsoft.com/office/drawing/2014/main" id="{9FE991FB-1E9A-C236-FEF1-35A9CD638852}"/>
              </a:ext>
            </a:extLst>
          </p:cNvPr>
          <p:cNvSpPr/>
          <p:nvPr/>
        </p:nvSpPr>
        <p:spPr>
          <a:xfrm>
            <a:off x="9665601" y="1385402"/>
            <a:ext cx="2513020" cy="4312790"/>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93;p8">
            <a:extLst>
              <a:ext uri="{FF2B5EF4-FFF2-40B4-BE49-F238E27FC236}">
                <a16:creationId xmlns:a16="http://schemas.microsoft.com/office/drawing/2014/main" id="{47E764AD-D9D8-8FEB-C658-25D7B8CA093F}"/>
              </a:ext>
            </a:extLst>
          </p:cNvPr>
          <p:cNvSpPr/>
          <p:nvPr/>
        </p:nvSpPr>
        <p:spPr>
          <a:xfrm rot="5400000">
            <a:off x="9334100" y="3803331"/>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294;p8">
            <a:extLst>
              <a:ext uri="{FF2B5EF4-FFF2-40B4-BE49-F238E27FC236}">
                <a16:creationId xmlns:a16="http://schemas.microsoft.com/office/drawing/2014/main" id="{5B955E32-F5A9-4305-15BB-DB82D2B2560C}"/>
              </a:ext>
            </a:extLst>
          </p:cNvPr>
          <p:cNvSpPr txBox="1"/>
          <p:nvPr/>
        </p:nvSpPr>
        <p:spPr>
          <a:xfrm>
            <a:off x="9718204" y="1385402"/>
            <a:ext cx="24894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New Insights</a:t>
            </a:r>
            <a:endParaRPr/>
          </a:p>
        </p:txBody>
      </p:sp>
      <p:pic>
        <p:nvPicPr>
          <p:cNvPr id="30" name="Google Shape;295;p8" descr="Orbiting Carbon Observatory-2: Graphics">
            <a:extLst>
              <a:ext uri="{FF2B5EF4-FFF2-40B4-BE49-F238E27FC236}">
                <a16:creationId xmlns:a16="http://schemas.microsoft.com/office/drawing/2014/main" id="{B6EC04C0-0FDC-1DF9-5EFE-1A87CB653188}"/>
              </a:ext>
            </a:extLst>
          </p:cNvPr>
          <p:cNvPicPr preferRelativeResize="0"/>
          <p:nvPr/>
        </p:nvPicPr>
        <p:blipFill rotWithShape="1">
          <a:blip r:embed="rId7">
            <a:alphaModFix/>
          </a:blip>
          <a:srcRect/>
          <a:stretch/>
        </p:blipFill>
        <p:spPr>
          <a:xfrm>
            <a:off x="95931" y="2435623"/>
            <a:ext cx="979952" cy="1154667"/>
          </a:xfrm>
          <a:prstGeom prst="rect">
            <a:avLst/>
          </a:prstGeom>
          <a:noFill/>
          <a:ln>
            <a:noFill/>
          </a:ln>
        </p:spPr>
      </p:pic>
      <p:pic>
        <p:nvPicPr>
          <p:cNvPr id="31" name="Google Shape;296;p8">
            <a:extLst>
              <a:ext uri="{FF2B5EF4-FFF2-40B4-BE49-F238E27FC236}">
                <a16:creationId xmlns:a16="http://schemas.microsoft.com/office/drawing/2014/main" id="{8B626E5F-FCD9-7F57-BFEE-090CD67A2AF5}"/>
              </a:ext>
            </a:extLst>
          </p:cNvPr>
          <p:cNvPicPr preferRelativeResize="0"/>
          <p:nvPr/>
        </p:nvPicPr>
        <p:blipFill rotWithShape="1">
          <a:blip r:embed="rId8">
            <a:alphaModFix/>
          </a:blip>
          <a:srcRect/>
          <a:stretch/>
        </p:blipFill>
        <p:spPr>
          <a:xfrm>
            <a:off x="1122698" y="2435623"/>
            <a:ext cx="979952" cy="1154667"/>
          </a:xfrm>
          <a:prstGeom prst="rect">
            <a:avLst/>
          </a:prstGeom>
          <a:noFill/>
          <a:ln>
            <a:noFill/>
          </a:ln>
        </p:spPr>
      </p:pic>
      <p:pic>
        <p:nvPicPr>
          <p:cNvPr id="32" name="Google Shape;297;p8" descr="A view of earth from space&#10;&#10;Description automatically generated with low confidence">
            <a:extLst>
              <a:ext uri="{FF2B5EF4-FFF2-40B4-BE49-F238E27FC236}">
                <a16:creationId xmlns:a16="http://schemas.microsoft.com/office/drawing/2014/main" id="{23B38D9C-FD62-9112-B351-8CE846E7A456}"/>
              </a:ext>
            </a:extLst>
          </p:cNvPr>
          <p:cNvPicPr preferRelativeResize="0"/>
          <p:nvPr/>
        </p:nvPicPr>
        <p:blipFill rotWithShape="1">
          <a:blip r:embed="rId9">
            <a:alphaModFix/>
          </a:blip>
          <a:srcRect/>
          <a:stretch/>
        </p:blipFill>
        <p:spPr>
          <a:xfrm>
            <a:off x="95931" y="3765855"/>
            <a:ext cx="1578563" cy="781353"/>
          </a:xfrm>
          <a:prstGeom prst="rect">
            <a:avLst/>
          </a:prstGeom>
          <a:noFill/>
          <a:ln>
            <a:noFill/>
          </a:ln>
        </p:spPr>
      </p:pic>
      <p:pic>
        <p:nvPicPr>
          <p:cNvPr id="33" name="Google Shape;298;p8" descr="oda_nightlight_co2.001.png">
            <a:extLst>
              <a:ext uri="{FF2B5EF4-FFF2-40B4-BE49-F238E27FC236}">
                <a16:creationId xmlns:a16="http://schemas.microsoft.com/office/drawing/2014/main" id="{4DB7E4EB-1075-33F1-5B22-5AC317A0C993}"/>
              </a:ext>
            </a:extLst>
          </p:cNvPr>
          <p:cNvPicPr preferRelativeResize="0"/>
          <p:nvPr/>
        </p:nvPicPr>
        <p:blipFill rotWithShape="1">
          <a:blip r:embed="rId10">
            <a:alphaModFix/>
          </a:blip>
          <a:srcRect/>
          <a:stretch/>
        </p:blipFill>
        <p:spPr>
          <a:xfrm>
            <a:off x="549486" y="4161168"/>
            <a:ext cx="1553164" cy="957493"/>
          </a:xfrm>
          <a:prstGeom prst="rect">
            <a:avLst/>
          </a:prstGeom>
          <a:noFill/>
          <a:ln>
            <a:noFill/>
          </a:ln>
        </p:spPr>
      </p:pic>
      <p:pic>
        <p:nvPicPr>
          <p:cNvPr id="34" name="Google Shape;299;p8">
            <a:extLst>
              <a:ext uri="{FF2B5EF4-FFF2-40B4-BE49-F238E27FC236}">
                <a16:creationId xmlns:a16="http://schemas.microsoft.com/office/drawing/2014/main" id="{354E6685-39D4-8B6B-EC38-853E216399B9}"/>
              </a:ext>
            </a:extLst>
          </p:cNvPr>
          <p:cNvPicPr preferRelativeResize="0"/>
          <p:nvPr/>
        </p:nvPicPr>
        <p:blipFill rotWithShape="1">
          <a:blip r:embed="rId11">
            <a:alphaModFix/>
          </a:blip>
          <a:srcRect/>
          <a:stretch/>
        </p:blipFill>
        <p:spPr>
          <a:xfrm>
            <a:off x="115631" y="4662720"/>
            <a:ext cx="1703686" cy="892982"/>
          </a:xfrm>
          <a:prstGeom prst="rect">
            <a:avLst/>
          </a:prstGeom>
          <a:noFill/>
          <a:ln w="12700" cap="flat" cmpd="sng">
            <a:solidFill>
              <a:schemeClr val="lt1"/>
            </a:solidFill>
            <a:prstDash val="solid"/>
            <a:round/>
            <a:headEnd type="none" w="sm" len="sm"/>
            <a:tailEnd type="none" w="sm" len="sm"/>
          </a:ln>
        </p:spPr>
      </p:pic>
      <p:pic>
        <p:nvPicPr>
          <p:cNvPr id="35" name="Google Shape;300;p8">
            <a:extLst>
              <a:ext uri="{FF2B5EF4-FFF2-40B4-BE49-F238E27FC236}">
                <a16:creationId xmlns:a16="http://schemas.microsoft.com/office/drawing/2014/main" id="{11F985FB-C9AE-3090-83E3-504DB9149DE6}"/>
              </a:ext>
            </a:extLst>
          </p:cNvPr>
          <p:cNvPicPr preferRelativeResize="0"/>
          <p:nvPr/>
        </p:nvPicPr>
        <p:blipFill rotWithShape="1">
          <a:blip r:embed="rId12">
            <a:alphaModFix/>
          </a:blip>
          <a:srcRect/>
          <a:stretch/>
        </p:blipFill>
        <p:spPr>
          <a:xfrm>
            <a:off x="2639684" y="2450138"/>
            <a:ext cx="1735234" cy="976069"/>
          </a:xfrm>
          <a:prstGeom prst="rect">
            <a:avLst/>
          </a:prstGeom>
          <a:noFill/>
          <a:ln>
            <a:noFill/>
          </a:ln>
        </p:spPr>
      </p:pic>
      <p:pic>
        <p:nvPicPr>
          <p:cNvPr id="36" name="Google Shape;301;p8">
            <a:extLst>
              <a:ext uri="{FF2B5EF4-FFF2-40B4-BE49-F238E27FC236}">
                <a16:creationId xmlns:a16="http://schemas.microsoft.com/office/drawing/2014/main" id="{CF756EAF-8AB3-B793-8A47-AEC902680AF8}"/>
              </a:ext>
            </a:extLst>
          </p:cNvPr>
          <p:cNvPicPr preferRelativeResize="0"/>
          <p:nvPr/>
        </p:nvPicPr>
        <p:blipFill rotWithShape="1">
          <a:blip r:embed="rId13">
            <a:alphaModFix/>
          </a:blip>
          <a:srcRect/>
          <a:stretch/>
        </p:blipFill>
        <p:spPr>
          <a:xfrm>
            <a:off x="2578137" y="3701152"/>
            <a:ext cx="1555055" cy="709757"/>
          </a:xfrm>
          <a:prstGeom prst="rect">
            <a:avLst/>
          </a:prstGeom>
          <a:noFill/>
          <a:ln w="12700" cap="flat" cmpd="sng">
            <a:solidFill>
              <a:srgbClr val="595959"/>
            </a:solidFill>
            <a:prstDash val="solid"/>
            <a:round/>
            <a:headEnd type="none" w="sm" len="sm"/>
            <a:tailEnd type="none" w="sm" len="sm"/>
          </a:ln>
        </p:spPr>
      </p:pic>
      <p:pic>
        <p:nvPicPr>
          <p:cNvPr id="37" name="Google Shape;302;p8">
            <a:extLst>
              <a:ext uri="{FF2B5EF4-FFF2-40B4-BE49-F238E27FC236}">
                <a16:creationId xmlns:a16="http://schemas.microsoft.com/office/drawing/2014/main" id="{9BDAF7E7-FBE7-523C-117A-FF0C5E86042C}"/>
              </a:ext>
            </a:extLst>
          </p:cNvPr>
          <p:cNvPicPr preferRelativeResize="0"/>
          <p:nvPr/>
        </p:nvPicPr>
        <p:blipFill rotWithShape="1">
          <a:blip r:embed="rId14">
            <a:alphaModFix/>
          </a:blip>
          <a:srcRect/>
          <a:stretch/>
        </p:blipFill>
        <p:spPr>
          <a:xfrm>
            <a:off x="2819552" y="4308746"/>
            <a:ext cx="1548166" cy="709757"/>
          </a:xfrm>
          <a:prstGeom prst="rect">
            <a:avLst/>
          </a:prstGeom>
          <a:noFill/>
          <a:ln w="12700" cap="flat" cmpd="sng">
            <a:solidFill>
              <a:srgbClr val="595959"/>
            </a:solidFill>
            <a:prstDash val="solid"/>
            <a:round/>
            <a:headEnd type="none" w="sm" len="sm"/>
            <a:tailEnd type="none" w="sm" len="sm"/>
          </a:ln>
        </p:spPr>
      </p:pic>
      <p:pic>
        <p:nvPicPr>
          <p:cNvPr id="38" name="Google Shape;303;p8">
            <a:extLst>
              <a:ext uri="{FF2B5EF4-FFF2-40B4-BE49-F238E27FC236}">
                <a16:creationId xmlns:a16="http://schemas.microsoft.com/office/drawing/2014/main" id="{6843AEB4-517B-93DC-8791-7E9B0FD2F8FC}"/>
              </a:ext>
            </a:extLst>
          </p:cNvPr>
          <p:cNvPicPr preferRelativeResize="0"/>
          <p:nvPr/>
        </p:nvPicPr>
        <p:blipFill rotWithShape="1">
          <a:blip r:embed="rId15">
            <a:alphaModFix/>
          </a:blip>
          <a:srcRect/>
          <a:stretch/>
        </p:blipFill>
        <p:spPr>
          <a:xfrm>
            <a:off x="3084545" y="4842793"/>
            <a:ext cx="1548167" cy="709758"/>
          </a:xfrm>
          <a:prstGeom prst="rect">
            <a:avLst/>
          </a:prstGeom>
          <a:noFill/>
          <a:ln w="12700" cap="flat" cmpd="sng">
            <a:solidFill>
              <a:srgbClr val="595959"/>
            </a:solidFill>
            <a:prstDash val="solid"/>
            <a:round/>
            <a:headEnd type="none" w="sm" len="sm"/>
            <a:tailEnd type="none" w="sm" len="sm"/>
          </a:ln>
        </p:spPr>
      </p:pic>
      <p:sp>
        <p:nvSpPr>
          <p:cNvPr id="39" name="Google Shape;304;p8">
            <a:extLst>
              <a:ext uri="{FF2B5EF4-FFF2-40B4-BE49-F238E27FC236}">
                <a16:creationId xmlns:a16="http://schemas.microsoft.com/office/drawing/2014/main" id="{EE7B9ACB-6066-0BDC-6776-541FDCF9BFEC}"/>
              </a:ext>
            </a:extLst>
          </p:cNvPr>
          <p:cNvSpPr/>
          <p:nvPr/>
        </p:nvSpPr>
        <p:spPr>
          <a:xfrm rot="10800000">
            <a:off x="3614056" y="5685804"/>
            <a:ext cx="2605814" cy="707987"/>
          </a:xfrm>
          <a:prstGeom prst="uturnArrow">
            <a:avLst>
              <a:gd name="adj1" fmla="val 25000"/>
              <a:gd name="adj2" fmla="val 25000"/>
              <a:gd name="adj3" fmla="val 25000"/>
              <a:gd name="adj4" fmla="val 50000"/>
              <a:gd name="adj5" fmla="val 10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305;p8">
            <a:extLst>
              <a:ext uri="{FF2B5EF4-FFF2-40B4-BE49-F238E27FC236}">
                <a16:creationId xmlns:a16="http://schemas.microsoft.com/office/drawing/2014/main" id="{A7524D96-E787-0334-0098-A92660920723}"/>
              </a:ext>
            </a:extLst>
          </p:cNvPr>
          <p:cNvSpPr/>
          <p:nvPr/>
        </p:nvSpPr>
        <p:spPr>
          <a:xfrm rot="10800000">
            <a:off x="972456" y="5685802"/>
            <a:ext cx="5247413" cy="707987"/>
          </a:xfrm>
          <a:prstGeom prst="uturnArrow">
            <a:avLst>
              <a:gd name="adj1" fmla="val 25000"/>
              <a:gd name="adj2" fmla="val 25000"/>
              <a:gd name="adj3" fmla="val 25000"/>
              <a:gd name="adj4" fmla="val 50000"/>
              <a:gd name="adj5" fmla="val 10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306;p8">
            <a:extLst>
              <a:ext uri="{FF2B5EF4-FFF2-40B4-BE49-F238E27FC236}">
                <a16:creationId xmlns:a16="http://schemas.microsoft.com/office/drawing/2014/main" id="{66E36F82-087C-ABFC-F321-CF18BEC7CF04}"/>
              </a:ext>
            </a:extLst>
          </p:cNvPr>
          <p:cNvSpPr txBox="1"/>
          <p:nvPr/>
        </p:nvSpPr>
        <p:spPr>
          <a:xfrm>
            <a:off x="1297290" y="6110050"/>
            <a:ext cx="4490717"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chemeClr val="lt1"/>
                </a:solidFill>
                <a:latin typeface="Calibri"/>
                <a:ea typeface="Calibri"/>
                <a:cs typeface="Calibri"/>
                <a:sym typeface="Calibri"/>
              </a:rPr>
              <a:t>Improvement of modeling, observing techniques</a:t>
            </a:r>
            <a:endParaRPr/>
          </a:p>
        </p:txBody>
      </p:sp>
      <p:sp>
        <p:nvSpPr>
          <p:cNvPr id="42" name="Google Shape;307;p8">
            <a:extLst>
              <a:ext uri="{FF2B5EF4-FFF2-40B4-BE49-F238E27FC236}">
                <a16:creationId xmlns:a16="http://schemas.microsoft.com/office/drawing/2014/main" id="{DA4D6951-E3B7-97D3-9072-D4C95B8F93E5}"/>
              </a:ext>
            </a:extLst>
          </p:cNvPr>
          <p:cNvSpPr txBox="1"/>
          <p:nvPr/>
        </p:nvSpPr>
        <p:spPr>
          <a:xfrm>
            <a:off x="2963439" y="6385205"/>
            <a:ext cx="4985403"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chemeClr val="lt1"/>
                </a:solidFill>
                <a:latin typeface="Calibri"/>
                <a:ea typeface="Calibri"/>
                <a:cs typeface="Calibri"/>
                <a:sym typeface="Calibri"/>
              </a:rPr>
              <a:t>Incorporation of stakeholder needs and feedback</a:t>
            </a:r>
            <a:endParaRPr/>
          </a:p>
        </p:txBody>
      </p:sp>
      <p:sp>
        <p:nvSpPr>
          <p:cNvPr id="43" name="Google Shape;308;p8">
            <a:extLst>
              <a:ext uri="{FF2B5EF4-FFF2-40B4-BE49-F238E27FC236}">
                <a16:creationId xmlns:a16="http://schemas.microsoft.com/office/drawing/2014/main" id="{34835D26-F75C-FAE3-D8DA-553AD6F9284F}"/>
              </a:ext>
            </a:extLst>
          </p:cNvPr>
          <p:cNvSpPr txBox="1"/>
          <p:nvPr/>
        </p:nvSpPr>
        <p:spPr>
          <a:xfrm>
            <a:off x="9636574" y="1750848"/>
            <a:ext cx="243631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Gridded anthropogenic emissions </a:t>
            </a:r>
            <a:endParaRPr/>
          </a:p>
        </p:txBody>
      </p:sp>
      <p:pic>
        <p:nvPicPr>
          <p:cNvPr id="44" name="Google Shape;309;p8" descr="Inventory of U.S. Greenhouse Gas Emissions and Sinks | US EPA">
            <a:extLst>
              <a:ext uri="{FF2B5EF4-FFF2-40B4-BE49-F238E27FC236}">
                <a16:creationId xmlns:a16="http://schemas.microsoft.com/office/drawing/2014/main" id="{BBFFCEF4-8C4D-D9FD-BE5D-6123BB39251B}"/>
              </a:ext>
            </a:extLst>
          </p:cNvPr>
          <p:cNvPicPr preferRelativeResize="0"/>
          <p:nvPr/>
        </p:nvPicPr>
        <p:blipFill rotWithShape="1">
          <a:blip r:embed="rId16">
            <a:alphaModFix/>
          </a:blip>
          <a:srcRect/>
          <a:stretch/>
        </p:blipFill>
        <p:spPr>
          <a:xfrm>
            <a:off x="11368015" y="2326167"/>
            <a:ext cx="766329" cy="896436"/>
          </a:xfrm>
          <a:prstGeom prst="rect">
            <a:avLst/>
          </a:prstGeom>
          <a:noFill/>
          <a:ln>
            <a:noFill/>
          </a:ln>
        </p:spPr>
      </p:pic>
      <p:pic>
        <p:nvPicPr>
          <p:cNvPr id="45" name="Google Shape;310;p8" descr="USDA Secretary Perdue Directs U.S. Forest Service to Prioritize National  Forest System Production and Public Access">
            <a:extLst>
              <a:ext uri="{FF2B5EF4-FFF2-40B4-BE49-F238E27FC236}">
                <a16:creationId xmlns:a16="http://schemas.microsoft.com/office/drawing/2014/main" id="{AEA3DB59-2158-54BF-0202-175ABE24CC86}"/>
              </a:ext>
            </a:extLst>
          </p:cNvPr>
          <p:cNvPicPr preferRelativeResize="0"/>
          <p:nvPr/>
        </p:nvPicPr>
        <p:blipFill rotWithShape="1">
          <a:blip r:embed="rId17">
            <a:alphaModFix/>
          </a:blip>
          <a:srcRect/>
          <a:stretch/>
        </p:blipFill>
        <p:spPr>
          <a:xfrm>
            <a:off x="10520758" y="3295703"/>
            <a:ext cx="1575311" cy="1048298"/>
          </a:xfrm>
          <a:prstGeom prst="rect">
            <a:avLst/>
          </a:prstGeom>
          <a:noFill/>
          <a:ln>
            <a:noFill/>
          </a:ln>
        </p:spPr>
      </p:pic>
      <p:sp>
        <p:nvSpPr>
          <p:cNvPr id="46" name="Google Shape;311;p8">
            <a:extLst>
              <a:ext uri="{FF2B5EF4-FFF2-40B4-BE49-F238E27FC236}">
                <a16:creationId xmlns:a16="http://schemas.microsoft.com/office/drawing/2014/main" id="{32DD9612-B493-814F-7164-C48E1727EC19}"/>
              </a:ext>
            </a:extLst>
          </p:cNvPr>
          <p:cNvSpPr txBox="1"/>
          <p:nvPr/>
        </p:nvSpPr>
        <p:spPr>
          <a:xfrm>
            <a:off x="9630565" y="3271609"/>
            <a:ext cx="14722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Natural GHG Emissions</a:t>
            </a:r>
            <a:endParaRPr/>
          </a:p>
        </p:txBody>
      </p:sp>
      <p:pic>
        <p:nvPicPr>
          <p:cNvPr id="47" name="Google Shape;312;p8" descr="Scientists find massive methane leak at Pemex Gulf of Mexico oil field  -paper | Reuters">
            <a:extLst>
              <a:ext uri="{FF2B5EF4-FFF2-40B4-BE49-F238E27FC236}">
                <a16:creationId xmlns:a16="http://schemas.microsoft.com/office/drawing/2014/main" id="{7E9F1608-EBD7-A510-3E9A-26126137D954}"/>
              </a:ext>
            </a:extLst>
          </p:cNvPr>
          <p:cNvPicPr preferRelativeResize="0"/>
          <p:nvPr/>
        </p:nvPicPr>
        <p:blipFill rotWithShape="1">
          <a:blip r:embed="rId18">
            <a:alphaModFix/>
          </a:blip>
          <a:srcRect/>
          <a:stretch/>
        </p:blipFill>
        <p:spPr>
          <a:xfrm>
            <a:off x="9750325" y="4437605"/>
            <a:ext cx="1725811" cy="1148449"/>
          </a:xfrm>
          <a:prstGeom prst="rect">
            <a:avLst/>
          </a:prstGeom>
          <a:noFill/>
          <a:ln>
            <a:noFill/>
          </a:ln>
        </p:spPr>
      </p:pic>
      <p:sp>
        <p:nvSpPr>
          <p:cNvPr id="48" name="Google Shape;313;p8">
            <a:extLst>
              <a:ext uri="{FF2B5EF4-FFF2-40B4-BE49-F238E27FC236}">
                <a16:creationId xmlns:a16="http://schemas.microsoft.com/office/drawing/2014/main" id="{C36F6934-AFB5-7485-9FEE-C97A159F46BF}"/>
              </a:ext>
            </a:extLst>
          </p:cNvPr>
          <p:cNvSpPr txBox="1"/>
          <p:nvPr/>
        </p:nvSpPr>
        <p:spPr>
          <a:xfrm>
            <a:off x="9799194" y="4362542"/>
            <a:ext cx="254948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Detecting and </a:t>
            </a:r>
            <a:r>
              <a:rPr lang="en-US" sz="1800" b="1">
                <a:solidFill>
                  <a:schemeClr val="dk1"/>
                </a:solidFill>
                <a:latin typeface="Calibri"/>
                <a:ea typeface="Calibri"/>
                <a:cs typeface="Calibri"/>
                <a:sym typeface="Calibri"/>
              </a:rPr>
              <a:t>tracking </a:t>
            </a:r>
            <a:r>
              <a:rPr lang="en-US" sz="1800" b="1">
                <a:solidFill>
                  <a:schemeClr val="lt1"/>
                </a:solidFill>
                <a:latin typeface="Calibri"/>
                <a:ea typeface="Calibri"/>
                <a:cs typeface="Calibri"/>
                <a:sym typeface="Calibri"/>
              </a:rPr>
              <a:t>high emission </a:t>
            </a:r>
            <a:r>
              <a:rPr lang="en-US" sz="1800" b="1">
                <a:solidFill>
                  <a:schemeClr val="dk1"/>
                </a:solidFill>
                <a:latin typeface="Calibri"/>
                <a:ea typeface="Calibri"/>
                <a:cs typeface="Calibri"/>
                <a:sym typeface="Calibri"/>
              </a:rPr>
              <a:t>events</a:t>
            </a:r>
            <a:endParaRPr/>
          </a:p>
        </p:txBody>
      </p:sp>
      <p:sp>
        <p:nvSpPr>
          <p:cNvPr id="49" name="Google Shape;314;p8">
            <a:extLst>
              <a:ext uri="{FF2B5EF4-FFF2-40B4-BE49-F238E27FC236}">
                <a16:creationId xmlns:a16="http://schemas.microsoft.com/office/drawing/2014/main" id="{D9D22F40-FD85-3FC5-F21B-B770441CA938}"/>
              </a:ext>
            </a:extLst>
          </p:cNvPr>
          <p:cNvSpPr/>
          <p:nvPr/>
        </p:nvSpPr>
        <p:spPr>
          <a:xfrm>
            <a:off x="122342" y="550835"/>
            <a:ext cx="4288047" cy="1198004"/>
          </a:xfrm>
          <a:prstGeom prst="roundRect">
            <a:avLst>
              <a:gd name="adj" fmla="val 16667"/>
            </a:avLst>
          </a:prstGeom>
          <a:noFill/>
          <a:ln w="1905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 name="Google Shape;315;p8" descr="Image result for noaa logo">
            <a:extLst>
              <a:ext uri="{FF2B5EF4-FFF2-40B4-BE49-F238E27FC236}">
                <a16:creationId xmlns:a16="http://schemas.microsoft.com/office/drawing/2014/main" id="{62F9EFC9-648D-88C9-CA9A-EA949F93C9B6}"/>
              </a:ext>
            </a:extLst>
          </p:cNvPr>
          <p:cNvPicPr preferRelativeResize="0"/>
          <p:nvPr/>
        </p:nvPicPr>
        <p:blipFill rotWithShape="1">
          <a:blip r:embed="rId19">
            <a:alphaModFix/>
          </a:blip>
          <a:srcRect/>
          <a:stretch/>
        </p:blipFill>
        <p:spPr>
          <a:xfrm>
            <a:off x="2455403" y="720414"/>
            <a:ext cx="860492" cy="860492"/>
          </a:xfrm>
          <a:prstGeom prst="rect">
            <a:avLst/>
          </a:prstGeom>
          <a:noFill/>
          <a:ln>
            <a:noFill/>
          </a:ln>
        </p:spPr>
      </p:pic>
      <p:pic>
        <p:nvPicPr>
          <p:cNvPr id="51" name="Google Shape;316;p8" descr="NIST Logo">
            <a:extLst>
              <a:ext uri="{FF2B5EF4-FFF2-40B4-BE49-F238E27FC236}">
                <a16:creationId xmlns:a16="http://schemas.microsoft.com/office/drawing/2014/main" id="{51B0891D-3C12-6B23-2F6E-95BE6B5EDBAD}"/>
              </a:ext>
            </a:extLst>
          </p:cNvPr>
          <p:cNvPicPr preferRelativeResize="0"/>
          <p:nvPr/>
        </p:nvPicPr>
        <p:blipFill rotWithShape="1">
          <a:blip r:embed="rId20">
            <a:alphaModFix/>
          </a:blip>
          <a:srcRect/>
          <a:stretch/>
        </p:blipFill>
        <p:spPr>
          <a:xfrm>
            <a:off x="1195625" y="848654"/>
            <a:ext cx="1188720" cy="322522"/>
          </a:xfrm>
          <a:prstGeom prst="rect">
            <a:avLst/>
          </a:prstGeom>
          <a:noFill/>
          <a:ln>
            <a:noFill/>
          </a:ln>
        </p:spPr>
      </p:pic>
      <p:sp>
        <p:nvSpPr>
          <p:cNvPr id="52" name="Google Shape;317;p8">
            <a:extLst>
              <a:ext uri="{FF2B5EF4-FFF2-40B4-BE49-F238E27FC236}">
                <a16:creationId xmlns:a16="http://schemas.microsoft.com/office/drawing/2014/main" id="{254CDDB1-0DC3-5306-8637-93549663CE0A}"/>
              </a:ext>
            </a:extLst>
          </p:cNvPr>
          <p:cNvSpPr txBox="1"/>
          <p:nvPr/>
        </p:nvSpPr>
        <p:spPr>
          <a:xfrm>
            <a:off x="265493" y="230433"/>
            <a:ext cx="4158343" cy="3539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dirty="0">
                <a:solidFill>
                  <a:schemeClr val="dk1"/>
                </a:solidFill>
                <a:latin typeface="Calibri"/>
                <a:ea typeface="Calibri"/>
                <a:cs typeface="Calibri"/>
                <a:sym typeface="Calibri"/>
              </a:rPr>
              <a:t>Examples of Data and Needs from Partners*</a:t>
            </a:r>
            <a:endParaRPr dirty="0"/>
          </a:p>
        </p:txBody>
      </p:sp>
      <p:sp>
        <p:nvSpPr>
          <p:cNvPr id="53" name="Google Shape;318;p8">
            <a:extLst>
              <a:ext uri="{FF2B5EF4-FFF2-40B4-BE49-F238E27FC236}">
                <a16:creationId xmlns:a16="http://schemas.microsoft.com/office/drawing/2014/main" id="{0643584D-0315-1C4E-5E53-6CC1BBC5670B}"/>
              </a:ext>
            </a:extLst>
          </p:cNvPr>
          <p:cNvSpPr/>
          <p:nvPr/>
        </p:nvSpPr>
        <p:spPr>
          <a:xfrm rot="5400000">
            <a:off x="4951158" y="327057"/>
            <a:ext cx="625039" cy="1495905"/>
          </a:xfrm>
          <a:prstGeom prst="bentArrow">
            <a:avLst>
              <a:gd name="adj1" fmla="val 25000"/>
              <a:gd name="adj2" fmla="val 25000"/>
              <a:gd name="adj3" fmla="val 25000"/>
              <a:gd name="adj4" fmla="val 4375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319;p8">
            <a:extLst>
              <a:ext uri="{FF2B5EF4-FFF2-40B4-BE49-F238E27FC236}">
                <a16:creationId xmlns:a16="http://schemas.microsoft.com/office/drawing/2014/main" id="{296C4E25-535A-17D4-46D2-52734F19C71F}"/>
              </a:ext>
            </a:extLst>
          </p:cNvPr>
          <p:cNvSpPr txBox="1">
            <a:spLocks/>
          </p:cNvSpPr>
          <p:nvPr/>
        </p:nvSpPr>
        <p:spPr>
          <a:xfrm>
            <a:off x="220721" y="161538"/>
            <a:ext cx="11662663" cy="67710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buSzPts val="3000"/>
            </a:pPr>
            <a:r>
              <a:rPr lang="en-US" sz="3000"/>
              <a:t>Prototype: FROM DATA TO NEW INSIGHTS</a:t>
            </a:r>
            <a:endParaRPr lang="en-US" dirty="0"/>
          </a:p>
        </p:txBody>
      </p:sp>
      <p:sp>
        <p:nvSpPr>
          <p:cNvPr id="55" name="Google Shape;321;p8">
            <a:extLst>
              <a:ext uri="{FF2B5EF4-FFF2-40B4-BE49-F238E27FC236}">
                <a16:creationId xmlns:a16="http://schemas.microsoft.com/office/drawing/2014/main" id="{A284A6AB-D80B-7038-CFC2-3106BCFE12E2}"/>
              </a:ext>
            </a:extLst>
          </p:cNvPr>
          <p:cNvSpPr txBox="1"/>
          <p:nvPr/>
        </p:nvSpPr>
        <p:spPr>
          <a:xfrm>
            <a:off x="8610160" y="6295807"/>
            <a:ext cx="19534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 Representative, but not comprehensive list</a:t>
            </a:r>
            <a:endParaRPr/>
          </a:p>
        </p:txBody>
      </p:sp>
      <p:pic>
        <p:nvPicPr>
          <p:cNvPr id="56" name="Google Shape;322;p8">
            <a:extLst>
              <a:ext uri="{FF2B5EF4-FFF2-40B4-BE49-F238E27FC236}">
                <a16:creationId xmlns:a16="http://schemas.microsoft.com/office/drawing/2014/main" id="{46D842CC-40F9-BDE6-97CE-6B5D284D5A13}"/>
              </a:ext>
            </a:extLst>
          </p:cNvPr>
          <p:cNvPicPr preferRelativeResize="0"/>
          <p:nvPr/>
        </p:nvPicPr>
        <p:blipFill rotWithShape="1">
          <a:blip r:embed="rId21">
            <a:alphaModFix/>
          </a:blip>
          <a:srcRect/>
          <a:stretch/>
        </p:blipFill>
        <p:spPr>
          <a:xfrm>
            <a:off x="220721" y="795873"/>
            <a:ext cx="876525" cy="600419"/>
          </a:xfrm>
          <a:prstGeom prst="rect">
            <a:avLst/>
          </a:prstGeom>
          <a:noFill/>
          <a:ln>
            <a:noFill/>
          </a:ln>
        </p:spPr>
      </p:pic>
      <p:sp>
        <p:nvSpPr>
          <p:cNvPr id="57" name="Rectangle 56">
            <a:extLst>
              <a:ext uri="{FF2B5EF4-FFF2-40B4-BE49-F238E27FC236}">
                <a16:creationId xmlns:a16="http://schemas.microsoft.com/office/drawing/2014/main" id="{2FE5AA7F-0FAB-D061-DAC9-559CFC116368}"/>
              </a:ext>
            </a:extLst>
          </p:cNvPr>
          <p:cNvSpPr/>
          <p:nvPr/>
        </p:nvSpPr>
        <p:spPr>
          <a:xfrm>
            <a:off x="13379" y="-11971"/>
            <a:ext cx="12194269" cy="686997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082B369B-756F-6F59-52F7-5163BBA7A04A}"/>
              </a:ext>
            </a:extLst>
          </p:cNvPr>
          <p:cNvSpPr/>
          <p:nvPr/>
        </p:nvSpPr>
        <p:spPr>
          <a:xfrm>
            <a:off x="0" y="1227943"/>
            <a:ext cx="4844637" cy="4745006"/>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3A794EF3-077A-04C6-48E9-2631A0EF3A2A}"/>
              </a:ext>
            </a:extLst>
          </p:cNvPr>
          <p:cNvSpPr txBox="1"/>
          <p:nvPr/>
        </p:nvSpPr>
        <p:spPr>
          <a:xfrm>
            <a:off x="1097246" y="1391171"/>
            <a:ext cx="2681723" cy="1200329"/>
          </a:xfrm>
          <a:prstGeom prst="rect">
            <a:avLst/>
          </a:prstGeom>
          <a:noFill/>
        </p:spPr>
        <p:txBody>
          <a:bodyPr wrap="square" rtlCol="0">
            <a:spAutoFit/>
          </a:bodyPr>
          <a:lstStyle/>
          <a:p>
            <a:pPr algn="ctr"/>
            <a:r>
              <a:rPr lang="en-US" sz="1800" b="1" u="sng" dirty="0">
                <a:solidFill>
                  <a:srgbClr val="FF0000"/>
                </a:solidFill>
              </a:rPr>
              <a:t>CMS</a:t>
            </a:r>
          </a:p>
          <a:p>
            <a:pPr algn="ctr"/>
            <a:r>
              <a:rPr lang="en-US" sz="1800" b="1" dirty="0">
                <a:solidFill>
                  <a:srgbClr val="FF0000"/>
                </a:solidFill>
              </a:rPr>
              <a:t>Pathway to innovation from research community</a:t>
            </a:r>
          </a:p>
        </p:txBody>
      </p:sp>
      <p:sp>
        <p:nvSpPr>
          <p:cNvPr id="60" name="Oval 59">
            <a:extLst>
              <a:ext uri="{FF2B5EF4-FFF2-40B4-BE49-F238E27FC236}">
                <a16:creationId xmlns:a16="http://schemas.microsoft.com/office/drawing/2014/main" id="{628C2462-F206-5567-DDE0-93665149DF42}"/>
              </a:ext>
            </a:extLst>
          </p:cNvPr>
          <p:cNvSpPr/>
          <p:nvPr/>
        </p:nvSpPr>
        <p:spPr>
          <a:xfrm>
            <a:off x="4712691" y="1204957"/>
            <a:ext cx="2758352" cy="4745006"/>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7F349F3A-3D7D-FDE6-E656-0CB4A834590D}"/>
              </a:ext>
            </a:extLst>
          </p:cNvPr>
          <p:cNvSpPr txBox="1"/>
          <p:nvPr/>
        </p:nvSpPr>
        <p:spPr>
          <a:xfrm>
            <a:off x="4978591" y="1656470"/>
            <a:ext cx="2201493" cy="2585323"/>
          </a:xfrm>
          <a:prstGeom prst="rect">
            <a:avLst/>
          </a:prstGeom>
          <a:noFill/>
        </p:spPr>
        <p:txBody>
          <a:bodyPr wrap="square" rtlCol="0">
            <a:spAutoFit/>
          </a:bodyPr>
          <a:lstStyle/>
          <a:p>
            <a:pPr algn="ctr"/>
            <a:r>
              <a:rPr lang="en-US" sz="1800" b="1" u="sng" dirty="0">
                <a:solidFill>
                  <a:srgbClr val="FF0000"/>
                </a:solidFill>
              </a:rPr>
              <a:t>EIS</a:t>
            </a:r>
            <a:r>
              <a:rPr lang="en-US" sz="1800" b="1" dirty="0">
                <a:solidFill>
                  <a:srgbClr val="FF0000"/>
                </a:solidFill>
              </a:rPr>
              <a:t> </a:t>
            </a:r>
          </a:p>
          <a:p>
            <a:pPr algn="ctr"/>
            <a:r>
              <a:rPr lang="en-US" sz="1800" b="1" dirty="0">
                <a:solidFill>
                  <a:srgbClr val="FF0000"/>
                </a:solidFill>
              </a:rPr>
              <a:t>Open system focused on integration and testing of new approaches, Earth system understanding and discoveries</a:t>
            </a:r>
          </a:p>
        </p:txBody>
      </p:sp>
      <p:sp>
        <p:nvSpPr>
          <p:cNvPr id="62" name="Oval 61">
            <a:extLst>
              <a:ext uri="{FF2B5EF4-FFF2-40B4-BE49-F238E27FC236}">
                <a16:creationId xmlns:a16="http://schemas.microsoft.com/office/drawing/2014/main" id="{C488C494-C6FE-4F56-4BC1-9F6995C558B7}"/>
              </a:ext>
            </a:extLst>
          </p:cNvPr>
          <p:cNvSpPr/>
          <p:nvPr/>
        </p:nvSpPr>
        <p:spPr>
          <a:xfrm>
            <a:off x="7077321" y="1232489"/>
            <a:ext cx="5093034" cy="4745006"/>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C1267522-0715-7973-A3EF-1F2EB89E83D1}"/>
              </a:ext>
            </a:extLst>
          </p:cNvPr>
          <p:cNvSpPr txBox="1"/>
          <p:nvPr/>
        </p:nvSpPr>
        <p:spPr>
          <a:xfrm>
            <a:off x="8155499" y="1647914"/>
            <a:ext cx="2809730" cy="2308324"/>
          </a:xfrm>
          <a:prstGeom prst="rect">
            <a:avLst/>
          </a:prstGeom>
          <a:noFill/>
        </p:spPr>
        <p:txBody>
          <a:bodyPr wrap="square" rtlCol="0">
            <a:spAutoFit/>
          </a:bodyPr>
          <a:lstStyle/>
          <a:p>
            <a:pPr algn="ctr"/>
            <a:r>
              <a:rPr lang="en-US" sz="1800" b="1" u="sng" dirty="0">
                <a:solidFill>
                  <a:srgbClr val="FF0000"/>
                </a:solidFill>
              </a:rPr>
              <a:t>GHG Center</a:t>
            </a:r>
          </a:p>
          <a:p>
            <a:pPr algn="ctr"/>
            <a:r>
              <a:rPr lang="en-US" sz="1800" b="1" dirty="0">
                <a:solidFill>
                  <a:srgbClr val="FF0000"/>
                </a:solidFill>
              </a:rPr>
              <a:t>End-user driven, reliable delivery of mature GHG monitoring products and tools, enhanced </a:t>
            </a:r>
            <a:r>
              <a:rPr lang="en-US" sz="1800" b="1">
                <a:solidFill>
                  <a:srgbClr val="FF0000"/>
                </a:solidFill>
              </a:rPr>
              <a:t>support for </a:t>
            </a:r>
            <a:r>
              <a:rPr lang="en-US" sz="1800" b="1" dirty="0">
                <a:solidFill>
                  <a:srgbClr val="FF0000"/>
                </a:solidFill>
              </a:rPr>
              <a:t>stakeholder engagement</a:t>
            </a:r>
          </a:p>
        </p:txBody>
      </p:sp>
    </p:spTree>
    <p:extLst>
      <p:ext uri="{BB962C8B-B14F-4D97-AF65-F5344CB8AC3E}">
        <p14:creationId xmlns:p14="http://schemas.microsoft.com/office/powerpoint/2010/main" val="109803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5" name="Google Shape;305;p15"/>
          <p:cNvSpPr/>
          <p:nvPr/>
        </p:nvSpPr>
        <p:spPr>
          <a:xfrm>
            <a:off x="883563" y="992593"/>
            <a:ext cx="388311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2000" b="1" i="0" u="none" strike="noStrike" cap="none" dirty="0">
                <a:latin typeface="Arial" panose="020B0604020202020204" pitchFamily="34" charset="0"/>
                <a:ea typeface="Arial"/>
                <a:cs typeface="Arial" panose="020B0604020202020204" pitchFamily="34" charset="0"/>
                <a:sym typeface="Arial"/>
              </a:rPr>
              <a:t>CMS Working Groups</a:t>
            </a:r>
            <a:endParaRPr sz="2000" b="1" i="0" u="none" strike="noStrike" cap="none" dirty="0">
              <a:latin typeface="Arial" panose="020B0604020202020204" pitchFamily="34" charset="0"/>
              <a:ea typeface="Arial"/>
              <a:cs typeface="Arial" panose="020B0604020202020204" pitchFamily="34" charset="0"/>
              <a:sym typeface="Arial"/>
            </a:endParaRPr>
          </a:p>
        </p:txBody>
      </p:sp>
      <p:sp>
        <p:nvSpPr>
          <p:cNvPr id="306" name="Google Shape;306;p15"/>
          <p:cNvSpPr/>
          <p:nvPr/>
        </p:nvSpPr>
        <p:spPr>
          <a:xfrm>
            <a:off x="914400" y="1858953"/>
            <a:ext cx="5257800" cy="317005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1800"/>
              <a:buFont typeface="Arial"/>
              <a:buChar char="•"/>
            </a:pPr>
            <a:r>
              <a:rPr lang="en-US" sz="2000" i="0" u="none" strike="noStrike" cap="none" dirty="0">
                <a:latin typeface="Arial" panose="020B0604020202020204" pitchFamily="34" charset="0"/>
                <a:ea typeface="Merriweather Sans"/>
                <a:cs typeface="Arial" panose="020B0604020202020204" pitchFamily="34" charset="0"/>
                <a:sym typeface="Merriweather Sans"/>
              </a:rPr>
              <a:t>Biomass </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0" u="none" strike="noStrike" cap="none" dirty="0">
                <a:latin typeface="Arial" panose="020B0604020202020204" pitchFamily="34" charset="0"/>
                <a:ea typeface="Merriweather Sans"/>
                <a:cs typeface="Arial" panose="020B0604020202020204" pitchFamily="34" charset="0"/>
                <a:sym typeface="Merriweather Sans"/>
              </a:rPr>
              <a:t>Flux</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0" u="none" strike="noStrike" cap="none" dirty="0">
                <a:latin typeface="Arial" panose="020B0604020202020204" pitchFamily="34" charset="0"/>
                <a:ea typeface="Merriweather Sans"/>
                <a:cs typeface="Arial" panose="020B0604020202020204" pitchFamily="34" charset="0"/>
                <a:sym typeface="Merriweather Sans"/>
              </a:rPr>
              <a:t>Methane*</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0" u="none" strike="noStrike" cap="none" dirty="0">
                <a:latin typeface="Arial" panose="020B0604020202020204" pitchFamily="34" charset="0"/>
                <a:ea typeface="Merriweather Sans"/>
                <a:cs typeface="Arial" panose="020B0604020202020204" pitchFamily="34" charset="0"/>
                <a:sym typeface="Merriweather Sans"/>
              </a:rPr>
              <a:t>Stakeholder*</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0" u="none" strike="noStrike" cap="none" dirty="0">
                <a:latin typeface="Arial" panose="020B0604020202020204" pitchFamily="34" charset="0"/>
                <a:ea typeface="Merriweather Sans"/>
                <a:cs typeface="Arial" panose="020B0604020202020204" pitchFamily="34" charset="0"/>
                <a:sym typeface="Merriweather Sans"/>
              </a:rPr>
              <a:t>Uncertainties</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0" u="none" strike="noStrike" cap="none" dirty="0">
                <a:latin typeface="Arial" panose="020B0604020202020204" pitchFamily="34" charset="0"/>
                <a:ea typeface="Merriweather Sans"/>
                <a:cs typeface="Arial" panose="020B0604020202020204" pitchFamily="34" charset="0"/>
                <a:sym typeface="Merriweather Sans"/>
              </a:rPr>
              <a:t>Wet Carbon*</a:t>
            </a:r>
          </a:p>
          <a:p>
            <a:pPr marL="342900" marR="0" lvl="0" indent="-342900" algn="l" rtl="0">
              <a:lnSpc>
                <a:spcPct val="100000"/>
              </a:lnSpc>
              <a:spcBef>
                <a:spcPts val="0"/>
              </a:spcBef>
              <a:spcAft>
                <a:spcPts val="0"/>
              </a:spcAft>
              <a:buClr>
                <a:schemeClr val="lt1"/>
              </a:buClr>
              <a:buSzPts val="1800"/>
              <a:buFont typeface="Arial"/>
              <a:buChar char="•"/>
            </a:pPr>
            <a:endParaRPr lang="en-US" sz="1800" dirty="0">
              <a:latin typeface="Arial" panose="020B0604020202020204" pitchFamily="34" charset="0"/>
              <a:cs typeface="Arial" panose="020B0604020202020204" pitchFamily="34" charset="0"/>
              <a:sym typeface="Merriweather Sans"/>
            </a:endParaRPr>
          </a:p>
          <a:p>
            <a:pPr marR="0" lvl="0" algn="l" rtl="0">
              <a:lnSpc>
                <a:spcPct val="100000"/>
              </a:lnSpc>
              <a:spcBef>
                <a:spcPts val="0"/>
              </a:spcBef>
              <a:spcAft>
                <a:spcPts val="0"/>
              </a:spcAft>
              <a:buClr>
                <a:schemeClr val="lt1"/>
              </a:buClr>
              <a:buSzPts val="1800"/>
            </a:pPr>
            <a:r>
              <a:rPr lang="en-US" sz="2000" i="0" u="none" strike="noStrike" cap="none" dirty="0">
                <a:latin typeface="Arial" panose="020B0604020202020204" pitchFamily="34" charset="0"/>
                <a:ea typeface="Arial"/>
                <a:cs typeface="Arial" panose="020B0604020202020204" pitchFamily="34" charset="0"/>
                <a:sym typeface="Merriweather Sans"/>
              </a:rPr>
              <a:t>*Synthesis paper published</a:t>
            </a:r>
            <a:endParaRPr sz="200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ts val="2400"/>
              <a:buFont typeface="Arial"/>
              <a:buNone/>
            </a:pPr>
            <a:endParaRPr sz="2400" i="0" u="sng" strike="noStrike" cap="none" dirty="0">
              <a:latin typeface="Arial" panose="020B0604020202020204" pitchFamily="34" charset="0"/>
              <a:ea typeface="Merriweather Sans"/>
              <a:cs typeface="Arial" panose="020B0604020202020204" pitchFamily="34" charset="0"/>
              <a:sym typeface="Merriweather Sans"/>
            </a:endParaRPr>
          </a:p>
          <a:p>
            <a:pPr marL="0" marR="0" lvl="0" indent="0" algn="l" rtl="0">
              <a:lnSpc>
                <a:spcPct val="100000"/>
              </a:lnSpc>
              <a:spcBef>
                <a:spcPts val="0"/>
              </a:spcBef>
              <a:spcAft>
                <a:spcPts val="0"/>
              </a:spcAft>
              <a:buClr>
                <a:schemeClr val="dk1"/>
              </a:buClr>
              <a:buSzPts val="1800"/>
              <a:buFont typeface="Arial"/>
              <a:buNone/>
            </a:pPr>
            <a:endParaRPr sz="1800" i="0" u="sng" strike="noStrike" cap="none" dirty="0">
              <a:latin typeface="Arial" panose="020B0604020202020204" pitchFamily="34" charset="0"/>
              <a:ea typeface="Merriweather Sans"/>
              <a:cs typeface="Arial" panose="020B0604020202020204" pitchFamily="34" charset="0"/>
              <a:sym typeface="Merriweather Sans"/>
            </a:endParaRPr>
          </a:p>
        </p:txBody>
      </p:sp>
      <p:sp>
        <p:nvSpPr>
          <p:cNvPr id="307" name="Google Shape;307;p15"/>
          <p:cNvSpPr/>
          <p:nvPr/>
        </p:nvSpPr>
        <p:spPr>
          <a:xfrm>
            <a:off x="5002033" y="1806198"/>
            <a:ext cx="7167438" cy="440116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1800"/>
              <a:buFont typeface="Arial"/>
              <a:buChar char="•"/>
            </a:pPr>
            <a:r>
              <a:rPr lang="en-US" sz="2000" i="1" u="none" strike="noStrike" cap="none" dirty="0">
                <a:latin typeface="Arial" panose="020B0604020202020204" pitchFamily="34" charset="0"/>
                <a:ea typeface="Merriweather Sans"/>
                <a:cs typeface="Arial" panose="020B0604020202020204" pitchFamily="34" charset="0"/>
                <a:sym typeface="Merriweather Sans"/>
              </a:rPr>
              <a:t>Data/Data Management (2013-2019)</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1" u="none" strike="noStrike" cap="none" dirty="0">
                <a:latin typeface="Arial" panose="020B0604020202020204" pitchFamily="34" charset="0"/>
                <a:ea typeface="Merriweather Sans"/>
                <a:cs typeface="Arial" panose="020B0604020202020204" pitchFamily="34" charset="0"/>
                <a:sym typeface="Merriweather Sans"/>
              </a:rPr>
              <a:t>Atmospheric Validation (2013-2019)</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1" u="none" strike="noStrike" cap="none" dirty="0">
                <a:latin typeface="Arial" panose="020B0604020202020204" pitchFamily="34" charset="0"/>
                <a:ea typeface="Merriweather Sans"/>
                <a:cs typeface="Arial" panose="020B0604020202020204" pitchFamily="34" charset="0"/>
                <a:sym typeface="Merriweather Sans"/>
              </a:rPr>
              <a:t>External Communications (2012-2019)</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1" u="none" strike="noStrike" cap="none" dirty="0">
                <a:latin typeface="Arial" panose="020B0604020202020204" pitchFamily="34" charset="0"/>
                <a:ea typeface="Merriweather Sans"/>
                <a:cs typeface="Arial" panose="020B0604020202020204" pitchFamily="34" charset="0"/>
                <a:sym typeface="Merriweather Sans"/>
              </a:rPr>
              <a:t>Methane (2015-2019)</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1" u="none" strike="noStrike" cap="none" dirty="0">
                <a:latin typeface="Arial" panose="020B0604020202020204" pitchFamily="34" charset="0"/>
                <a:ea typeface="Merriweather Sans"/>
                <a:cs typeface="Arial" panose="020B0604020202020204" pitchFamily="34" charset="0"/>
                <a:sym typeface="Merriweather Sans"/>
              </a:rPr>
              <a:t>MRV (2013-2019)</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1" u="none" strike="noStrike" cap="none" dirty="0">
                <a:latin typeface="Arial" panose="020B0604020202020204" pitchFamily="34" charset="0"/>
                <a:ea typeface="Merriweather Sans"/>
                <a:cs typeface="Arial" panose="020B0604020202020204" pitchFamily="34" charset="0"/>
                <a:sym typeface="Merriweather Sans"/>
              </a:rPr>
              <a:t>Uncertainties/Algorithm Assessment/Inter-comparisons (2015-2019)</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1" u="none" strike="noStrike" cap="none" dirty="0">
                <a:latin typeface="Arial" panose="020B0604020202020204" pitchFamily="34" charset="0"/>
                <a:ea typeface="Merriweather Sans"/>
                <a:cs typeface="Arial" panose="020B0604020202020204" pitchFamily="34" charset="0"/>
                <a:sym typeface="Merriweather Sans"/>
              </a:rPr>
              <a:t>System Framework (2012-2015)</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1" u="none" strike="noStrike" cap="none" dirty="0">
                <a:latin typeface="Arial" panose="020B0604020202020204" pitchFamily="34" charset="0"/>
                <a:ea typeface="Merriweather Sans"/>
                <a:cs typeface="Arial" panose="020B0604020202020204" pitchFamily="34" charset="0"/>
                <a:sym typeface="Merriweather Sans"/>
              </a:rPr>
              <a:t>Algorithm Assessment/Inter-comparisons (2012-2014)</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1" u="none" strike="noStrike" cap="none" dirty="0">
                <a:latin typeface="Arial" panose="020B0604020202020204" pitchFamily="34" charset="0"/>
                <a:ea typeface="Merriweather Sans"/>
                <a:cs typeface="Arial" panose="020B0604020202020204" pitchFamily="34" charset="0"/>
                <a:sym typeface="Merriweather Sans"/>
              </a:rPr>
              <a:t>Biomass-Flux (2012-2014)</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1" u="none" strike="noStrike" cap="none" dirty="0">
                <a:latin typeface="Arial" panose="020B0604020202020204" pitchFamily="34" charset="0"/>
                <a:ea typeface="Merriweather Sans"/>
                <a:cs typeface="Arial" panose="020B0604020202020204" pitchFamily="34" charset="0"/>
                <a:sym typeface="Merriweather Sans"/>
              </a:rPr>
              <a:t>Capability Risk (2012-2014)</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1" u="none" strike="noStrike" cap="none" dirty="0">
                <a:latin typeface="Arial" panose="020B0604020202020204" pitchFamily="34" charset="0"/>
                <a:ea typeface="Merriweather Sans"/>
                <a:cs typeface="Arial" panose="020B0604020202020204" pitchFamily="34" charset="0"/>
                <a:sym typeface="Merriweather Sans"/>
              </a:rPr>
              <a:t>Responsiveness (2012-2014)</a:t>
            </a:r>
            <a:endParaRPr sz="2000" i="0" u="none" strike="noStrike" cap="none" dirty="0">
              <a:latin typeface="Arial" panose="020B0604020202020204" pitchFamily="34" charset="0"/>
              <a:ea typeface="Arial"/>
              <a:cs typeface="Arial" panose="020B0604020202020204" pitchFamily="34" charset="0"/>
              <a:sym typeface="Arial"/>
            </a:endParaRPr>
          </a:p>
          <a:p>
            <a:pPr marL="342900" marR="0" lvl="0" indent="-342900" algn="l" rtl="0">
              <a:lnSpc>
                <a:spcPct val="100000"/>
              </a:lnSpc>
              <a:spcBef>
                <a:spcPts val="0"/>
              </a:spcBef>
              <a:spcAft>
                <a:spcPts val="0"/>
              </a:spcAft>
              <a:buClr>
                <a:schemeClr val="lt1"/>
              </a:buClr>
              <a:buSzPts val="1800"/>
              <a:buFont typeface="Arial"/>
              <a:buChar char="•"/>
            </a:pPr>
            <a:r>
              <a:rPr lang="en-US" sz="2000" i="1" u="none" strike="noStrike" cap="none" dirty="0">
                <a:latin typeface="Arial" panose="020B0604020202020204" pitchFamily="34" charset="0"/>
                <a:ea typeface="Merriweather Sans"/>
                <a:cs typeface="Arial" panose="020B0604020202020204" pitchFamily="34" charset="0"/>
                <a:sym typeface="Merriweather Sans"/>
              </a:rPr>
              <a:t>Uncertainties (2012-2014)</a:t>
            </a:r>
          </a:p>
          <a:p>
            <a:pPr marL="342900" marR="0" lvl="0" indent="-342900" algn="l" rtl="0">
              <a:lnSpc>
                <a:spcPct val="100000"/>
              </a:lnSpc>
              <a:spcBef>
                <a:spcPts val="0"/>
              </a:spcBef>
              <a:spcAft>
                <a:spcPts val="0"/>
              </a:spcAft>
              <a:buClr>
                <a:schemeClr val="lt1"/>
              </a:buClr>
              <a:buSzPts val="1800"/>
              <a:buFont typeface="Arial"/>
              <a:buChar char="•"/>
            </a:pPr>
            <a:r>
              <a:rPr lang="en-US" sz="2000" i="1" dirty="0">
                <a:latin typeface="Arial" panose="020B0604020202020204" pitchFamily="34" charset="0"/>
                <a:ea typeface="Merriweather Sans"/>
                <a:cs typeface="Arial" panose="020B0604020202020204" pitchFamily="34" charset="0"/>
                <a:sym typeface="Merriweather Sans"/>
              </a:rPr>
              <a:t>MRV  (2020—2022)</a:t>
            </a:r>
            <a:endParaRPr sz="2000" i="1" u="sng" strike="noStrike" cap="none" dirty="0">
              <a:latin typeface="Arial" panose="020B0604020202020204" pitchFamily="34" charset="0"/>
              <a:ea typeface="Merriweather Sans"/>
              <a:cs typeface="Arial" panose="020B0604020202020204" pitchFamily="34" charset="0"/>
              <a:sym typeface="Merriweather Sans"/>
            </a:endParaRPr>
          </a:p>
        </p:txBody>
      </p:sp>
      <p:sp>
        <p:nvSpPr>
          <p:cNvPr id="308" name="Google Shape;308;p15"/>
          <p:cNvSpPr txBox="1"/>
          <p:nvPr/>
        </p:nvSpPr>
        <p:spPr>
          <a:xfrm>
            <a:off x="5002033" y="1481883"/>
            <a:ext cx="81663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1" i="1" u="sng" strike="noStrike" cap="none" dirty="0">
                <a:latin typeface="Arial" panose="020B0604020202020204" pitchFamily="34" charset="0"/>
                <a:ea typeface="Calibri"/>
                <a:cs typeface="Arial" panose="020B0604020202020204" pitchFamily="34" charset="0"/>
                <a:sym typeface="Calibri"/>
              </a:rPr>
              <a:t>Past:</a:t>
            </a:r>
            <a:endParaRPr sz="2000" b="0" i="0" u="none" strike="noStrike" cap="none" dirty="0">
              <a:latin typeface="Arial" panose="020B0604020202020204" pitchFamily="34" charset="0"/>
              <a:ea typeface="Arial"/>
              <a:cs typeface="Arial" panose="020B0604020202020204" pitchFamily="34" charset="0"/>
              <a:sym typeface="Arial"/>
            </a:endParaRPr>
          </a:p>
        </p:txBody>
      </p:sp>
      <p:sp>
        <p:nvSpPr>
          <p:cNvPr id="309" name="Google Shape;309;p15"/>
          <p:cNvSpPr txBox="1"/>
          <p:nvPr/>
        </p:nvSpPr>
        <p:spPr>
          <a:xfrm>
            <a:off x="901148" y="1504961"/>
            <a:ext cx="124271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1" i="0" u="sng" strike="noStrike" cap="none" dirty="0">
                <a:latin typeface="Arial" panose="020B0604020202020204" pitchFamily="34" charset="0"/>
                <a:ea typeface="Calibri"/>
                <a:cs typeface="Arial" panose="020B0604020202020204" pitchFamily="34" charset="0"/>
                <a:sym typeface="Calibri"/>
              </a:rPr>
              <a:t>Present:</a:t>
            </a:r>
            <a:endParaRPr sz="2000" b="0" i="0" u="none" strike="noStrike" cap="none" dirty="0">
              <a:latin typeface="Arial" panose="020B0604020202020204" pitchFamily="34" charset="0"/>
              <a:ea typeface="Arial"/>
              <a:cs typeface="Arial" panose="020B0604020202020204" pitchFamily="34"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8"/>
          <p:cNvSpPr txBox="1">
            <a:spLocks noGrp="1"/>
          </p:cNvSpPr>
          <p:nvPr>
            <p:ph type="title"/>
          </p:nvPr>
        </p:nvSpPr>
        <p:spPr>
          <a:xfrm>
            <a:off x="712076" y="68103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Arial" panose="020B0604020202020204" pitchFamily="34" charset="0"/>
                <a:cs typeface="Arial" panose="020B0604020202020204" pitchFamily="34" charset="0"/>
              </a:rPr>
              <a:t>Goals for meeting</a:t>
            </a:r>
            <a:endParaRPr dirty="0">
              <a:latin typeface="Arial" panose="020B0604020202020204" pitchFamily="34" charset="0"/>
              <a:cs typeface="Arial" panose="020B0604020202020204" pitchFamily="34" charset="0"/>
            </a:endParaRPr>
          </a:p>
        </p:txBody>
      </p:sp>
      <p:sp>
        <p:nvSpPr>
          <p:cNvPr id="326" name="Google Shape;326;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a:spcBef>
                <a:spcPts val="0"/>
              </a:spcBef>
              <a:buClr>
                <a:schemeClr val="lt1"/>
              </a:buClr>
              <a:buSzPts val="2800"/>
            </a:pPr>
            <a:r>
              <a:rPr lang="en-US" dirty="0">
                <a:latin typeface="Arial" panose="020B0604020202020204" pitchFamily="34" charset="0"/>
                <a:cs typeface="Arial" panose="020B0604020202020204" pitchFamily="34" charset="0"/>
              </a:rPr>
              <a:t>Update on NASA programmatic goals</a:t>
            </a:r>
            <a:endParaRPr dirty="0">
              <a:latin typeface="Arial" panose="020B0604020202020204" pitchFamily="34" charset="0"/>
              <a:cs typeface="Arial" panose="020B0604020202020204" pitchFamily="34" charset="0"/>
            </a:endParaRPr>
          </a:p>
          <a:p>
            <a:pPr marL="228600" lvl="0" indent="-228600" algn="l" rtl="0">
              <a:lnSpc>
                <a:spcPct val="90000"/>
              </a:lnSpc>
              <a:spcBef>
                <a:spcPts val="1000"/>
              </a:spcBef>
              <a:spcAft>
                <a:spcPts val="0"/>
              </a:spcAft>
              <a:buClr>
                <a:schemeClr val="lt1"/>
              </a:buClr>
              <a:buSzPts val="2800"/>
              <a:buChar char="•"/>
            </a:pPr>
            <a:r>
              <a:rPr lang="en-US" dirty="0">
                <a:latin typeface="Arial" panose="020B0604020202020204" pitchFamily="34" charset="0"/>
                <a:cs typeface="Arial" panose="020B0604020202020204" pitchFamily="34" charset="0"/>
              </a:rPr>
              <a:t>Stakeholder engagement</a:t>
            </a:r>
            <a:endParaRPr dirty="0">
              <a:latin typeface="Arial" panose="020B0604020202020204" pitchFamily="34" charset="0"/>
              <a:cs typeface="Arial" panose="020B0604020202020204" pitchFamily="34" charset="0"/>
            </a:endParaRPr>
          </a:p>
          <a:p>
            <a:pPr marL="228600" lvl="0" indent="-228600" algn="l" rtl="0">
              <a:lnSpc>
                <a:spcPct val="90000"/>
              </a:lnSpc>
              <a:spcBef>
                <a:spcPts val="1000"/>
              </a:spcBef>
              <a:spcAft>
                <a:spcPts val="0"/>
              </a:spcAft>
              <a:buClr>
                <a:schemeClr val="lt1"/>
              </a:buClr>
              <a:buSzPts val="2800"/>
              <a:buChar char="•"/>
            </a:pPr>
            <a:r>
              <a:rPr lang="en-US" dirty="0">
                <a:latin typeface="Arial" panose="020B0604020202020204" pitchFamily="34" charset="0"/>
                <a:cs typeface="Arial" panose="020B0604020202020204" pitchFamily="34" charset="0"/>
              </a:rPr>
              <a:t>Presentation of CMS Results and future plans</a:t>
            </a:r>
            <a:endParaRPr dirty="0">
              <a:latin typeface="Arial" panose="020B0604020202020204" pitchFamily="34" charset="0"/>
              <a:cs typeface="Arial" panose="020B0604020202020204" pitchFamily="34" charset="0"/>
            </a:endParaRPr>
          </a:p>
          <a:p>
            <a:pPr marL="228600" lvl="0" indent="-228600" algn="l" rtl="0">
              <a:lnSpc>
                <a:spcPct val="90000"/>
              </a:lnSpc>
              <a:spcBef>
                <a:spcPts val="1000"/>
              </a:spcBef>
              <a:spcAft>
                <a:spcPts val="0"/>
              </a:spcAft>
              <a:buClr>
                <a:schemeClr val="lt1"/>
              </a:buClr>
              <a:buSzPts val="2800"/>
              <a:buChar char="•"/>
            </a:pPr>
            <a:r>
              <a:rPr lang="en-US" dirty="0">
                <a:latin typeface="Arial" panose="020B0604020202020204" pitchFamily="34" charset="0"/>
                <a:cs typeface="Arial" panose="020B0604020202020204" pitchFamily="34" charset="0"/>
              </a:rPr>
              <a:t>Advance and share progress of working groups &amp; synthesis efforts</a:t>
            </a:r>
            <a:endParaRPr dirty="0">
              <a:latin typeface="Arial" panose="020B0604020202020204" pitchFamily="34" charset="0"/>
              <a:cs typeface="Arial" panose="020B0604020202020204" pitchFamily="34" charset="0"/>
            </a:endParaRPr>
          </a:p>
          <a:p>
            <a:pPr marL="228600" lvl="0" indent="-228600" algn="l" rtl="0">
              <a:lnSpc>
                <a:spcPct val="90000"/>
              </a:lnSpc>
              <a:spcBef>
                <a:spcPts val="1000"/>
              </a:spcBef>
              <a:spcAft>
                <a:spcPts val="0"/>
              </a:spcAft>
              <a:buClr>
                <a:schemeClr val="lt1"/>
              </a:buClr>
              <a:buSzPts val="2800"/>
              <a:buChar char="•"/>
            </a:pPr>
            <a:r>
              <a:rPr lang="en-US" dirty="0">
                <a:latin typeface="Arial" panose="020B0604020202020204" pitchFamily="34" charset="0"/>
                <a:cs typeface="Arial" panose="020B0604020202020204" pitchFamily="34" charset="0"/>
              </a:rPr>
              <a:t>Discussion of science team activities for 2024-2025</a:t>
            </a:r>
            <a:endParaRPr dirty="0">
              <a:latin typeface="Arial" panose="020B0604020202020204" pitchFamily="34" charset="0"/>
              <a:cs typeface="Arial" panose="020B0604020202020204" pitchFamily="34" charset="0"/>
            </a:endParaRPr>
          </a:p>
          <a:p>
            <a:pPr marL="228600" lvl="0" indent="-50800" algn="l" rtl="0">
              <a:lnSpc>
                <a:spcPct val="90000"/>
              </a:lnSpc>
              <a:spcBef>
                <a:spcPts val="1000"/>
              </a:spcBef>
              <a:spcAft>
                <a:spcPts val="0"/>
              </a:spcAft>
              <a:buClr>
                <a:schemeClr val="dk1"/>
              </a:buClr>
              <a:buSzPts val="2800"/>
              <a:buNone/>
            </a:pPr>
            <a:endParaRPr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txBox="1">
            <a:spLocks noGrp="1"/>
          </p:cNvSpPr>
          <p:nvPr>
            <p:ph type="body" idx="1"/>
          </p:nvPr>
        </p:nvSpPr>
        <p:spPr>
          <a:xfrm>
            <a:off x="1295400" y="807684"/>
            <a:ext cx="10134600" cy="5516916"/>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chemeClr val="dk1"/>
              </a:buClr>
              <a:buSzPct val="100000"/>
              <a:buNone/>
            </a:pPr>
            <a:r>
              <a:rPr lang="en-US" sz="4800" b="1" dirty="0"/>
              <a:t>Congressional Direction in 2010:</a:t>
            </a:r>
            <a:endParaRPr sz="4800" dirty="0"/>
          </a:p>
          <a:p>
            <a:pPr marL="0" lvl="0" indent="0" algn="l" rtl="0">
              <a:lnSpc>
                <a:spcPct val="90000"/>
              </a:lnSpc>
              <a:spcBef>
                <a:spcPts val="1000"/>
              </a:spcBef>
              <a:spcAft>
                <a:spcPts val="0"/>
              </a:spcAft>
              <a:buClr>
                <a:schemeClr val="dk1"/>
              </a:buClr>
              <a:buSzPct val="100000"/>
              <a:buNone/>
            </a:pPr>
            <a:r>
              <a:rPr lang="en-US" sz="4800" dirty="0"/>
              <a:t>Also included within the funds provided for other mission and data analysis, the conference agreement provides $6,000,000 for pre-phase A and pilot initiatives for the development of a carbon monitoring system. Any pilot developed shall replicate state and national carbon and biomass inventory processes that provide statistical precision and accuracy with geospatially explicit associated attribute data for aggregation at the project, county, state and federal level using a common dataset with complete market transparency, including extraction algorithms and correlation modeling.</a:t>
            </a:r>
            <a:endParaRPr dirty="0"/>
          </a:p>
          <a:p>
            <a:pPr marL="0" lvl="0" indent="0" algn="l" rtl="0">
              <a:lnSpc>
                <a:spcPct val="90000"/>
              </a:lnSpc>
              <a:spcBef>
                <a:spcPts val="1000"/>
              </a:spcBef>
              <a:spcAft>
                <a:spcPts val="0"/>
              </a:spcAft>
              <a:buClr>
                <a:schemeClr val="dk1"/>
              </a:buClr>
              <a:buSzPct val="100000"/>
              <a:buNone/>
            </a:pPr>
            <a:endParaRPr sz="4800" b="1" dirty="0"/>
          </a:p>
          <a:p>
            <a:pPr marL="0" lvl="0" indent="0" algn="l" rtl="0">
              <a:lnSpc>
                <a:spcPct val="90000"/>
              </a:lnSpc>
              <a:spcBef>
                <a:spcPts val="1000"/>
              </a:spcBef>
              <a:spcAft>
                <a:spcPts val="0"/>
              </a:spcAft>
              <a:buClr>
                <a:schemeClr val="dk1"/>
              </a:buClr>
              <a:buSzPct val="100000"/>
              <a:buNone/>
            </a:pPr>
            <a:r>
              <a:rPr lang="en-US" sz="4800" b="1" dirty="0"/>
              <a:t>Congressional Direction in 2011:</a:t>
            </a:r>
            <a:endParaRPr dirty="0"/>
          </a:p>
          <a:p>
            <a:pPr marL="0" lvl="0" indent="0" algn="l" rtl="0">
              <a:lnSpc>
                <a:spcPct val="90000"/>
              </a:lnSpc>
              <a:spcBef>
                <a:spcPts val="1000"/>
              </a:spcBef>
              <a:spcAft>
                <a:spcPts val="0"/>
              </a:spcAft>
              <a:buClr>
                <a:schemeClr val="dk1"/>
              </a:buClr>
              <a:buSzPct val="100000"/>
              <a:buNone/>
            </a:pPr>
            <a:r>
              <a:rPr lang="en-US" sz="4800" dirty="0"/>
              <a:t>None</a:t>
            </a:r>
            <a:endParaRPr dirty="0"/>
          </a:p>
          <a:p>
            <a:pPr marL="0" lvl="0" indent="0" algn="l" rtl="0">
              <a:lnSpc>
                <a:spcPct val="90000"/>
              </a:lnSpc>
              <a:spcBef>
                <a:spcPts val="1000"/>
              </a:spcBef>
              <a:spcAft>
                <a:spcPts val="0"/>
              </a:spcAft>
              <a:buClr>
                <a:schemeClr val="dk1"/>
              </a:buClr>
              <a:buSzPct val="100000"/>
              <a:buNone/>
            </a:pPr>
            <a:endParaRPr sz="4800" dirty="0"/>
          </a:p>
          <a:p>
            <a:pPr marL="0" lvl="0" indent="0" algn="l" rtl="0">
              <a:lnSpc>
                <a:spcPct val="90000"/>
              </a:lnSpc>
              <a:spcBef>
                <a:spcPts val="1000"/>
              </a:spcBef>
              <a:spcAft>
                <a:spcPts val="0"/>
              </a:spcAft>
              <a:buClr>
                <a:schemeClr val="dk1"/>
              </a:buClr>
              <a:buSzPct val="100000"/>
              <a:buNone/>
            </a:pPr>
            <a:r>
              <a:rPr lang="en-US" sz="4800" b="1" dirty="0"/>
              <a:t>Congressional Direction in 2012:</a:t>
            </a:r>
            <a:endParaRPr sz="4800" dirty="0"/>
          </a:p>
          <a:p>
            <a:pPr marL="0" lvl="0" indent="0" algn="l" rtl="0">
              <a:lnSpc>
                <a:spcPct val="90000"/>
              </a:lnSpc>
              <a:spcBef>
                <a:spcPts val="1000"/>
              </a:spcBef>
              <a:spcAft>
                <a:spcPts val="0"/>
              </a:spcAft>
              <a:buClr>
                <a:schemeClr val="dk1"/>
              </a:buClr>
              <a:buSzPct val="100000"/>
              <a:buNone/>
            </a:pPr>
            <a:r>
              <a:rPr lang="en-US" sz="4800" dirty="0"/>
              <a:t>The Committee recommends $10,000,000 from within available funds to continue the development of a carbon monitoring system initially funded in fiscal year 2010.  The Committee expects no less than one-half of this amount shall be awarded externally.</a:t>
            </a:r>
            <a:endParaRPr dirty="0"/>
          </a:p>
          <a:p>
            <a:pPr marL="0" lvl="0" indent="0" algn="l" rtl="0">
              <a:lnSpc>
                <a:spcPct val="90000"/>
              </a:lnSpc>
              <a:spcBef>
                <a:spcPts val="1000"/>
              </a:spcBef>
              <a:spcAft>
                <a:spcPts val="0"/>
              </a:spcAft>
              <a:buClr>
                <a:schemeClr val="dk1"/>
              </a:buClr>
              <a:buSzPct val="100000"/>
              <a:buNone/>
            </a:pPr>
            <a:endParaRPr sz="4800" dirty="0"/>
          </a:p>
          <a:p>
            <a:pPr marL="0" lvl="0" indent="0" algn="l" rtl="0">
              <a:lnSpc>
                <a:spcPct val="90000"/>
              </a:lnSpc>
              <a:spcBef>
                <a:spcPts val="1000"/>
              </a:spcBef>
              <a:spcAft>
                <a:spcPts val="0"/>
              </a:spcAft>
              <a:buClr>
                <a:schemeClr val="dk1"/>
              </a:buClr>
              <a:buSzPct val="100000"/>
              <a:buNone/>
            </a:pPr>
            <a:r>
              <a:rPr lang="en-US" sz="4800" b="1" i="1" dirty="0"/>
              <a:t>Language in Senate Draft for 2013:</a:t>
            </a:r>
            <a:endParaRPr sz="4800" dirty="0"/>
          </a:p>
          <a:p>
            <a:pPr marL="0" lvl="0" indent="0" algn="l" rtl="0">
              <a:lnSpc>
                <a:spcPct val="90000"/>
              </a:lnSpc>
              <a:spcBef>
                <a:spcPts val="1000"/>
              </a:spcBef>
              <a:spcAft>
                <a:spcPts val="0"/>
              </a:spcAft>
              <a:buClr>
                <a:schemeClr val="dk1"/>
              </a:buClr>
              <a:buSzPct val="100000"/>
              <a:buNone/>
            </a:pPr>
            <a:r>
              <a:rPr lang="en-US" sz="4800" dirty="0"/>
              <a:t>Of the funds provided within the earth science research and analysis activity, the Committee recommends $10,000,000 to continue efforts for the development of a carbon monitoring system initially funded in fiscal year 2010. The majority of the funds should be directed towards acquisition, field sampling, quantification and development of a prototype Monitoring Reporting and Verification [MRV] system which can provide transparent data products achieving levels of precision and accuracy required by current carbon trading protocols. The Committee recognizes that the current orbital and suborbital platforms are insufficient to meet these objectives. Therefore, the use of commercial off-the-shelf technologies is recommended as these products could provide robust calibration validation datasets for future NASA missions. Up to 20 percent of these funds should be made available to international Reducing Emissions from Deforestation and Forest Degradation [REDD] projects. Furthermore, the Committee is deeply disappointed with the lack of progress that NASA has made on this initiative thus far within the agency. Therefore, it directs that the above funds shall be competitively awarded within 120 days of enactment of this act.</a:t>
            </a:r>
            <a:endParaRPr dirty="0"/>
          </a:p>
          <a:p>
            <a:pPr marL="228600" lvl="0" indent="-152400" algn="l" rtl="0">
              <a:lnSpc>
                <a:spcPct val="90000"/>
              </a:lnSpc>
              <a:spcBef>
                <a:spcPts val="1000"/>
              </a:spcBef>
              <a:spcAft>
                <a:spcPts val="0"/>
              </a:spcAft>
              <a:buClr>
                <a:schemeClr val="dk1"/>
              </a:buClr>
              <a:buSzPct val="100000"/>
              <a:buNone/>
            </a:pPr>
            <a:endParaRPr sz="4800" i="1" dirty="0"/>
          </a:p>
          <a:p>
            <a:pPr marL="0" lvl="0" indent="0" algn="l" rtl="0">
              <a:lnSpc>
                <a:spcPct val="90000"/>
              </a:lnSpc>
              <a:spcBef>
                <a:spcPts val="1000"/>
              </a:spcBef>
              <a:spcAft>
                <a:spcPts val="0"/>
              </a:spcAft>
              <a:buClr>
                <a:schemeClr val="dk1"/>
              </a:buClr>
              <a:buSzPct val="100000"/>
              <a:buNone/>
            </a:pPr>
            <a:r>
              <a:rPr lang="en-US" sz="4800" b="1" dirty="0"/>
              <a:t>Congressional Direction in 2014:</a:t>
            </a:r>
            <a:endParaRPr dirty="0"/>
          </a:p>
          <a:p>
            <a:pPr marL="0" lvl="0" indent="0" algn="l" rtl="0">
              <a:lnSpc>
                <a:spcPct val="90000"/>
              </a:lnSpc>
              <a:spcBef>
                <a:spcPts val="1000"/>
              </a:spcBef>
              <a:spcAft>
                <a:spcPts val="0"/>
              </a:spcAft>
              <a:buClr>
                <a:schemeClr val="dk1"/>
              </a:buClr>
              <a:buSzPct val="100000"/>
              <a:buNone/>
            </a:pPr>
            <a:r>
              <a:rPr lang="en-US" sz="4800" i="1" dirty="0"/>
              <a:t>Carbon Monitoring</a:t>
            </a:r>
            <a:r>
              <a:rPr lang="en-US" sz="4800" dirty="0"/>
              <a:t>- Of the funds provided within the Earth Science research and analysis activity, the Committee recommends $10,000,000 to continue efforts for the development of a carbon monitoring system. The majority of the funds should be directed toward acquisition, field sampling, quantification, and development of a prototype Monitoring Reporting and Verification [MRV] system which can provide transparent data products achieving levels of precision and accuracy required by current carbon trading protocols. The Committee is concerned that NASA has not established a program of record around the development of MRV system, and therefore expects a plan from NASA not later than 90 days after enactment of this act incorporating such a system into its operating plan and long-term budget projection. The Committee recognizes that the current orbital and suborbital platforms are insufficient to meet these objectives. Therefore, the use of commercial off-the-shelf technologies is recommended as these products could provide robust calibration validation datasets for future NASA missions. </a:t>
            </a:r>
            <a:endParaRPr dirty="0"/>
          </a:p>
          <a:p>
            <a:pPr marL="228600" lvl="0" indent="-228600" algn="l" rtl="0">
              <a:lnSpc>
                <a:spcPct val="90000"/>
              </a:lnSpc>
              <a:spcBef>
                <a:spcPts val="1000"/>
              </a:spcBef>
              <a:spcAft>
                <a:spcPts val="0"/>
              </a:spcAft>
              <a:buClr>
                <a:schemeClr val="dk1"/>
              </a:buClr>
              <a:buSzPct val="100000"/>
              <a:buChar char="•"/>
            </a:pPr>
            <a:br>
              <a:rPr lang="en-US" i="1" dirty="0"/>
            </a:br>
            <a:endParaRPr dirty="0"/>
          </a:p>
          <a:p>
            <a:pPr marL="228600" lvl="0" indent="-184150" algn="l" rtl="0">
              <a:lnSpc>
                <a:spcPct val="90000"/>
              </a:lnSpc>
              <a:spcBef>
                <a:spcPts val="1000"/>
              </a:spcBef>
              <a:spcAft>
                <a:spcPts val="0"/>
              </a:spcAft>
              <a:buClr>
                <a:schemeClr val="dk1"/>
              </a:buClr>
              <a:buSzPct val="100000"/>
              <a:buNone/>
            </a:pPr>
            <a:endParaRPr dirty="0"/>
          </a:p>
        </p:txBody>
      </p:sp>
      <p:sp>
        <p:nvSpPr>
          <p:cNvPr id="122" name="Google Shape;122;p2"/>
          <p:cNvSpPr/>
          <p:nvPr/>
        </p:nvSpPr>
        <p:spPr>
          <a:xfrm>
            <a:off x="1991360" y="1192315"/>
            <a:ext cx="8534400" cy="5139869"/>
          </a:xfrm>
          <a:prstGeom prst="rect">
            <a:avLst/>
          </a:prstGeom>
          <a:solidFill>
            <a:srgbClr val="F2F2F2"/>
          </a:solidFill>
          <a:ln>
            <a:noFill/>
          </a:ln>
          <a:effectLst>
            <a:outerShdw blurRad="469900" dist="38100" dir="5400000" algn="t" rotWithShape="0">
              <a:srgbClr val="000000">
                <a:alpha val="40000"/>
              </a:srgbClr>
            </a:outerShdw>
          </a:effectLst>
        </p:spPr>
        <p:txBody>
          <a:bodyPr spcFirstLastPara="1" wrap="square" lIns="274300"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latin typeface="Calibri"/>
                <a:ea typeface="Calibri"/>
                <a:cs typeface="Calibri"/>
                <a:sym typeface="Calibri"/>
              </a:rPr>
              <a:t>…”pilot initiatives for the development of a carbon monitoring system…”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latin typeface="Calibri"/>
                <a:ea typeface="Calibri"/>
                <a:cs typeface="Calibri"/>
                <a:sym typeface="Calibri"/>
              </a:rPr>
              <a:t>...”replicate state and national carbon and biomass inventory processes that provide statistical precision and accuracy with geospatially explicit associated attribute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latin typeface="Calibri"/>
                <a:ea typeface="Calibri"/>
                <a:cs typeface="Calibri"/>
                <a:sym typeface="Calibri"/>
              </a:rPr>
              <a:t>…”development of a prototype Monitoring Reporting and Verification (MRV) system which can provide transparent data products achieving levels of precision and accuracy required by current carbon trading protocols….”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latin typeface="Calibri"/>
                <a:ea typeface="Calibri"/>
                <a:cs typeface="Calibri"/>
                <a:sym typeface="Calibri"/>
              </a:rPr>
              <a:t>...”[development of] a plan…incorporating such a [MRV] system into its operating plan and long-term budget projection…”</a:t>
            </a:r>
            <a:endParaRPr sz="2300" b="1"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5" name="Google Shape;315;p17"/>
          <p:cNvSpPr txBox="1"/>
          <p:nvPr/>
        </p:nvSpPr>
        <p:spPr>
          <a:xfrm>
            <a:off x="203524" y="1462320"/>
            <a:ext cx="3663300" cy="4062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sng" strike="noStrike" cap="none" dirty="0">
                <a:latin typeface="Arial" panose="020B0604020202020204" pitchFamily="34" charset="0"/>
                <a:ea typeface="Calibri"/>
                <a:cs typeface="Arial" panose="020B0604020202020204" pitchFamily="34" charset="0"/>
                <a:sym typeface="Calibri"/>
              </a:rPr>
              <a:t>Planning/Logistics</a:t>
            </a:r>
            <a:endParaRPr sz="2000" b="0" i="0" u="none" strike="noStrike" cap="none" dirty="0">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latin typeface="Arial" panose="020B0604020202020204" pitchFamily="34" charset="0"/>
                <a:ea typeface="Calibri"/>
                <a:cs typeface="Arial" panose="020B0604020202020204" pitchFamily="34" charset="0"/>
                <a:sym typeface="Calibri"/>
              </a:rPr>
              <a:t>Peter Griffith, NASA GSFC</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latin typeface="Arial" panose="020B0604020202020204" pitchFamily="34" charset="0"/>
                <a:ea typeface="Calibri"/>
                <a:cs typeface="Arial" panose="020B0604020202020204" pitchFamily="34" charset="0"/>
                <a:sym typeface="Calibri"/>
              </a:rPr>
              <a:t>Amy Hodkinson, NASA GSFC</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latin typeface="Arial" panose="020B0604020202020204" pitchFamily="34" charset="0"/>
                <a:ea typeface="Calibri"/>
                <a:cs typeface="Arial" panose="020B0604020202020204" pitchFamily="34" charset="0"/>
                <a:sym typeface="Calibri"/>
              </a:rPr>
              <a:t>George Hurtt, UMD</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latin typeface="Arial" panose="020B0604020202020204" pitchFamily="34" charset="0"/>
                <a:ea typeface="Calibri"/>
                <a:cs typeface="Arial" panose="020B0604020202020204" pitchFamily="34" charset="0"/>
                <a:sym typeface="Calibri"/>
              </a:rPr>
              <a:t>Leanne </a:t>
            </a:r>
            <a:r>
              <a:rPr lang="en-US" sz="2000" b="0" i="0" u="none" strike="noStrike" cap="none" dirty="0" err="1">
                <a:latin typeface="Arial" panose="020B0604020202020204" pitchFamily="34" charset="0"/>
                <a:ea typeface="Calibri"/>
                <a:cs typeface="Arial" panose="020B0604020202020204" pitchFamily="34" charset="0"/>
                <a:sym typeface="Calibri"/>
              </a:rPr>
              <a:t>Kendig</a:t>
            </a:r>
            <a:r>
              <a:rPr lang="en-US" sz="2000" b="0" i="0" u="none" strike="noStrike" cap="none" dirty="0">
                <a:latin typeface="Arial" panose="020B0604020202020204" pitchFamily="34" charset="0"/>
                <a:ea typeface="Calibri"/>
                <a:cs typeface="Arial" panose="020B0604020202020204" pitchFamily="34" charset="0"/>
                <a:sym typeface="Calibri"/>
              </a:rPr>
              <a:t>, NASA GSFC</a:t>
            </a:r>
          </a:p>
          <a:p>
            <a:pPr marL="0" marR="0" lvl="0" indent="0" algn="l" rtl="0">
              <a:lnSpc>
                <a:spcPct val="100000"/>
              </a:lnSpc>
              <a:spcBef>
                <a:spcPts val="0"/>
              </a:spcBef>
              <a:spcAft>
                <a:spcPts val="0"/>
              </a:spcAft>
              <a:buClr>
                <a:srgbClr val="000000"/>
              </a:buClr>
              <a:buSzPts val="2000"/>
              <a:buFont typeface="Arial"/>
              <a:buNone/>
            </a:pPr>
            <a:r>
              <a:rPr lang="en-US" sz="2000" dirty="0">
                <a:latin typeface="Arial" panose="020B0604020202020204" pitchFamily="34" charset="0"/>
                <a:cs typeface="Arial" panose="020B0604020202020204" pitchFamily="34" charset="0"/>
                <a:sym typeface="Calibri"/>
              </a:rPr>
              <a:t>Libby Larson, NASA GSFC</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latin typeface="Arial" panose="020B0604020202020204" pitchFamily="34" charset="0"/>
                <a:ea typeface="Calibri"/>
                <a:cs typeface="Arial" panose="020B0604020202020204" pitchFamily="34" charset="0"/>
                <a:sym typeface="Calibri"/>
              </a:rPr>
              <a:t>Valeria Morales, UMD</a:t>
            </a:r>
          </a:p>
          <a:p>
            <a:pPr>
              <a:buSzPts val="2000"/>
            </a:pPr>
            <a:r>
              <a:rPr lang="en-US" sz="2000" b="0" i="0" u="none" strike="noStrike" cap="none" dirty="0" err="1">
                <a:latin typeface="Arial" panose="020B0604020202020204" pitchFamily="34" charset="0"/>
                <a:ea typeface="Calibri"/>
                <a:cs typeface="Arial" panose="020B0604020202020204" pitchFamily="34" charset="0"/>
                <a:sym typeface="Calibri"/>
              </a:rPr>
              <a:t>Edil</a:t>
            </a:r>
            <a:r>
              <a:rPr lang="en-US" sz="2000" b="0" i="0" u="none" strike="noStrike" cap="none" dirty="0">
                <a:latin typeface="Arial" panose="020B0604020202020204" pitchFamily="34" charset="0"/>
                <a:ea typeface="Calibri"/>
                <a:cs typeface="Arial" panose="020B0604020202020204" pitchFamily="34" charset="0"/>
                <a:sym typeface="Calibri"/>
              </a:rPr>
              <a:t> Sepulveda Carlo, NASA GSFC</a:t>
            </a:r>
            <a:endParaRPr sz="20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latin typeface="Arial" panose="020B0604020202020204" pitchFamily="34" charset="0"/>
                <a:ea typeface="Calibri"/>
                <a:cs typeface="Arial" panose="020B0604020202020204" pitchFamily="34" charset="0"/>
                <a:sym typeface="Calibri"/>
              </a:rPr>
              <a:t>Natalie Sharpe, NASA GSFC</a:t>
            </a:r>
          </a:p>
          <a:p>
            <a:pPr marL="0" marR="0" lvl="0" indent="0" algn="l" rtl="0">
              <a:lnSpc>
                <a:spcPct val="100000"/>
              </a:lnSpc>
              <a:spcBef>
                <a:spcPts val="0"/>
              </a:spcBef>
              <a:spcAft>
                <a:spcPts val="0"/>
              </a:spcAft>
              <a:buClr>
                <a:srgbClr val="000000"/>
              </a:buClr>
              <a:buSzPts val="2000"/>
              <a:buFont typeface="Arial"/>
              <a:buNone/>
            </a:pPr>
            <a:r>
              <a:rPr lang="en-US" sz="2000" dirty="0">
                <a:latin typeface="Arial" panose="020B0604020202020204" pitchFamily="34" charset="0"/>
                <a:cs typeface="Arial" panose="020B0604020202020204" pitchFamily="34" charset="0"/>
                <a:sym typeface="Calibri"/>
              </a:rPr>
              <a:t>Katharine Stover, NASA GSFC</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latin typeface="Arial" panose="020B0604020202020204" pitchFamily="34" charset="0"/>
                <a:ea typeface="Calibri"/>
                <a:cs typeface="Arial" panose="020B0604020202020204" pitchFamily="34" charset="0"/>
                <a:sym typeface="Calibri"/>
              </a:rPr>
              <a:t>David Stroud, NASA GSFC</a:t>
            </a:r>
            <a:endParaRPr sz="1400" b="0" i="0" u="none" strike="noStrike" cap="none" dirty="0">
              <a:latin typeface="Arial" panose="020B0604020202020204" pitchFamily="34" charset="0"/>
              <a:ea typeface="Arial"/>
              <a:cs typeface="Arial" panose="020B0604020202020204" pitchFamily="34" charset="0"/>
              <a:sym typeface="Arial"/>
            </a:endParaRPr>
          </a:p>
        </p:txBody>
      </p:sp>
      <p:sp>
        <p:nvSpPr>
          <p:cNvPr id="316" name="Google Shape;316;p17"/>
          <p:cNvSpPr txBox="1"/>
          <p:nvPr/>
        </p:nvSpPr>
        <p:spPr>
          <a:xfrm>
            <a:off x="3747975" y="1770125"/>
            <a:ext cx="3663300"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sng" strike="noStrike" cap="none" dirty="0">
                <a:latin typeface="Arial" panose="020B0604020202020204" pitchFamily="34" charset="0"/>
                <a:ea typeface="Calibri"/>
                <a:cs typeface="Arial" panose="020B0604020202020204" pitchFamily="34" charset="0"/>
                <a:sym typeface="Calibri"/>
              </a:rPr>
              <a:t>Moderators:</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latin typeface="Arial" panose="020B0604020202020204" pitchFamily="34" charset="0"/>
                <a:ea typeface="Calibri"/>
                <a:cs typeface="Arial" panose="020B0604020202020204" pitchFamily="34" charset="0"/>
                <a:sym typeface="Calibri"/>
              </a:rPr>
              <a:t>Molly Brown, UMD</a:t>
            </a:r>
          </a:p>
          <a:p>
            <a:pPr marL="0" marR="0" lvl="0" indent="0" algn="l" rtl="0">
              <a:lnSpc>
                <a:spcPct val="100000"/>
              </a:lnSpc>
              <a:spcBef>
                <a:spcPts val="0"/>
              </a:spcBef>
              <a:spcAft>
                <a:spcPts val="0"/>
              </a:spcAft>
              <a:buClr>
                <a:srgbClr val="000000"/>
              </a:buClr>
              <a:buSzPts val="2000"/>
              <a:buFont typeface="Arial"/>
              <a:buNone/>
            </a:pPr>
            <a:r>
              <a:rPr lang="en-US" sz="2000" dirty="0">
                <a:latin typeface="Arial" panose="020B0604020202020204" pitchFamily="34" charset="0"/>
                <a:ea typeface="Calibri"/>
                <a:cs typeface="Arial" panose="020B0604020202020204" pitchFamily="34" charset="0"/>
                <a:sym typeface="Calibri"/>
              </a:rPr>
              <a:t>Daniel Cusworth, Carbon Mapper</a:t>
            </a:r>
            <a:endParaRPr lang="en-US" sz="2000" b="0" i="0" u="none" strike="noStrike" cap="none" dirty="0">
              <a:latin typeface="Arial" panose="020B0604020202020204" pitchFamily="34" charset="0"/>
              <a:ea typeface="Calibri"/>
              <a:cs typeface="Arial" panose="020B0604020202020204" pitchFamily="34" charset="0"/>
              <a:sym typeface="Calibri"/>
            </a:endParaRPr>
          </a:p>
          <a:p>
            <a:pPr>
              <a:buSzPts val="2000"/>
            </a:pPr>
            <a:r>
              <a:rPr lang="en-US" sz="2000" dirty="0">
                <a:latin typeface="Arial" panose="020B0604020202020204" pitchFamily="34" charset="0"/>
                <a:cs typeface="Arial" panose="020B0604020202020204" pitchFamily="34" charset="0"/>
                <a:sym typeface="Calibri"/>
              </a:rPr>
              <a:t>Peter Griffith, NASA GSFC</a:t>
            </a:r>
            <a:endParaRPr lang="en-US" sz="2000" b="0" i="0" u="none" strike="noStrike" cap="none" dirty="0">
              <a:latin typeface="Arial" panose="020B0604020202020204" pitchFamily="34" charset="0"/>
              <a:ea typeface="Arial"/>
              <a:cs typeface="Arial" panose="020B0604020202020204" pitchFamily="34" charset="0"/>
              <a:sym typeface="Arial"/>
            </a:endParaRPr>
          </a:p>
          <a:p>
            <a:pPr>
              <a:buSzPts val="2000"/>
            </a:pPr>
            <a:r>
              <a:rPr lang="en-US" sz="2000" b="0" i="0" u="none" strike="noStrike" cap="none" dirty="0">
                <a:latin typeface="Arial" panose="020B0604020202020204" pitchFamily="34" charset="0"/>
                <a:ea typeface="Calibri"/>
                <a:cs typeface="Arial" panose="020B0604020202020204" pitchFamily="34" charset="0"/>
                <a:sym typeface="Calibri"/>
              </a:rPr>
              <a:t>Libby Larson, NASA GSFC</a:t>
            </a:r>
          </a:p>
          <a:p>
            <a:pPr>
              <a:buSzPts val="2000"/>
            </a:pPr>
            <a:r>
              <a:rPr lang="en-US" sz="2000" b="0" i="0" u="none" strike="noStrike" cap="none" dirty="0">
                <a:latin typeface="Arial" panose="020B0604020202020204" pitchFamily="34" charset="0"/>
                <a:ea typeface="Calibri"/>
                <a:cs typeface="Arial" panose="020B0604020202020204" pitchFamily="34" charset="0"/>
                <a:sym typeface="Calibri"/>
              </a:rPr>
              <a:t>Ben Poulter, White House OSTP</a:t>
            </a:r>
          </a:p>
          <a:p>
            <a:pPr>
              <a:buSzPts val="2000"/>
            </a:pPr>
            <a:r>
              <a:rPr lang="en-US" sz="2000" dirty="0">
                <a:latin typeface="Arial" panose="020B0604020202020204" pitchFamily="34" charset="0"/>
                <a:ea typeface="Calibri"/>
                <a:cs typeface="Arial" panose="020B0604020202020204" pitchFamily="34" charset="0"/>
                <a:sym typeface="Calibri"/>
              </a:rPr>
              <a:t>Cecile Rousseaux, NASA GSFC</a:t>
            </a:r>
            <a:endParaRPr lang="en-US" sz="2000" b="0" i="0" u="none" strike="noStrike" cap="none" dirty="0">
              <a:latin typeface="Arial" panose="020B0604020202020204" pitchFamily="34" charset="0"/>
              <a:ea typeface="Calibri"/>
              <a:cs typeface="Arial" panose="020B0604020202020204" pitchFamily="34" charset="0"/>
              <a:sym typeface="Calibri"/>
            </a:endParaRPr>
          </a:p>
          <a:p>
            <a:pPr>
              <a:buSzPts val="2000"/>
            </a:pPr>
            <a:r>
              <a:rPr lang="en-US" sz="2000" dirty="0">
                <a:latin typeface="Arial" panose="020B0604020202020204" pitchFamily="34" charset="0"/>
                <a:ea typeface="Calibri"/>
                <a:cs typeface="Arial" panose="020B0604020202020204" pitchFamily="34" charset="0"/>
                <a:sym typeface="Calibri"/>
              </a:rPr>
              <a:t>Carlos Silva, Univ. of Florida</a:t>
            </a:r>
          </a:p>
          <a:p>
            <a:pPr>
              <a:buSzPts val="2000"/>
            </a:pPr>
            <a:r>
              <a:rPr lang="en-US" sz="2000" dirty="0">
                <a:latin typeface="Arial" panose="020B0604020202020204" pitchFamily="34" charset="0"/>
                <a:ea typeface="Calibri"/>
                <a:cs typeface="Arial" panose="020B0604020202020204" pitchFamily="34" charset="0"/>
                <a:sym typeface="Calibri"/>
              </a:rPr>
              <a:t>Katharine Stover, NASA GSFC</a:t>
            </a:r>
            <a:endParaRPr lang="en-US" dirty="0">
              <a:latin typeface="Arial" panose="020B0604020202020204" pitchFamily="34" charset="0"/>
              <a:ea typeface="Calibri"/>
              <a:cs typeface="Arial" panose="020B0604020202020204" pitchFamily="34" charset="0"/>
            </a:endParaRPr>
          </a:p>
        </p:txBody>
      </p:sp>
      <p:sp>
        <p:nvSpPr>
          <p:cNvPr id="317" name="Google Shape;317;p17"/>
          <p:cNvSpPr txBox="1"/>
          <p:nvPr/>
        </p:nvSpPr>
        <p:spPr>
          <a:xfrm>
            <a:off x="7134896" y="188031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Arial" panose="020B0604020202020204" pitchFamily="34" charset="0"/>
              <a:ea typeface="Calibri"/>
              <a:cs typeface="Arial" panose="020B0604020202020204" pitchFamily="34" charset="0"/>
              <a:sym typeface="Calibri"/>
            </a:endParaRPr>
          </a:p>
        </p:txBody>
      </p:sp>
      <p:sp>
        <p:nvSpPr>
          <p:cNvPr id="318" name="Google Shape;318;p17"/>
          <p:cNvSpPr txBox="1"/>
          <p:nvPr/>
        </p:nvSpPr>
        <p:spPr>
          <a:xfrm>
            <a:off x="7319621" y="1754817"/>
            <a:ext cx="5119500" cy="31700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sng" strike="noStrike" cap="none" dirty="0">
                <a:latin typeface="Arial" panose="020B0604020202020204" pitchFamily="34" charset="0"/>
                <a:ea typeface="Calibri"/>
                <a:cs typeface="Arial" panose="020B0604020202020204" pitchFamily="34" charset="0"/>
                <a:sym typeface="Calibri"/>
              </a:rPr>
              <a:t>Working Group Leads:</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latin typeface="Arial" panose="020B0604020202020204" pitchFamily="34" charset="0"/>
                <a:ea typeface="Calibri"/>
                <a:cs typeface="Arial" panose="020B0604020202020204" pitchFamily="34" charset="0"/>
                <a:sym typeface="Calibri"/>
              </a:rPr>
              <a:t>Brendan Byrne, JPL</a:t>
            </a: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latin typeface="Arial" panose="020B0604020202020204" pitchFamily="34" charset="0"/>
                <a:ea typeface="Calibri"/>
                <a:cs typeface="Arial" panose="020B0604020202020204" pitchFamily="34" charset="0"/>
                <a:sym typeface="Calibri"/>
              </a:rPr>
              <a:t>Reem </a:t>
            </a:r>
            <a:r>
              <a:rPr lang="en-US" sz="2000" b="0" i="0" u="none" strike="noStrike" cap="none" dirty="0" err="1">
                <a:latin typeface="Arial" panose="020B0604020202020204" pitchFamily="34" charset="0"/>
                <a:ea typeface="Calibri"/>
                <a:cs typeface="Arial" panose="020B0604020202020204" pitchFamily="34" charset="0"/>
                <a:sym typeface="Calibri"/>
              </a:rPr>
              <a:t>Hannun</a:t>
            </a:r>
            <a:r>
              <a:rPr lang="en-US" sz="2000" b="0" i="0" u="none" strike="noStrike" cap="none" dirty="0">
                <a:latin typeface="Arial" panose="020B0604020202020204" pitchFamily="34" charset="0"/>
                <a:ea typeface="Calibri"/>
                <a:cs typeface="Arial" panose="020B0604020202020204" pitchFamily="34" charset="0"/>
                <a:sym typeface="Calibri"/>
              </a:rPr>
              <a:t>, University of Pittsburgh</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latin typeface="Arial" panose="020B0604020202020204" pitchFamily="34" charset="0"/>
                <a:ea typeface="Calibri"/>
                <a:cs typeface="Arial" panose="020B0604020202020204" pitchFamily="34" charset="0"/>
                <a:sym typeface="Calibri"/>
              </a:rPr>
              <a:t>Meghan </a:t>
            </a:r>
            <a:r>
              <a:rPr lang="en-US" sz="2000" b="0" i="0" u="none" strike="noStrike" cap="none" dirty="0" err="1">
                <a:latin typeface="Arial" panose="020B0604020202020204" pitchFamily="34" charset="0"/>
                <a:ea typeface="Calibri"/>
                <a:cs typeface="Arial" panose="020B0604020202020204" pitchFamily="34" charset="0"/>
                <a:sym typeface="Calibri"/>
              </a:rPr>
              <a:t>Halabisky</a:t>
            </a:r>
            <a:r>
              <a:rPr lang="en-US" sz="2000" b="0" i="0" u="none" strike="noStrike" cap="none" dirty="0">
                <a:latin typeface="Arial" panose="020B0604020202020204" pitchFamily="34" charset="0"/>
                <a:ea typeface="Calibri"/>
                <a:cs typeface="Arial" panose="020B0604020202020204" pitchFamily="34" charset="0"/>
                <a:sym typeface="Calibri"/>
              </a:rPr>
              <a:t>, University of Washington</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latin typeface="Arial" panose="020B0604020202020204" pitchFamily="34" charset="0"/>
                <a:ea typeface="Calibri"/>
                <a:cs typeface="Arial" panose="020B0604020202020204" pitchFamily="34" charset="0"/>
                <a:sym typeface="Calibri"/>
              </a:rPr>
              <a:t>Andrew Hudak, USFS</a:t>
            </a:r>
          </a:p>
          <a:p>
            <a:pPr marL="0" marR="0" lvl="0" indent="0" algn="l" rtl="0">
              <a:lnSpc>
                <a:spcPct val="100000"/>
              </a:lnSpc>
              <a:spcBef>
                <a:spcPts val="0"/>
              </a:spcBef>
              <a:spcAft>
                <a:spcPts val="0"/>
              </a:spcAft>
              <a:buClr>
                <a:srgbClr val="000000"/>
              </a:buClr>
              <a:buSzPts val="2000"/>
              <a:buFont typeface="Arial"/>
              <a:buNone/>
            </a:pPr>
            <a:r>
              <a:rPr lang="en-US" sz="2000" dirty="0">
                <a:latin typeface="Arial" panose="020B0604020202020204" pitchFamily="34" charset="0"/>
                <a:cs typeface="Arial" panose="020B0604020202020204" pitchFamily="34" charset="0"/>
                <a:sym typeface="Calibri"/>
              </a:rPr>
              <a:t>Neha </a:t>
            </a:r>
            <a:r>
              <a:rPr lang="en-US" sz="2000" dirty="0" err="1">
                <a:latin typeface="Arial" panose="020B0604020202020204" pitchFamily="34" charset="0"/>
                <a:cs typeface="Arial" panose="020B0604020202020204" pitchFamily="34" charset="0"/>
                <a:sym typeface="Calibri"/>
              </a:rPr>
              <a:t>Hunka</a:t>
            </a:r>
            <a:r>
              <a:rPr lang="en-US" sz="2000" dirty="0">
                <a:latin typeface="Arial" panose="020B0604020202020204" pitchFamily="34" charset="0"/>
                <a:cs typeface="Arial" panose="020B0604020202020204" pitchFamily="34" charset="0"/>
                <a:sym typeface="Calibri"/>
              </a:rPr>
              <a:t>, UMD</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latin typeface="Arial" panose="020B0604020202020204" pitchFamily="34" charset="0"/>
                <a:ea typeface="Calibri"/>
                <a:cs typeface="Arial" panose="020B0604020202020204" pitchFamily="34" charset="0"/>
                <a:sym typeface="Calibri"/>
              </a:rPr>
              <a:t>Daniel Jacob, Harvard </a:t>
            </a: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latin typeface="Arial" panose="020B0604020202020204" pitchFamily="34" charset="0"/>
                <a:ea typeface="Calibri"/>
                <a:cs typeface="Arial" panose="020B0604020202020204" pitchFamily="34" charset="0"/>
                <a:sym typeface="Calibri"/>
              </a:rPr>
              <a:t>Robert Kennedy, OSU</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latin typeface="Arial" panose="020B0604020202020204" pitchFamily="34" charset="0"/>
                <a:ea typeface="Calibri"/>
                <a:cs typeface="Arial" panose="020B0604020202020204" pitchFamily="34" charset="0"/>
                <a:sym typeface="Calibri"/>
              </a:rPr>
              <a:t>Catherine Mitchell, Bigelow Laboratory</a:t>
            </a:r>
            <a:endParaRPr lang="en-US" dirty="0">
              <a:latin typeface="Arial" panose="020B0604020202020204" pitchFamily="34" charset="0"/>
              <a:ea typeface="Calibri"/>
              <a:cs typeface="Arial" panose="020B0604020202020204" pitchFamily="34" charset="0"/>
            </a:endParaRPr>
          </a:p>
        </p:txBody>
      </p:sp>
      <p:sp>
        <p:nvSpPr>
          <p:cNvPr id="319" name="Google Shape;319;p17"/>
          <p:cNvSpPr/>
          <p:nvPr/>
        </p:nvSpPr>
        <p:spPr>
          <a:xfrm>
            <a:off x="203524" y="1062251"/>
            <a:ext cx="779412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000" b="1" i="0" u="none" strike="noStrike" cap="none" dirty="0">
                <a:latin typeface="Arial" panose="020B0604020202020204" pitchFamily="34" charset="0"/>
                <a:ea typeface="Arial"/>
                <a:cs typeface="Arial" panose="020B0604020202020204" pitchFamily="34" charset="0"/>
                <a:sym typeface="Arial"/>
              </a:rPr>
              <a:t>Meeting Planning, Logistics, and Leadership</a:t>
            </a:r>
            <a:endParaRPr sz="2000" b="0" i="0" u="none" strike="noStrike" cap="none" dirty="0">
              <a:latin typeface="Arial" panose="020B0604020202020204" pitchFamily="34" charset="0"/>
              <a:ea typeface="Arial"/>
              <a:cs typeface="Arial" panose="020B0604020202020204" pitchFamily="34" charset="0"/>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3"/>
          <p:cNvPicPr preferRelativeResize="0"/>
          <p:nvPr/>
        </p:nvPicPr>
        <p:blipFill rotWithShape="1">
          <a:blip r:embed="rId3">
            <a:alphaModFix/>
          </a:blip>
          <a:srcRect/>
          <a:stretch/>
        </p:blipFill>
        <p:spPr>
          <a:xfrm>
            <a:off x="1946408" y="1991535"/>
            <a:ext cx="1130300" cy="1130300"/>
          </a:xfrm>
          <a:prstGeom prst="rect">
            <a:avLst/>
          </a:prstGeom>
          <a:noFill/>
          <a:ln>
            <a:noFill/>
          </a:ln>
        </p:spPr>
      </p:pic>
      <p:pic>
        <p:nvPicPr>
          <p:cNvPr id="128" name="Google Shape;128;p3"/>
          <p:cNvPicPr preferRelativeResize="0"/>
          <p:nvPr/>
        </p:nvPicPr>
        <p:blipFill rotWithShape="1">
          <a:blip r:embed="rId4">
            <a:alphaModFix/>
          </a:blip>
          <a:srcRect/>
          <a:stretch/>
        </p:blipFill>
        <p:spPr>
          <a:xfrm>
            <a:off x="1959449" y="3552320"/>
            <a:ext cx="1130300" cy="1130300"/>
          </a:xfrm>
          <a:prstGeom prst="rect">
            <a:avLst/>
          </a:prstGeom>
          <a:noFill/>
          <a:ln>
            <a:noFill/>
          </a:ln>
        </p:spPr>
      </p:pic>
      <p:pic>
        <p:nvPicPr>
          <p:cNvPr id="129" name="Google Shape;129;p3"/>
          <p:cNvPicPr preferRelativeResize="0"/>
          <p:nvPr/>
        </p:nvPicPr>
        <p:blipFill rotWithShape="1">
          <a:blip r:embed="rId5">
            <a:alphaModFix/>
          </a:blip>
          <a:srcRect/>
          <a:stretch/>
        </p:blipFill>
        <p:spPr>
          <a:xfrm>
            <a:off x="1960213" y="5075006"/>
            <a:ext cx="1130300" cy="1130300"/>
          </a:xfrm>
          <a:prstGeom prst="rect">
            <a:avLst/>
          </a:prstGeom>
          <a:noFill/>
          <a:ln>
            <a:noFill/>
          </a:ln>
        </p:spPr>
      </p:pic>
      <p:sp>
        <p:nvSpPr>
          <p:cNvPr id="130" name="Google Shape;130;p3"/>
          <p:cNvSpPr txBox="1"/>
          <p:nvPr/>
        </p:nvSpPr>
        <p:spPr>
          <a:xfrm>
            <a:off x="1524000" y="1001188"/>
            <a:ext cx="9144000" cy="743327"/>
          </a:xfrm>
          <a:prstGeom prst="rect">
            <a:avLst/>
          </a:prstGeom>
          <a:solidFill>
            <a:schemeClr val="lt2"/>
          </a:solidFill>
          <a:ln>
            <a:noFill/>
          </a:ln>
        </p:spPr>
        <p:txBody>
          <a:bodyPr spcFirstLastPara="1" wrap="square" lIns="91425" tIns="45700" rIns="91425" bIns="45700" anchor="t" anchorCtr="0">
            <a:normAutofit fontScale="97500" lnSpcReduction="10000"/>
          </a:bodyPr>
          <a:lstStyle/>
          <a:p>
            <a:pPr marL="0" marR="0" lvl="0" indent="0" algn="ctr" rtl="0">
              <a:lnSpc>
                <a:spcPct val="100000"/>
              </a:lnSpc>
              <a:spcBef>
                <a:spcPts val="0"/>
              </a:spcBef>
              <a:spcAft>
                <a:spcPts val="0"/>
              </a:spcAft>
              <a:buClr>
                <a:schemeClr val="dk1"/>
              </a:buClr>
              <a:buSzPct val="100000"/>
              <a:buFont typeface="Calibri"/>
              <a:buNone/>
            </a:pPr>
            <a:r>
              <a:rPr lang="en-US" sz="4400" b="1" i="0" u="none" strike="noStrike" cap="none">
                <a:solidFill>
                  <a:schemeClr val="dk1"/>
                </a:solidFill>
                <a:latin typeface="Calibri"/>
                <a:ea typeface="Calibri"/>
                <a:cs typeface="Calibri"/>
                <a:sym typeface="Calibri"/>
              </a:rPr>
              <a:t>NASA-CMS Phase 1</a:t>
            </a:r>
            <a:endParaRPr sz="1400" b="0" i="0" u="none" strike="noStrike" cap="none">
              <a:solidFill>
                <a:srgbClr val="000000"/>
              </a:solidFill>
              <a:latin typeface="Arial"/>
              <a:ea typeface="Arial"/>
              <a:cs typeface="Arial"/>
              <a:sym typeface="Arial"/>
            </a:endParaRPr>
          </a:p>
        </p:txBody>
      </p:sp>
      <p:sp>
        <p:nvSpPr>
          <p:cNvPr id="131" name="Google Shape;131;p3"/>
          <p:cNvSpPr txBox="1"/>
          <p:nvPr/>
        </p:nvSpPr>
        <p:spPr>
          <a:xfrm>
            <a:off x="3089750" y="1878478"/>
            <a:ext cx="7532831" cy="13542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Biomass Pilot. </a:t>
            </a:r>
            <a:r>
              <a:rPr lang="en-US" sz="1800" b="0" i="1" u="none" strike="noStrike" cap="none">
                <a:solidFill>
                  <a:schemeClr val="dk1"/>
                </a:solidFill>
                <a:latin typeface="Calibri"/>
                <a:ea typeface="Calibri"/>
                <a:cs typeface="Calibri"/>
                <a:sym typeface="Calibri"/>
              </a:rPr>
              <a:t>The goals of the Biomass Pilot are to:</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Utilize satellite and in situ data to produce quantitative estimates (and uncertainties)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 of aboveground terrestrial vegetation biomass on a national and local scale.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Assess the ability of these results to meet the nations need for monitoring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carbon storage/sequestration.</a:t>
            </a:r>
            <a:endParaRPr sz="1400" b="0" i="0" u="none" strike="noStrike" cap="none">
              <a:solidFill>
                <a:srgbClr val="000000"/>
              </a:solidFill>
              <a:latin typeface="Arial"/>
              <a:ea typeface="Arial"/>
              <a:cs typeface="Arial"/>
              <a:sym typeface="Arial"/>
            </a:endParaRPr>
          </a:p>
        </p:txBody>
      </p:sp>
      <p:sp>
        <p:nvSpPr>
          <p:cNvPr id="132" name="Google Shape;132;p3"/>
          <p:cNvSpPr txBox="1"/>
          <p:nvPr/>
        </p:nvSpPr>
        <p:spPr>
          <a:xfrm>
            <a:off x="3104318" y="3524709"/>
            <a:ext cx="6994222" cy="13542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Flux Pilot. </a:t>
            </a:r>
            <a:r>
              <a:rPr lang="en-US" sz="1800" b="0" i="1" u="none" strike="noStrike" cap="none">
                <a:solidFill>
                  <a:schemeClr val="dk1"/>
                </a:solidFill>
                <a:latin typeface="Calibri"/>
                <a:ea typeface="Calibri"/>
                <a:cs typeface="Calibri"/>
                <a:sym typeface="Calibri"/>
              </a:rPr>
              <a:t>The objectives of the Flux Pilot are to:</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Combine satellite data with modeled atmospheric transport initiated by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observationally-constrained terrestrial and oceanic models to tie the atmospheric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observations to surface exchange processes.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Estimate the atmosphere-biosphere CO</a:t>
            </a:r>
            <a:r>
              <a:rPr lang="en-US" sz="1600" b="0" i="0" u="none" strike="noStrike" cap="none" baseline="-25000">
                <a:solidFill>
                  <a:schemeClr val="dk1"/>
                </a:solidFill>
                <a:latin typeface="Calibri"/>
                <a:ea typeface="Calibri"/>
                <a:cs typeface="Calibri"/>
                <a:sym typeface="Calibri"/>
              </a:rPr>
              <a:t>2</a:t>
            </a:r>
            <a:r>
              <a:rPr lang="en-US" sz="1600" b="0" i="0" u="none" strike="noStrike" cap="none">
                <a:solidFill>
                  <a:schemeClr val="dk1"/>
                </a:solidFill>
                <a:latin typeface="Calibri"/>
                <a:ea typeface="Calibri"/>
                <a:cs typeface="Calibri"/>
                <a:sym typeface="Calibri"/>
              </a:rPr>
              <a:t> exchange.</a:t>
            </a:r>
            <a:endParaRPr sz="1400" b="0" i="0" u="none" strike="noStrike" cap="none">
              <a:solidFill>
                <a:srgbClr val="000000"/>
              </a:solidFill>
              <a:latin typeface="Arial"/>
              <a:ea typeface="Arial"/>
              <a:cs typeface="Arial"/>
              <a:sym typeface="Arial"/>
            </a:endParaRPr>
          </a:p>
        </p:txBody>
      </p:sp>
      <p:sp>
        <p:nvSpPr>
          <p:cNvPr id="133" name="Google Shape;133;p3"/>
          <p:cNvSpPr txBox="1"/>
          <p:nvPr/>
        </p:nvSpPr>
        <p:spPr>
          <a:xfrm>
            <a:off x="3103554" y="5144035"/>
            <a:ext cx="7673896"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Scoping Efforts. </a:t>
            </a:r>
            <a:r>
              <a:rPr lang="en-US" sz="1800" b="0" i="1" u="none" strike="noStrike" cap="none">
                <a:solidFill>
                  <a:schemeClr val="dk1"/>
                </a:solidFill>
                <a:latin typeface="Calibri"/>
                <a:ea typeface="Calibri"/>
                <a:cs typeface="Calibri"/>
                <a:sym typeface="Calibri"/>
              </a:rPr>
              <a:t>The objectives of the Scoping Efforts are to:</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Identify research, products, and analysis system evolutions required to support carbon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policy and management as global observing capability increases.</a:t>
            </a:r>
            <a:endParaRPr sz="1400" b="0" i="0" u="none" strike="noStrike" cap="none">
              <a:solidFill>
                <a:srgbClr val="000000"/>
              </a:solidFill>
              <a:latin typeface="Arial"/>
              <a:ea typeface="Arial"/>
              <a:cs typeface="Arial"/>
              <a:sym typeface="Arial"/>
            </a:endParaRPr>
          </a:p>
        </p:txBody>
      </p:sp>
      <p:sp>
        <p:nvSpPr>
          <p:cNvPr id="137" name="Google Shape;137;p3"/>
          <p:cNvSpPr txBox="1"/>
          <p:nvPr/>
        </p:nvSpPr>
        <p:spPr>
          <a:xfrm>
            <a:off x="8534400" y="6324624"/>
            <a:ext cx="33177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Hurtt et al. (2014) Phase 1 Report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Google Shape;144;p4"/>
          <p:cNvSpPr txBox="1"/>
          <p:nvPr/>
        </p:nvSpPr>
        <p:spPr>
          <a:xfrm>
            <a:off x="256540" y="1647478"/>
            <a:ext cx="50292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Global Surface-Atmosphere Flux</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2011: 2</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2014: 3 (2)</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2016: 2</a:t>
            </a:r>
            <a:endParaRPr sz="1400" b="0" i="0" u="none" strike="noStrike" cap="none" dirty="0">
              <a:latin typeface="Arial" panose="020B0604020202020204" pitchFamily="34" charset="0"/>
              <a:ea typeface="Arial"/>
              <a:cs typeface="Arial" panose="020B0604020202020204" pitchFamily="34" charset="0"/>
              <a:sym typeface="Arial"/>
            </a:endParaRPr>
          </a:p>
        </p:txBody>
      </p:sp>
      <p:sp>
        <p:nvSpPr>
          <p:cNvPr id="145" name="Google Shape;145;p4"/>
          <p:cNvSpPr txBox="1"/>
          <p:nvPr/>
        </p:nvSpPr>
        <p:spPr>
          <a:xfrm>
            <a:off x="847061" y="3901881"/>
            <a:ext cx="38100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Ocean-Atmosphere Flux</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2011: 2</a:t>
            </a:r>
            <a:endParaRPr sz="1400" b="0" i="0" u="none" strike="noStrike" cap="none" dirty="0">
              <a:latin typeface="Arial" panose="020B0604020202020204" pitchFamily="34" charset="0"/>
              <a:ea typeface="Arial"/>
              <a:cs typeface="Arial" panose="020B0604020202020204" pitchFamily="34" charset="0"/>
              <a:sym typeface="Arial"/>
            </a:endParaRPr>
          </a:p>
        </p:txBody>
      </p:sp>
      <p:sp>
        <p:nvSpPr>
          <p:cNvPr id="146" name="Google Shape;146;p4"/>
          <p:cNvSpPr txBox="1"/>
          <p:nvPr/>
        </p:nvSpPr>
        <p:spPr>
          <a:xfrm>
            <a:off x="1623634" y="5340663"/>
            <a:ext cx="34417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latin typeface="Arial" panose="020B0604020202020204" pitchFamily="34" charset="0"/>
                <a:ea typeface="Arial"/>
                <a:cs typeface="Arial" panose="020B0604020202020204" pitchFamily="34" charset="0"/>
                <a:sym typeface="Arial"/>
              </a:rPr>
              <a:t>Ocean/Lake  Biomass</a:t>
            </a:r>
            <a:endParaRPr sz="1400" b="0" i="0" u="none" strike="noStrike" cap="none">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latin typeface="Arial" panose="020B0604020202020204" pitchFamily="34" charset="0"/>
                <a:ea typeface="Arial"/>
                <a:cs typeface="Arial" panose="020B0604020202020204" pitchFamily="34" charset="0"/>
                <a:sym typeface="Arial"/>
              </a:rPr>
              <a:t>2011: 2</a:t>
            </a:r>
            <a:endParaRPr sz="1400" b="0" i="0" u="none" strike="noStrike" cap="none">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latin typeface="Arial" panose="020B0604020202020204" pitchFamily="34" charset="0"/>
                <a:ea typeface="Arial"/>
                <a:cs typeface="Arial" panose="020B0604020202020204" pitchFamily="34" charset="0"/>
                <a:sym typeface="Arial"/>
              </a:rPr>
              <a:t>2016: 1</a:t>
            </a:r>
            <a:endParaRPr sz="1400" b="0" i="0" u="none" strike="noStrike" cap="none">
              <a:latin typeface="Arial" panose="020B0604020202020204" pitchFamily="34" charset="0"/>
              <a:ea typeface="Arial"/>
              <a:cs typeface="Arial" panose="020B0604020202020204" pitchFamily="34" charset="0"/>
              <a:sym typeface="Arial"/>
            </a:endParaRPr>
          </a:p>
        </p:txBody>
      </p:sp>
      <p:sp>
        <p:nvSpPr>
          <p:cNvPr id="147" name="Google Shape;147;p4"/>
          <p:cNvSpPr txBox="1"/>
          <p:nvPr/>
        </p:nvSpPr>
        <p:spPr>
          <a:xfrm>
            <a:off x="5067903" y="5332954"/>
            <a:ext cx="26670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latin typeface="Arial" panose="020B0604020202020204" pitchFamily="34" charset="0"/>
                <a:ea typeface="Arial"/>
                <a:cs typeface="Arial" panose="020B0604020202020204" pitchFamily="34" charset="0"/>
                <a:sym typeface="Arial"/>
              </a:rPr>
              <a:t>Land-Ocean Flux</a:t>
            </a:r>
            <a:endParaRPr sz="1400" b="0" i="0" u="none" strike="noStrike" cap="none">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latin typeface="Arial" panose="020B0604020202020204" pitchFamily="34" charset="0"/>
                <a:ea typeface="Arial"/>
                <a:cs typeface="Arial" panose="020B0604020202020204" pitchFamily="34" charset="0"/>
                <a:sym typeface="Arial"/>
              </a:rPr>
              <a:t>2011: 1 </a:t>
            </a:r>
            <a:endParaRPr sz="1400" b="0" i="0" u="none" strike="noStrike" cap="none">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latin typeface="Arial" panose="020B0604020202020204" pitchFamily="34" charset="0"/>
                <a:ea typeface="Arial"/>
                <a:cs typeface="Arial" panose="020B0604020202020204" pitchFamily="34" charset="0"/>
                <a:sym typeface="Arial"/>
              </a:rPr>
              <a:t>2014: 2 (2)</a:t>
            </a:r>
            <a:endParaRPr sz="1400" b="0" i="0" u="none" strike="noStrike" cap="none">
              <a:latin typeface="Arial" panose="020B0604020202020204" pitchFamily="34" charset="0"/>
              <a:ea typeface="Arial"/>
              <a:cs typeface="Arial" panose="020B0604020202020204" pitchFamily="34" charset="0"/>
              <a:sym typeface="Arial"/>
            </a:endParaRPr>
          </a:p>
        </p:txBody>
      </p:sp>
      <p:sp>
        <p:nvSpPr>
          <p:cNvPr id="148" name="Google Shape;148;p4"/>
          <p:cNvSpPr txBox="1"/>
          <p:nvPr/>
        </p:nvSpPr>
        <p:spPr>
          <a:xfrm>
            <a:off x="5436781" y="1647478"/>
            <a:ext cx="3810000"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Land-Atmosphere Flux</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2011:   5 </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2013:   7 (4)</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2014:   2 (2)</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2015:   7 (7)</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2016:   4 (2)</a:t>
            </a:r>
            <a:endParaRPr sz="1400" b="0" i="0" u="none" strike="noStrike" cap="none" dirty="0">
              <a:latin typeface="Arial" panose="020B0604020202020204" pitchFamily="34" charset="0"/>
              <a:ea typeface="Arial"/>
              <a:cs typeface="Arial" panose="020B0604020202020204" pitchFamily="34" charset="0"/>
              <a:sym typeface="Arial"/>
            </a:endParaRPr>
          </a:p>
        </p:txBody>
      </p:sp>
      <p:sp>
        <p:nvSpPr>
          <p:cNvPr id="149" name="Google Shape;149;p4"/>
          <p:cNvSpPr txBox="1"/>
          <p:nvPr/>
        </p:nvSpPr>
        <p:spPr>
          <a:xfrm>
            <a:off x="9098280" y="1593597"/>
            <a:ext cx="2514600"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Land Biomass</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2011: 8 (3)</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2013: 9 (9)</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2014: 8 (5)</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2015: 7 (7)</a:t>
            </a:r>
            <a:endParaRPr sz="1400" b="0" i="0" u="none" strike="noStrike" cap="none" dirty="0">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latin typeface="Arial" panose="020B0604020202020204" pitchFamily="34" charset="0"/>
                <a:ea typeface="Arial"/>
                <a:cs typeface="Arial" panose="020B0604020202020204" pitchFamily="34" charset="0"/>
                <a:sym typeface="Arial"/>
              </a:rPr>
              <a:t>2016: 7 (5)</a:t>
            </a:r>
            <a:endParaRPr sz="1400" b="0" i="0" u="none" strike="noStrike" cap="none" dirty="0">
              <a:latin typeface="Arial" panose="020B0604020202020204" pitchFamily="34" charset="0"/>
              <a:ea typeface="Arial"/>
              <a:cs typeface="Arial" panose="020B0604020202020204" pitchFamily="34" charset="0"/>
              <a:sym typeface="Arial"/>
            </a:endParaRPr>
          </a:p>
        </p:txBody>
      </p:sp>
      <p:pic>
        <p:nvPicPr>
          <p:cNvPr id="150" name="Google Shape;150;p4" descr="ocean_ppt.gif"/>
          <p:cNvPicPr preferRelativeResize="0"/>
          <p:nvPr/>
        </p:nvPicPr>
        <p:blipFill rotWithShape="1">
          <a:blip r:embed="rId3">
            <a:alphaModFix/>
          </a:blip>
          <a:srcRect/>
          <a:stretch/>
        </p:blipFill>
        <p:spPr>
          <a:xfrm>
            <a:off x="3005840" y="5621976"/>
            <a:ext cx="1097280" cy="1097280"/>
          </a:xfrm>
          <a:prstGeom prst="rect">
            <a:avLst/>
          </a:prstGeom>
          <a:noFill/>
          <a:ln>
            <a:noFill/>
          </a:ln>
          <a:effectLst>
            <a:outerShdw blurRad="50800" dist="38100" dir="2700000" algn="tl" rotWithShape="0">
              <a:srgbClr val="000000">
                <a:alpha val="40000"/>
              </a:srgbClr>
            </a:outerShdw>
          </a:effectLst>
        </p:spPr>
      </p:pic>
      <p:pic>
        <p:nvPicPr>
          <p:cNvPr id="151" name="Google Shape;151;p4" descr="land_ocean_ppt.gif"/>
          <p:cNvPicPr preferRelativeResize="0"/>
          <p:nvPr/>
        </p:nvPicPr>
        <p:blipFill rotWithShape="1">
          <a:blip r:embed="rId4">
            <a:alphaModFix/>
          </a:blip>
          <a:srcRect/>
          <a:stretch/>
        </p:blipFill>
        <p:spPr>
          <a:xfrm>
            <a:off x="6764659" y="5622900"/>
            <a:ext cx="1097280" cy="1097280"/>
          </a:xfrm>
          <a:prstGeom prst="rect">
            <a:avLst/>
          </a:prstGeom>
          <a:noFill/>
          <a:ln>
            <a:noFill/>
          </a:ln>
          <a:effectLst>
            <a:outerShdw blurRad="50800" dist="38100" dir="2700000" algn="tl" rotWithShape="0">
              <a:srgbClr val="000000">
                <a:alpha val="40000"/>
              </a:srgbClr>
            </a:outerShdw>
          </a:effectLst>
        </p:spPr>
      </p:pic>
      <p:pic>
        <p:nvPicPr>
          <p:cNvPr id="152" name="Google Shape;152;p4" descr="icons_ppt.gif"/>
          <p:cNvPicPr preferRelativeResize="0"/>
          <p:nvPr/>
        </p:nvPicPr>
        <p:blipFill rotWithShape="1">
          <a:blip r:embed="rId5">
            <a:alphaModFix/>
          </a:blip>
          <a:srcRect/>
          <a:stretch/>
        </p:blipFill>
        <p:spPr>
          <a:xfrm>
            <a:off x="10627360" y="2312517"/>
            <a:ext cx="1097280" cy="1097280"/>
          </a:xfrm>
          <a:prstGeom prst="rect">
            <a:avLst/>
          </a:prstGeom>
          <a:noFill/>
          <a:ln>
            <a:noFill/>
          </a:ln>
          <a:effectLst>
            <a:outerShdw blurRad="50800" dist="38100" dir="2700000" algn="tl" rotWithShape="0">
              <a:srgbClr val="000000">
                <a:alpha val="40000"/>
              </a:srgbClr>
            </a:outerShdw>
          </a:effectLst>
        </p:spPr>
      </p:pic>
      <p:pic>
        <p:nvPicPr>
          <p:cNvPr id="153" name="Google Shape;153;p4" descr="global_ppt.gif"/>
          <p:cNvPicPr preferRelativeResize="0"/>
          <p:nvPr/>
        </p:nvPicPr>
        <p:blipFill rotWithShape="1">
          <a:blip r:embed="rId6">
            <a:alphaModFix/>
          </a:blip>
          <a:srcRect/>
          <a:stretch/>
        </p:blipFill>
        <p:spPr>
          <a:xfrm>
            <a:off x="2047429" y="2127527"/>
            <a:ext cx="1097280" cy="1097280"/>
          </a:xfrm>
          <a:prstGeom prst="rect">
            <a:avLst/>
          </a:prstGeom>
          <a:noFill/>
          <a:ln>
            <a:noFill/>
          </a:ln>
          <a:effectLst>
            <a:outerShdw blurRad="50800" dist="38100" dir="2700000" algn="tl" rotWithShape="0">
              <a:srgbClr val="000000">
                <a:alpha val="40000"/>
              </a:srgbClr>
            </a:outerShdw>
          </a:effectLst>
        </p:spPr>
      </p:pic>
      <p:pic>
        <p:nvPicPr>
          <p:cNvPr id="154" name="Google Shape;154;p4" descr="ocean_flux_ppt.gif"/>
          <p:cNvPicPr preferRelativeResize="0"/>
          <p:nvPr/>
        </p:nvPicPr>
        <p:blipFill rotWithShape="1">
          <a:blip r:embed="rId7">
            <a:alphaModFix/>
          </a:blip>
          <a:srcRect/>
          <a:stretch/>
        </p:blipFill>
        <p:spPr>
          <a:xfrm>
            <a:off x="1933575" y="4143736"/>
            <a:ext cx="1097280" cy="1097280"/>
          </a:xfrm>
          <a:prstGeom prst="rect">
            <a:avLst/>
          </a:prstGeom>
          <a:noFill/>
          <a:ln>
            <a:noFill/>
          </a:ln>
          <a:effectLst>
            <a:outerShdw blurRad="50800" dist="38100" dir="2700000" algn="tl" rotWithShape="0">
              <a:srgbClr val="000000">
                <a:alpha val="40000"/>
              </a:srgbClr>
            </a:outerShdw>
          </a:effectLst>
        </p:spPr>
      </p:pic>
      <p:pic>
        <p:nvPicPr>
          <p:cNvPr id="155" name="Google Shape;155;p4" descr="land_flux_ppt.gif"/>
          <p:cNvPicPr preferRelativeResize="0"/>
          <p:nvPr/>
        </p:nvPicPr>
        <p:blipFill rotWithShape="1">
          <a:blip r:embed="rId8">
            <a:alphaModFix/>
          </a:blip>
          <a:srcRect/>
          <a:stretch/>
        </p:blipFill>
        <p:spPr>
          <a:xfrm>
            <a:off x="7115757" y="2397036"/>
            <a:ext cx="1097280" cy="1097280"/>
          </a:xfrm>
          <a:prstGeom prst="rect">
            <a:avLst/>
          </a:prstGeom>
          <a:noFill/>
          <a:ln>
            <a:noFill/>
          </a:ln>
          <a:effectLst>
            <a:outerShdw blurRad="50800" dist="38100" dir="2700000" algn="tl" rotWithShape="0">
              <a:srgbClr val="000000">
                <a:alpha val="40000"/>
              </a:srgbClr>
            </a:outerShdw>
          </a:effectLst>
        </p:spPr>
      </p:pic>
      <p:sp>
        <p:nvSpPr>
          <p:cNvPr id="156" name="Google Shape;156;p4"/>
          <p:cNvSpPr txBox="1"/>
          <p:nvPr/>
        </p:nvSpPr>
        <p:spPr>
          <a:xfrm>
            <a:off x="7931469" y="5340660"/>
            <a:ext cx="2127984"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latin typeface="Arial" panose="020B0604020202020204" pitchFamily="34" charset="0"/>
                <a:ea typeface="Arial"/>
                <a:cs typeface="Arial" panose="020B0604020202020204" pitchFamily="34" charset="0"/>
                <a:sym typeface="Arial"/>
              </a:rPr>
              <a:t>Stakeholder</a:t>
            </a:r>
            <a:endParaRPr sz="1400" b="0" i="0" u="none" strike="noStrike" cap="none">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latin typeface="Arial" panose="020B0604020202020204" pitchFamily="34" charset="0"/>
                <a:ea typeface="Arial"/>
                <a:cs typeface="Arial" panose="020B0604020202020204" pitchFamily="34" charset="0"/>
                <a:sym typeface="Arial"/>
              </a:rPr>
              <a:t>2013: 1</a:t>
            </a:r>
            <a:endParaRPr sz="1400" b="0" i="0" u="none" strike="noStrike" cap="none">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latin typeface="Arial" panose="020B0604020202020204" pitchFamily="34" charset="0"/>
                <a:ea typeface="Arial"/>
                <a:cs typeface="Arial" panose="020B0604020202020204" pitchFamily="34" charset="0"/>
                <a:sym typeface="Arial"/>
              </a:rPr>
              <a:t>2015: 1</a:t>
            </a:r>
            <a:endParaRPr sz="1400" b="0" i="0" u="none" strike="noStrike" cap="none">
              <a:latin typeface="Arial" panose="020B0604020202020204" pitchFamily="34" charset="0"/>
              <a:ea typeface="Arial"/>
              <a:cs typeface="Arial" panose="020B0604020202020204" pitchFamily="34" charset="0"/>
              <a:sym typeface="Arial"/>
            </a:endParaRPr>
          </a:p>
        </p:txBody>
      </p:sp>
      <p:pic>
        <p:nvPicPr>
          <p:cNvPr id="157" name="Google Shape;157;p4"/>
          <p:cNvPicPr preferRelativeResize="0"/>
          <p:nvPr/>
        </p:nvPicPr>
        <p:blipFill rotWithShape="1">
          <a:blip r:embed="rId9">
            <a:alphaModFix/>
          </a:blip>
          <a:srcRect/>
          <a:stretch/>
        </p:blipFill>
        <p:spPr>
          <a:xfrm>
            <a:off x="9671675" y="5594680"/>
            <a:ext cx="958644" cy="958644"/>
          </a:xfrm>
          <a:prstGeom prst="rect">
            <a:avLst/>
          </a:prstGeom>
          <a:noFill/>
          <a:ln>
            <a:noFill/>
          </a:ln>
        </p:spPr>
      </p:pic>
      <p:sp>
        <p:nvSpPr>
          <p:cNvPr id="158" name="Google Shape;158;p4"/>
          <p:cNvSpPr txBox="1"/>
          <p:nvPr/>
        </p:nvSpPr>
        <p:spPr>
          <a:xfrm>
            <a:off x="3574729" y="905046"/>
            <a:ext cx="552355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3600" b="0" i="0" u="none" strike="noStrike" cap="none" dirty="0">
                <a:solidFill>
                  <a:schemeClr val="dk1"/>
                </a:solidFill>
                <a:latin typeface="Arial" panose="020B0604020202020204" pitchFamily="34" charset="0"/>
                <a:ea typeface="Arial"/>
                <a:cs typeface="Arial" panose="020B0604020202020204" pitchFamily="34" charset="0"/>
                <a:sym typeface="Arial"/>
              </a:rPr>
              <a:t>NASA-CMS Phase 2</a:t>
            </a:r>
            <a:endParaRPr sz="36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00E7BC-C575-EA24-6709-6B062E34BC7F}"/>
              </a:ext>
            </a:extLst>
          </p:cNvPr>
          <p:cNvSpPr txBox="1"/>
          <p:nvPr/>
        </p:nvSpPr>
        <p:spPr>
          <a:xfrm>
            <a:off x="335439" y="982802"/>
            <a:ext cx="7925844" cy="707886"/>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4000"/>
              <a:buFont typeface="Arial"/>
              <a:buNone/>
            </a:pPr>
            <a:r>
              <a:rPr lang="en-US" sz="2000" b="1" i="0" u="none" strike="noStrike" cap="none" dirty="0">
                <a:latin typeface="Arial" panose="020B0604020202020204" pitchFamily="34" charset="0"/>
                <a:ea typeface="Arial"/>
                <a:cs typeface="Arial" panose="020B0604020202020204" pitchFamily="34" charset="0"/>
                <a:sym typeface="Arial"/>
              </a:rPr>
              <a:t>CMS Phase 3 (2018-) </a:t>
            </a:r>
            <a:r>
              <a:rPr lang="en-US" sz="2000" dirty="0">
                <a:latin typeface="Arial" panose="020B0604020202020204" pitchFamily="34" charset="0"/>
                <a:cs typeface="Arial" panose="020B0604020202020204" pitchFamily="34" charset="0"/>
              </a:rPr>
              <a:t> </a:t>
            </a:r>
          </a:p>
          <a:p>
            <a:pPr marL="0" marR="0" lvl="0" indent="0" algn="l" rtl="0">
              <a:lnSpc>
                <a:spcPct val="100000"/>
              </a:lnSpc>
              <a:spcBef>
                <a:spcPts val="0"/>
              </a:spcBef>
              <a:spcAft>
                <a:spcPts val="0"/>
              </a:spcAft>
              <a:buClr>
                <a:srgbClr val="000000"/>
              </a:buClr>
              <a:buSzPts val="4000"/>
              <a:buFont typeface="Arial"/>
              <a:buNone/>
            </a:pPr>
            <a:r>
              <a:rPr lang="en-US" sz="2000" b="1" i="0" u="none" strike="noStrike" cap="none" dirty="0">
                <a:latin typeface="Arial" panose="020B0604020202020204" pitchFamily="34" charset="0"/>
                <a:ea typeface="Arial"/>
                <a:cs typeface="Arial" panose="020B0604020202020204" pitchFamily="34" charset="0"/>
                <a:sym typeface="Arial"/>
              </a:rPr>
              <a:t>Themes Addressed</a:t>
            </a:r>
            <a:endParaRPr lang="en-US" sz="2000" b="0" i="0" u="none" strike="noStrike" cap="none" dirty="0">
              <a:latin typeface="Arial" panose="020B0604020202020204" pitchFamily="34" charset="0"/>
              <a:ea typeface="Arial"/>
              <a:cs typeface="Arial" panose="020B0604020202020204" pitchFamily="34" charset="0"/>
              <a:sym typeface="Arial"/>
            </a:endParaRPr>
          </a:p>
        </p:txBody>
      </p:sp>
      <p:graphicFrame>
        <p:nvGraphicFramePr>
          <p:cNvPr id="5" name="Chart 4">
            <a:extLst>
              <a:ext uri="{FF2B5EF4-FFF2-40B4-BE49-F238E27FC236}">
                <a16:creationId xmlns:a16="http://schemas.microsoft.com/office/drawing/2014/main" id="{7267163F-8A0F-9867-8FD4-ADF05FA53F3E}"/>
              </a:ext>
            </a:extLst>
          </p:cNvPr>
          <p:cNvGraphicFramePr/>
          <p:nvPr>
            <p:extLst>
              <p:ext uri="{D42A27DB-BD31-4B8C-83A1-F6EECF244321}">
                <p14:modId xmlns:p14="http://schemas.microsoft.com/office/powerpoint/2010/main" val="2804214841"/>
              </p:ext>
            </p:extLst>
          </p:nvPr>
        </p:nvGraphicFramePr>
        <p:xfrm>
          <a:off x="3378672" y="1254835"/>
          <a:ext cx="8019430" cy="50183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1914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5"/>
          <p:cNvSpPr txBox="1">
            <a:spLocks noGrp="1"/>
          </p:cNvSpPr>
          <p:nvPr>
            <p:ph type="title"/>
          </p:nvPr>
        </p:nvSpPr>
        <p:spPr>
          <a:xfrm>
            <a:off x="2260586" y="682625"/>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000" u="sng">
                <a:latin typeface="Arial" panose="020B0604020202020204" pitchFamily="34" charset="0"/>
                <a:cs typeface="Arial" panose="020B0604020202020204" pitchFamily="34" charset="0"/>
              </a:rPr>
              <a:t>NASA’s Approach to CMS/MRV</a:t>
            </a:r>
            <a:endParaRPr sz="4000">
              <a:latin typeface="Arial" panose="020B0604020202020204" pitchFamily="34" charset="0"/>
              <a:cs typeface="Arial" panose="020B0604020202020204" pitchFamily="34" charset="0"/>
            </a:endParaRPr>
          </a:p>
        </p:txBody>
      </p:sp>
      <p:sp>
        <p:nvSpPr>
          <p:cNvPr id="167" name="Google Shape;16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ct val="100000"/>
              <a:buChar char="•"/>
            </a:pPr>
            <a:r>
              <a:rPr lang="en-US" sz="2400">
                <a:latin typeface="Arial" panose="020B0604020202020204" pitchFamily="34" charset="0"/>
                <a:cs typeface="Arial" panose="020B0604020202020204" pitchFamily="34" charset="0"/>
              </a:rPr>
              <a:t>Recognizes that a sustained, observationally-driven carbon monitoring system using remote sensing data has the potential to significantly improve the relevant information base for the U.S. and world;</a:t>
            </a:r>
            <a:endParaRPr sz="2400">
              <a:latin typeface="Arial" panose="020B0604020202020204" pitchFamily="34" charset="0"/>
              <a:cs typeface="Arial" panose="020B0604020202020204" pitchFamily="34" charset="0"/>
            </a:endParaRPr>
          </a:p>
          <a:p>
            <a:pPr marL="228600" lvl="0" indent="-228600" algn="l" rtl="0">
              <a:lnSpc>
                <a:spcPct val="90000"/>
              </a:lnSpc>
              <a:spcBef>
                <a:spcPts val="1000"/>
              </a:spcBef>
              <a:spcAft>
                <a:spcPts val="0"/>
              </a:spcAft>
              <a:buClr>
                <a:schemeClr val="dk1"/>
              </a:buClr>
              <a:buSzPct val="100000"/>
              <a:buChar char="•"/>
            </a:pPr>
            <a:r>
              <a:rPr lang="en-US" sz="2400">
                <a:latin typeface="Arial" panose="020B0604020202020204" pitchFamily="34" charset="0"/>
                <a:cs typeface="Arial" panose="020B0604020202020204" pitchFamily="34" charset="0"/>
              </a:rPr>
              <a:t>Recognizes multiple users, multiple scales, multiple quantities, and multiple frameworks for MRV (e.g. International,  national and subnational, markets);</a:t>
            </a:r>
            <a:endParaRPr sz="2400">
              <a:latin typeface="Arial" panose="020B0604020202020204" pitchFamily="34" charset="0"/>
              <a:cs typeface="Arial" panose="020B0604020202020204" pitchFamily="34" charset="0"/>
            </a:endParaRPr>
          </a:p>
          <a:p>
            <a:pPr marL="228600" lvl="0" indent="-228600" algn="l" rtl="0">
              <a:lnSpc>
                <a:spcPct val="90000"/>
              </a:lnSpc>
              <a:spcBef>
                <a:spcPts val="1000"/>
              </a:spcBef>
              <a:spcAft>
                <a:spcPts val="0"/>
              </a:spcAft>
              <a:buClr>
                <a:schemeClr val="dk1"/>
              </a:buClr>
              <a:buSzPct val="100000"/>
              <a:buChar char="•"/>
            </a:pPr>
            <a:r>
              <a:rPr lang="en-US" sz="2400">
                <a:latin typeface="Arial" panose="020B0604020202020204" pitchFamily="34" charset="0"/>
                <a:cs typeface="Arial" panose="020B0604020202020204" pitchFamily="34" charset="0"/>
              </a:rPr>
              <a:t>Recognizes the importance of user engagement to be responsive to stakeholder needs;</a:t>
            </a:r>
            <a:endParaRPr sz="2400">
              <a:latin typeface="Arial" panose="020B0604020202020204" pitchFamily="34" charset="0"/>
              <a:cs typeface="Arial" panose="020B0604020202020204" pitchFamily="34" charset="0"/>
            </a:endParaRPr>
          </a:p>
          <a:p>
            <a:pPr marL="0" lvl="0" indent="0" algn="ctr" rtl="0">
              <a:lnSpc>
                <a:spcPct val="90000"/>
              </a:lnSpc>
              <a:spcBef>
                <a:spcPts val="1000"/>
              </a:spcBef>
              <a:spcAft>
                <a:spcPts val="0"/>
              </a:spcAft>
              <a:buClr>
                <a:schemeClr val="dk1"/>
              </a:buClr>
              <a:buSzPct val="100000"/>
              <a:buNone/>
            </a:pPr>
            <a:r>
              <a:rPr lang="en-US" sz="2400" b="1">
                <a:latin typeface="Arial" panose="020B0604020202020204" pitchFamily="34" charset="0"/>
                <a:cs typeface="Arial" panose="020B0604020202020204" pitchFamily="34" charset="0"/>
              </a:rPr>
              <a:t>The goal for NASA’s CMS project is to prototype the development of carbon monitoring capabilities needed to support stakeholder needs for MRV. </a:t>
            </a:r>
            <a:endParaRPr sz="2400">
              <a:latin typeface="Arial" panose="020B0604020202020204" pitchFamily="34" charset="0"/>
              <a:cs typeface="Arial" panose="020B0604020202020204" pitchFamily="34" charset="0"/>
            </a:endParaRPr>
          </a:p>
          <a:p>
            <a:pPr marL="228600" lvl="0" indent="-64135" algn="l" rtl="0">
              <a:lnSpc>
                <a:spcPct val="90000"/>
              </a:lnSpc>
              <a:spcBef>
                <a:spcPts val="1000"/>
              </a:spcBef>
              <a:spcAft>
                <a:spcPts val="0"/>
              </a:spcAft>
              <a:buClr>
                <a:schemeClr val="dk1"/>
              </a:buClr>
              <a:buSzPct val="100000"/>
              <a:buNone/>
            </a:pPr>
            <a:endParaRPr sz="2400">
              <a:latin typeface="Arial" panose="020B0604020202020204" pitchFamily="34" charset="0"/>
              <a:cs typeface="Arial" panose="020B0604020202020204" pitchFamily="34" charset="0"/>
            </a:endParaRPr>
          </a:p>
          <a:p>
            <a:pPr marL="228600" lvl="0" indent="-64135" algn="l" rtl="0">
              <a:lnSpc>
                <a:spcPct val="90000"/>
              </a:lnSpc>
              <a:spcBef>
                <a:spcPts val="1000"/>
              </a:spcBef>
              <a:spcAft>
                <a:spcPts val="0"/>
              </a:spcAft>
              <a:buClr>
                <a:schemeClr val="dk1"/>
              </a:buClr>
              <a:buSzPct val="100000"/>
              <a:buNone/>
            </a:pPr>
            <a:endParaRPr sz="2400">
              <a:latin typeface="Arial" panose="020B0604020202020204" pitchFamily="34" charset="0"/>
              <a:cs typeface="Arial" panose="020B0604020202020204" pitchFamily="34" charset="0"/>
            </a:endParaRPr>
          </a:p>
        </p:txBody>
      </p:sp>
      <p:sp>
        <p:nvSpPr>
          <p:cNvPr id="168" name="Google Shape;168;p5"/>
          <p:cNvSpPr/>
          <p:nvPr/>
        </p:nvSpPr>
        <p:spPr>
          <a:xfrm>
            <a:off x="7467600" y="6324600"/>
            <a:ext cx="43367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1" u="none" strike="noStrike" cap="none">
                <a:latin typeface="Arial" panose="020B0604020202020204" pitchFamily="34" charset="0"/>
                <a:ea typeface="Calibri"/>
                <a:cs typeface="Arial" panose="020B0604020202020204" pitchFamily="34" charset="0"/>
                <a:sym typeface="Calibri"/>
              </a:rPr>
              <a:t>Hurtt et al. (2014) Progress and Future Plans</a:t>
            </a:r>
            <a:endParaRPr sz="1200" b="0" i="0" u="none" strike="noStrike" cap="none">
              <a:latin typeface="Arial" panose="020B0604020202020204" pitchFamily="34" charset="0"/>
              <a:ea typeface="Arial"/>
              <a:cs typeface="Arial" panose="020B0604020202020204" pitchFamily="34" charset="0"/>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FD4AF25-0374-1718-08AB-0A7401FC3DBB}"/>
              </a:ext>
            </a:extLst>
          </p:cNvPr>
          <p:cNvGraphicFramePr>
            <a:graphicFrameLocks noGrp="1"/>
          </p:cNvGraphicFramePr>
          <p:nvPr>
            <p:extLst>
              <p:ext uri="{D42A27DB-BD31-4B8C-83A1-F6EECF244321}">
                <p14:modId xmlns:p14="http://schemas.microsoft.com/office/powerpoint/2010/main" val="434928483"/>
              </p:ext>
            </p:extLst>
          </p:nvPr>
        </p:nvGraphicFramePr>
        <p:xfrm>
          <a:off x="710610" y="1105785"/>
          <a:ext cx="10770779" cy="5507663"/>
        </p:xfrm>
        <a:graphic>
          <a:graphicData uri="http://schemas.openxmlformats.org/drawingml/2006/table">
            <a:tbl>
              <a:tblPr firstRow="1" bandRow="1">
                <a:tableStyleId>{2D5ABB26-0587-4C30-8999-92F81FD0307C}</a:tableStyleId>
              </a:tblPr>
              <a:tblGrid>
                <a:gridCol w="2230699">
                  <a:extLst>
                    <a:ext uri="{9D8B030D-6E8A-4147-A177-3AD203B41FA5}">
                      <a16:colId xmlns:a16="http://schemas.microsoft.com/office/drawing/2014/main" val="2952396754"/>
                    </a:ext>
                  </a:extLst>
                </a:gridCol>
                <a:gridCol w="2135020">
                  <a:extLst>
                    <a:ext uri="{9D8B030D-6E8A-4147-A177-3AD203B41FA5}">
                      <a16:colId xmlns:a16="http://schemas.microsoft.com/office/drawing/2014/main" val="302340997"/>
                    </a:ext>
                  </a:extLst>
                </a:gridCol>
                <a:gridCol w="2135020">
                  <a:extLst>
                    <a:ext uri="{9D8B030D-6E8A-4147-A177-3AD203B41FA5}">
                      <a16:colId xmlns:a16="http://schemas.microsoft.com/office/drawing/2014/main" val="502399541"/>
                    </a:ext>
                  </a:extLst>
                </a:gridCol>
                <a:gridCol w="2135020">
                  <a:extLst>
                    <a:ext uri="{9D8B030D-6E8A-4147-A177-3AD203B41FA5}">
                      <a16:colId xmlns:a16="http://schemas.microsoft.com/office/drawing/2014/main" val="227894137"/>
                    </a:ext>
                  </a:extLst>
                </a:gridCol>
                <a:gridCol w="2135020">
                  <a:extLst>
                    <a:ext uri="{9D8B030D-6E8A-4147-A177-3AD203B41FA5}">
                      <a16:colId xmlns:a16="http://schemas.microsoft.com/office/drawing/2014/main" val="3800593174"/>
                    </a:ext>
                  </a:extLst>
                </a:gridCol>
              </a:tblGrid>
              <a:tr h="608405">
                <a:tc>
                  <a:txBody>
                    <a:bodyPr/>
                    <a:lstStyle/>
                    <a:p>
                      <a:pPr algn="ctr"/>
                      <a:r>
                        <a:rPr lang="en-US" sz="1600" b="1" dirty="0">
                          <a:solidFill>
                            <a:schemeClr val="tx1"/>
                          </a:solidFill>
                          <a:latin typeface="Arial" panose="020B0604020202020204" pitchFamily="34" charset="0"/>
                          <a:cs typeface="Arial" panose="020B0604020202020204" pitchFamily="34" charset="0"/>
                        </a:rPr>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Sub-theme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Number of Projects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Number of Publications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a:solidFill>
                            <a:schemeClr val="tx1"/>
                          </a:solidFill>
                          <a:latin typeface="Arial" panose="020B0604020202020204" pitchFamily="34" charset="0"/>
                          <a:cs typeface="Arial" panose="020B0604020202020204" pitchFamily="34" charset="0"/>
                        </a:rPr>
                        <a:t>Number of Archived Products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7444691"/>
                  </a:ext>
                </a:extLst>
              </a:tr>
              <a:tr h="352234">
                <a:tc>
                  <a:txBody>
                    <a:bodyPr/>
                    <a:lstStyle/>
                    <a:p>
                      <a:pPr algn="ctr"/>
                      <a:r>
                        <a:rPr lang="en-US" sz="1600" dirty="0">
                          <a:solidFill>
                            <a:schemeClr val="tx1"/>
                          </a:solidFill>
                          <a:latin typeface="Arial" panose="020B0604020202020204" pitchFamily="34" charset="0"/>
                          <a:cs typeface="Arial" panose="020B0604020202020204" pitchFamily="34" charset="0"/>
                        </a:rPr>
                        <a:t>Biomass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Land Biomass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342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9932339"/>
                  </a:ext>
                </a:extLst>
              </a:tr>
              <a:tr h="608405">
                <a:tc rowSpan="3">
                  <a:txBody>
                    <a:bodyPr/>
                    <a:lstStyle/>
                    <a:p>
                      <a:pPr algn="ctr"/>
                      <a:r>
                        <a:rPr lang="en-US" sz="1600" dirty="0">
                          <a:solidFill>
                            <a:schemeClr val="tx1"/>
                          </a:solidFill>
                          <a:latin typeface="Arial" panose="020B0604020202020204" pitchFamily="34" charset="0"/>
                          <a:cs typeface="Arial" panose="020B0604020202020204" pitchFamily="34" charset="0"/>
                        </a:rPr>
                        <a:t>Atmosphere/Flux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Global-Surface Atmosphere Flux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r>
                        <a:rPr lang="en-US" sz="1600" dirty="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r>
                        <a:rPr lang="en-US" sz="1600" dirty="0">
                          <a:solidFill>
                            <a:schemeClr val="tx1"/>
                          </a:solidFill>
                          <a:latin typeface="Arial" panose="020B0604020202020204" pitchFamily="34" charset="0"/>
                          <a:cs typeface="Arial" panose="020B0604020202020204" pitchFamily="34" charset="0"/>
                        </a:rPr>
                        <a:t>261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0624576"/>
                  </a:ext>
                </a:extLst>
              </a:tr>
              <a:tr h="608405">
                <a:tc vMerge="1">
                  <a:txBody>
                    <a:bodyPr/>
                    <a:lstStyle/>
                    <a:p>
                      <a:endParaRPr lang="en-US"/>
                    </a:p>
                  </a:txBody>
                  <a:tcPr/>
                </a:tc>
                <a:tc>
                  <a:txBody>
                    <a:bodyPr/>
                    <a:lstStyle/>
                    <a:p>
                      <a:pPr algn="ctr"/>
                      <a:r>
                        <a:rPr lang="en-US" sz="1600" dirty="0">
                          <a:solidFill>
                            <a:schemeClr val="tx1"/>
                          </a:solidFill>
                          <a:latin typeface="Arial" panose="020B0604020202020204" pitchFamily="34" charset="0"/>
                          <a:cs typeface="Arial" panose="020B0604020202020204" pitchFamily="34" charset="0"/>
                        </a:rPr>
                        <a:t>Land-Atmosphere Flux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39340080"/>
                  </a:ext>
                </a:extLst>
              </a:tr>
              <a:tr h="352234">
                <a:tc vMerge="1">
                  <a:txBody>
                    <a:bodyPr/>
                    <a:lstStyle/>
                    <a:p>
                      <a:endParaRPr lang="en-US"/>
                    </a:p>
                  </a:txBody>
                  <a:tcPr/>
                </a:tc>
                <a:tc>
                  <a:txBody>
                    <a:bodyPr/>
                    <a:lstStyle/>
                    <a:p>
                      <a:pPr algn="ctr"/>
                      <a:r>
                        <a:rPr lang="en-US" sz="1600" dirty="0">
                          <a:solidFill>
                            <a:schemeClr val="tx1"/>
                          </a:solidFill>
                          <a:latin typeface="Arial" panose="020B0604020202020204" pitchFamily="34" charset="0"/>
                          <a:cs typeface="Arial" panose="020B0604020202020204" pitchFamily="34" charset="0"/>
                        </a:rPr>
                        <a:t>Methane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02976829"/>
                  </a:ext>
                </a:extLst>
              </a:tr>
              <a:tr h="608405">
                <a:tc rowSpan="3">
                  <a:txBody>
                    <a:bodyPr/>
                    <a:lstStyle/>
                    <a:p>
                      <a:pPr algn="ctr"/>
                      <a:r>
                        <a:rPr lang="en-US" sz="1600" dirty="0">
                          <a:solidFill>
                            <a:schemeClr val="tx1"/>
                          </a:solidFill>
                          <a:latin typeface="Arial" panose="020B0604020202020204" pitchFamily="34" charset="0"/>
                          <a:cs typeface="Arial" panose="020B0604020202020204" pitchFamily="34" charset="0"/>
                        </a:rPr>
                        <a:t>Ocean/Wet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Ocean/Lake Biomass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r>
                        <a:rPr lang="en-US" sz="1600" dirty="0">
                          <a:solidFill>
                            <a:schemeClr val="tx1"/>
                          </a:solidFill>
                          <a:latin typeface="Arial" panose="020B0604020202020204" pitchFamily="34" charset="0"/>
                          <a:cs typeface="Arial" panose="020B0604020202020204" pitchFamily="34"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r>
                        <a:rPr lang="en-US" sz="1600" dirty="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r>
                        <a:rPr lang="en-US" sz="1600" dirty="0">
                          <a:solidFill>
                            <a:schemeClr val="tx1"/>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0897331"/>
                  </a:ext>
                </a:extLst>
              </a:tr>
              <a:tr h="608405">
                <a:tc vMerge="1">
                  <a:txBody>
                    <a:bodyPr/>
                    <a:lstStyle/>
                    <a:p>
                      <a:endParaRPr lang="en-US"/>
                    </a:p>
                  </a:txBody>
                  <a:tcPr/>
                </a:tc>
                <a:tc>
                  <a:txBody>
                    <a:bodyPr/>
                    <a:lstStyle/>
                    <a:p>
                      <a:pPr algn="ctr"/>
                      <a:r>
                        <a:rPr lang="en-US" sz="1600" dirty="0">
                          <a:solidFill>
                            <a:schemeClr val="tx1"/>
                          </a:solidFill>
                          <a:latin typeface="Arial" panose="020B0604020202020204" pitchFamily="34" charset="0"/>
                          <a:cs typeface="Arial" panose="020B0604020202020204" pitchFamily="34" charset="0"/>
                        </a:rPr>
                        <a:t>Ocean-Atmosphere Flux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40068006"/>
                  </a:ext>
                </a:extLst>
              </a:tr>
              <a:tr h="352234">
                <a:tc vMerge="1">
                  <a:txBody>
                    <a:bodyPr/>
                    <a:lstStyle/>
                    <a:p>
                      <a:endParaRPr lang="en-US"/>
                    </a:p>
                  </a:txBody>
                  <a:tcPr/>
                </a:tc>
                <a:tc>
                  <a:txBody>
                    <a:bodyPr/>
                    <a:lstStyle/>
                    <a:p>
                      <a:pPr algn="ctr"/>
                      <a:r>
                        <a:rPr lang="en-US" sz="1600" dirty="0">
                          <a:solidFill>
                            <a:schemeClr val="tx1"/>
                          </a:solidFill>
                          <a:latin typeface="Arial" panose="020B0604020202020204" pitchFamily="34" charset="0"/>
                          <a:cs typeface="Arial" panose="020B0604020202020204" pitchFamily="34" charset="0"/>
                        </a:rPr>
                        <a:t>Land-Ocean Flux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2257947"/>
                  </a:ext>
                </a:extLst>
              </a:tr>
              <a:tr h="352234">
                <a:tc rowSpan="2">
                  <a:txBody>
                    <a:bodyPr/>
                    <a:lstStyle/>
                    <a:p>
                      <a:pPr algn="ctr"/>
                      <a:r>
                        <a:rPr lang="en-US" sz="1600" dirty="0">
                          <a:solidFill>
                            <a:schemeClr val="tx1"/>
                          </a:solidFill>
                          <a:latin typeface="Arial" panose="020B0604020202020204" pitchFamily="34" charset="0"/>
                          <a:cs typeface="Arial" panose="020B0604020202020204" pitchFamily="34" charset="0"/>
                        </a:rPr>
                        <a:t>Stakeholder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Decision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1600" dirty="0">
                          <a:solidFill>
                            <a:schemeClr val="tx1"/>
                          </a:solidFill>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1600" dirty="0">
                          <a:solidFill>
                            <a:schemeClr val="tx1"/>
                          </a:solidFill>
                          <a:latin typeface="Arial" panose="020B0604020202020204" pitchFamily="34" charset="0"/>
                          <a:cs typeface="Arial" panose="020B0604020202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1600" dirty="0">
                          <a:solidFill>
                            <a:schemeClr val="tx1"/>
                          </a:solidFill>
                          <a:latin typeface="Arial" panose="020B0604020202020204" pitchFamily="34" charset="0"/>
                          <a:cs typeface="Arial" panose="020B0604020202020204" pitchFamily="34"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159943"/>
                  </a:ext>
                </a:extLst>
              </a:tr>
              <a:tr h="352234">
                <a:tc vMerge="1">
                  <a:txBody>
                    <a:bodyPr/>
                    <a:lstStyle/>
                    <a:p>
                      <a:endParaRPr lang="en-US"/>
                    </a:p>
                  </a:txBody>
                  <a:tcPr/>
                </a:tc>
                <a:tc>
                  <a:txBody>
                    <a:bodyPr/>
                    <a:lstStyle/>
                    <a:p>
                      <a:pPr algn="ctr"/>
                      <a:r>
                        <a:rPr lang="en-US" sz="1600" dirty="0">
                          <a:solidFill>
                            <a:schemeClr val="tx1"/>
                          </a:solidFill>
                          <a:latin typeface="Arial" panose="020B0604020202020204" pitchFamily="34" charset="0"/>
                          <a:cs typeface="Arial" panose="020B0604020202020204" pitchFamily="34" charset="0"/>
                        </a:rPr>
                        <a:t>MRV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75031367"/>
                  </a:ext>
                </a:extLst>
              </a:tr>
              <a:tr h="352234">
                <a:tc gridSpan="2">
                  <a:txBody>
                    <a:bodyPr/>
                    <a:lstStyle/>
                    <a:p>
                      <a:pPr algn="ctr"/>
                      <a:r>
                        <a:rPr lang="en-US" sz="1600" dirty="0">
                          <a:solidFill>
                            <a:schemeClr val="tx1"/>
                          </a:solidFill>
                          <a:latin typeface="Arial" panose="020B0604020202020204" pitchFamily="34" charset="0"/>
                          <a:cs typeface="Arial" panose="020B0604020202020204" pitchFamily="34" charset="0"/>
                        </a:rPr>
                        <a:t>Unclassified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tx1"/>
                          </a:solidFill>
                          <a:latin typeface="Arial" panose="020B0604020202020204" pitchFamily="34" charset="0"/>
                          <a:cs typeface="Arial" panose="020B0604020202020204"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2010263"/>
                  </a:ext>
                </a:extLst>
              </a:tr>
              <a:tr h="352234">
                <a:tc gridSpan="2">
                  <a:txBody>
                    <a:bodyPr/>
                    <a:lstStyle/>
                    <a:p>
                      <a:pPr algn="r"/>
                      <a:r>
                        <a:rPr lang="en-US" sz="1600" dirty="0">
                          <a:solidFill>
                            <a:schemeClr val="tx1"/>
                          </a:solidFill>
                          <a:latin typeface="Arial" panose="020B0604020202020204" pitchFamily="34" charset="0"/>
                          <a:cs typeface="Arial" panose="020B0604020202020204" pitchFamily="34" charset="0"/>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tx1"/>
                          </a:solidFill>
                          <a:latin typeface="Arial" panose="020B0604020202020204" pitchFamily="34" charset="0"/>
                          <a:cs typeface="Arial" panose="020B0604020202020204" pitchFamily="34" charset="0"/>
                        </a:rPr>
                        <a:t>168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694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189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3059290"/>
                  </a:ext>
                </a:extLst>
              </a:tr>
            </a:tbl>
          </a:graphicData>
        </a:graphic>
      </p:graphicFrame>
    </p:spTree>
    <p:extLst>
      <p:ext uri="{BB962C8B-B14F-4D97-AF65-F5344CB8AC3E}">
        <p14:creationId xmlns:p14="http://schemas.microsoft.com/office/powerpoint/2010/main" val="4045137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99075D-7962-2198-5089-C2881DECF0D7}"/>
              </a:ext>
            </a:extLst>
          </p:cNvPr>
          <p:cNvSpPr txBox="1"/>
          <p:nvPr/>
        </p:nvSpPr>
        <p:spPr>
          <a:xfrm>
            <a:off x="2701290" y="873707"/>
            <a:ext cx="678942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All CMS Product Boundaries by Theme</a:t>
            </a:r>
          </a:p>
        </p:txBody>
      </p:sp>
      <p:sp>
        <p:nvSpPr>
          <p:cNvPr id="3" name="TextBox 2">
            <a:extLst>
              <a:ext uri="{FF2B5EF4-FFF2-40B4-BE49-F238E27FC236}">
                <a16:creationId xmlns:a16="http://schemas.microsoft.com/office/drawing/2014/main" id="{39484004-E8DA-3A0E-B0F7-6892BCB63AFE}"/>
              </a:ext>
            </a:extLst>
          </p:cNvPr>
          <p:cNvSpPr txBox="1"/>
          <p:nvPr/>
        </p:nvSpPr>
        <p:spPr>
          <a:xfrm>
            <a:off x="480769" y="6125737"/>
            <a:ext cx="3714750"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*54 global products, not shown</a:t>
            </a:r>
          </a:p>
        </p:txBody>
      </p:sp>
      <p:pic>
        <p:nvPicPr>
          <p:cNvPr id="8" name="Picture 7" descr="A map of the world&#10;&#10;Description automatically generated">
            <a:extLst>
              <a:ext uri="{FF2B5EF4-FFF2-40B4-BE49-F238E27FC236}">
                <a16:creationId xmlns:a16="http://schemas.microsoft.com/office/drawing/2014/main" id="{F32929EE-D68F-9A59-1899-55083E4CA391}"/>
              </a:ext>
            </a:extLst>
          </p:cNvPr>
          <p:cNvPicPr>
            <a:picLocks noChangeAspect="1"/>
          </p:cNvPicPr>
          <p:nvPr/>
        </p:nvPicPr>
        <p:blipFill>
          <a:blip r:embed="rId3"/>
          <a:stretch>
            <a:fillRect/>
          </a:stretch>
        </p:blipFill>
        <p:spPr>
          <a:xfrm>
            <a:off x="133627" y="1335372"/>
            <a:ext cx="8813776" cy="4241414"/>
          </a:xfrm>
          <a:prstGeom prst="rect">
            <a:avLst/>
          </a:prstGeom>
        </p:spPr>
      </p:pic>
      <p:sp>
        <p:nvSpPr>
          <p:cNvPr id="11" name="Rectangle 10">
            <a:extLst>
              <a:ext uri="{FF2B5EF4-FFF2-40B4-BE49-F238E27FC236}">
                <a16:creationId xmlns:a16="http://schemas.microsoft.com/office/drawing/2014/main" id="{C22545BC-87A7-9ED4-C1F9-01E4A920B0A7}"/>
              </a:ext>
            </a:extLst>
          </p:cNvPr>
          <p:cNvSpPr/>
          <p:nvPr/>
        </p:nvSpPr>
        <p:spPr>
          <a:xfrm>
            <a:off x="9059917" y="1564909"/>
            <a:ext cx="2948727" cy="12791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200" dirty="0">
                <a:solidFill>
                  <a:sysClr val="windowText" lastClr="000000"/>
                </a:solidFill>
                <a:latin typeface="Arial" panose="020B0604020202020204" pitchFamily="34" charset="0"/>
                <a:cs typeface="Arial" panose="020B0604020202020204" pitchFamily="34" charset="0"/>
              </a:rPr>
              <a:t>	</a:t>
            </a:r>
          </a:p>
          <a:p>
            <a:pPr lvl="1"/>
            <a:r>
              <a:rPr lang="en-US" sz="1200" dirty="0">
                <a:solidFill>
                  <a:sysClr val="windowText" lastClr="000000"/>
                </a:solidFill>
                <a:latin typeface="Arial" panose="020B0604020202020204" pitchFamily="34" charset="0"/>
                <a:cs typeface="Arial" panose="020B0604020202020204" pitchFamily="34" charset="0"/>
              </a:rPr>
              <a:t>	Wet- 21 products</a:t>
            </a:r>
          </a:p>
          <a:p>
            <a:pPr lvl="1"/>
            <a:r>
              <a:rPr lang="en-US" sz="1200" dirty="0">
                <a:solidFill>
                  <a:sysClr val="windowText" lastClr="000000"/>
                </a:solidFill>
                <a:latin typeface="Arial" panose="020B0604020202020204" pitchFamily="34" charset="0"/>
                <a:cs typeface="Arial" panose="020B0604020202020204" pitchFamily="34" charset="0"/>
              </a:rPr>
              <a:t>	Flux- 45 products</a:t>
            </a:r>
          </a:p>
          <a:p>
            <a:pPr lvl="1"/>
            <a:r>
              <a:rPr lang="en-US" sz="1200" dirty="0">
                <a:solidFill>
                  <a:sysClr val="windowText" lastClr="000000"/>
                </a:solidFill>
                <a:latin typeface="Arial" panose="020B0604020202020204" pitchFamily="34" charset="0"/>
                <a:cs typeface="Arial" panose="020B0604020202020204" pitchFamily="34" charset="0"/>
              </a:rPr>
              <a:t>	Land Biomass- 69 products</a:t>
            </a:r>
          </a:p>
        </p:txBody>
      </p:sp>
      <p:graphicFrame>
        <p:nvGraphicFramePr>
          <p:cNvPr id="13" name="Table 12">
            <a:extLst>
              <a:ext uri="{FF2B5EF4-FFF2-40B4-BE49-F238E27FC236}">
                <a16:creationId xmlns:a16="http://schemas.microsoft.com/office/drawing/2014/main" id="{0B91CDD3-5623-D0AA-1ADA-B7FCDF3C5DA8}"/>
              </a:ext>
            </a:extLst>
          </p:cNvPr>
          <p:cNvGraphicFramePr>
            <a:graphicFrameLocks noGrp="1"/>
          </p:cNvGraphicFramePr>
          <p:nvPr>
            <p:extLst>
              <p:ext uri="{D42A27DB-BD31-4B8C-83A1-F6EECF244321}">
                <p14:modId xmlns:p14="http://schemas.microsoft.com/office/powerpoint/2010/main" val="1547105091"/>
              </p:ext>
            </p:extLst>
          </p:nvPr>
        </p:nvGraphicFramePr>
        <p:xfrm>
          <a:off x="7584412" y="4653516"/>
          <a:ext cx="4424232" cy="2008852"/>
        </p:xfrm>
        <a:graphic>
          <a:graphicData uri="http://schemas.openxmlformats.org/drawingml/2006/table">
            <a:tbl>
              <a:tblPr firstRow="1" bandRow="1">
                <a:tableStyleId>{2D5ABB26-0587-4C30-8999-92F81FD0307C}</a:tableStyleId>
              </a:tblPr>
              <a:tblGrid>
                <a:gridCol w="1221041">
                  <a:extLst>
                    <a:ext uri="{9D8B030D-6E8A-4147-A177-3AD203B41FA5}">
                      <a16:colId xmlns:a16="http://schemas.microsoft.com/office/drawing/2014/main" val="3104060280"/>
                    </a:ext>
                  </a:extLst>
                </a:gridCol>
                <a:gridCol w="911330">
                  <a:extLst>
                    <a:ext uri="{9D8B030D-6E8A-4147-A177-3AD203B41FA5}">
                      <a16:colId xmlns:a16="http://schemas.microsoft.com/office/drawing/2014/main" val="1715531473"/>
                    </a:ext>
                  </a:extLst>
                </a:gridCol>
                <a:gridCol w="1076985">
                  <a:extLst>
                    <a:ext uri="{9D8B030D-6E8A-4147-A177-3AD203B41FA5}">
                      <a16:colId xmlns:a16="http://schemas.microsoft.com/office/drawing/2014/main" val="686710985"/>
                    </a:ext>
                  </a:extLst>
                </a:gridCol>
                <a:gridCol w="1214876">
                  <a:extLst>
                    <a:ext uri="{9D8B030D-6E8A-4147-A177-3AD203B41FA5}">
                      <a16:colId xmlns:a16="http://schemas.microsoft.com/office/drawing/2014/main" val="56055380"/>
                    </a:ext>
                  </a:extLst>
                </a:gridCol>
              </a:tblGrid>
              <a:tr h="324574">
                <a:tc>
                  <a:txBody>
                    <a:bodyPr/>
                    <a:lstStyle/>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Flux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Biomass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Wet Carbon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5880609"/>
                  </a:ext>
                </a:extLst>
              </a:tr>
              <a:tr h="280713">
                <a:tc>
                  <a:txBody>
                    <a:bodyPr/>
                    <a:lstStyle/>
                    <a:p>
                      <a:pPr algn="ctr"/>
                      <a:r>
                        <a:rPr lang="en-US" sz="1200" b="1" dirty="0"/>
                        <a:t>Global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274867"/>
                  </a:ext>
                </a:extLst>
              </a:tr>
              <a:tr h="280713">
                <a:tc>
                  <a:txBody>
                    <a:bodyPr/>
                    <a:lstStyle/>
                    <a:p>
                      <a:pPr algn="ctr"/>
                      <a:r>
                        <a:rPr lang="en-US" sz="1200" b="1" dirty="0"/>
                        <a:t>Continental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8503549"/>
                  </a:ext>
                </a:extLst>
              </a:tr>
              <a:tr h="280713">
                <a:tc>
                  <a:txBody>
                    <a:bodyPr/>
                    <a:lstStyle/>
                    <a:p>
                      <a:pPr algn="ctr"/>
                      <a:r>
                        <a:rPr lang="en-US" sz="1200" b="1" dirty="0"/>
                        <a:t>National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9155839"/>
                  </a:ext>
                </a:extLst>
              </a:tr>
              <a:tr h="280713">
                <a:tc>
                  <a:txBody>
                    <a:bodyPr/>
                    <a:lstStyle/>
                    <a:p>
                      <a:pPr algn="ctr"/>
                      <a:r>
                        <a:rPr lang="en-US" sz="1200" b="1" dirty="0"/>
                        <a:t>Regional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7229819"/>
                  </a:ext>
                </a:extLst>
              </a:tr>
              <a:tr h="280713">
                <a:tc>
                  <a:txBody>
                    <a:bodyPr/>
                    <a:lstStyle/>
                    <a:p>
                      <a:pPr algn="ctr"/>
                      <a:r>
                        <a:rPr lang="en-US" sz="1200" b="1" dirty="0"/>
                        <a:t>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4878233"/>
                  </a:ext>
                </a:extLst>
              </a:tr>
              <a:tr h="280713">
                <a:tc>
                  <a:txBody>
                    <a:bodyPr/>
                    <a:lstStyle/>
                    <a:p>
                      <a:pPr algn="ctr"/>
                      <a:r>
                        <a:rPr lang="en-US" sz="1200" b="1"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598774"/>
                  </a:ext>
                </a:extLst>
              </a:tr>
            </a:tbl>
          </a:graphicData>
        </a:graphic>
      </p:graphicFrame>
      <p:sp>
        <p:nvSpPr>
          <p:cNvPr id="4" name="TextBox 3">
            <a:extLst>
              <a:ext uri="{FF2B5EF4-FFF2-40B4-BE49-F238E27FC236}">
                <a16:creationId xmlns:a16="http://schemas.microsoft.com/office/drawing/2014/main" id="{08CA96B7-AAE5-225A-977E-6A512C43FC64}"/>
              </a:ext>
            </a:extLst>
          </p:cNvPr>
          <p:cNvSpPr txBox="1"/>
          <p:nvPr/>
        </p:nvSpPr>
        <p:spPr>
          <a:xfrm>
            <a:off x="9560099" y="1646023"/>
            <a:ext cx="194310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Legend</a:t>
            </a:r>
          </a:p>
        </p:txBody>
      </p:sp>
      <p:cxnSp>
        <p:nvCxnSpPr>
          <p:cNvPr id="12" name="Straight Connector 11">
            <a:extLst>
              <a:ext uri="{FF2B5EF4-FFF2-40B4-BE49-F238E27FC236}">
                <a16:creationId xmlns:a16="http://schemas.microsoft.com/office/drawing/2014/main" id="{EBAEDC1B-776D-0C8F-A993-51DC143C4CF1}"/>
              </a:ext>
            </a:extLst>
          </p:cNvPr>
          <p:cNvCxnSpPr/>
          <p:nvPr/>
        </p:nvCxnSpPr>
        <p:spPr>
          <a:xfrm>
            <a:off x="9490710" y="2103120"/>
            <a:ext cx="412242" cy="0"/>
          </a:xfrm>
          <a:prstGeom prst="line">
            <a:avLst/>
          </a:prstGeom>
          <a:ln>
            <a:solidFill>
              <a:srgbClr val="1743D9"/>
            </a:solidFill>
          </a:ln>
        </p:spPr>
        <p:style>
          <a:lnRef idx="3">
            <a:schemeClr val="accent4"/>
          </a:lnRef>
          <a:fillRef idx="0">
            <a:schemeClr val="accent4"/>
          </a:fillRef>
          <a:effectRef idx="2">
            <a:schemeClr val="accent4"/>
          </a:effectRef>
          <a:fontRef idx="minor">
            <a:schemeClr val="tx1"/>
          </a:fontRef>
        </p:style>
      </p:cxnSp>
      <p:cxnSp>
        <p:nvCxnSpPr>
          <p:cNvPr id="14" name="Straight Connector 13">
            <a:extLst>
              <a:ext uri="{FF2B5EF4-FFF2-40B4-BE49-F238E27FC236}">
                <a16:creationId xmlns:a16="http://schemas.microsoft.com/office/drawing/2014/main" id="{419E6C4D-0B0E-5BAE-3FFD-89601B39D39F}"/>
              </a:ext>
            </a:extLst>
          </p:cNvPr>
          <p:cNvCxnSpPr/>
          <p:nvPr/>
        </p:nvCxnSpPr>
        <p:spPr>
          <a:xfrm>
            <a:off x="9490710" y="2301240"/>
            <a:ext cx="41224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7" name="Rectangle 16">
            <a:extLst>
              <a:ext uri="{FF2B5EF4-FFF2-40B4-BE49-F238E27FC236}">
                <a16:creationId xmlns:a16="http://schemas.microsoft.com/office/drawing/2014/main" id="{59E27CDC-B5F6-9B5A-A6CF-8D2F554D0D5D}"/>
              </a:ext>
            </a:extLst>
          </p:cNvPr>
          <p:cNvSpPr/>
          <p:nvPr/>
        </p:nvSpPr>
        <p:spPr>
          <a:xfrm>
            <a:off x="8947403" y="5029200"/>
            <a:ext cx="612696" cy="180753"/>
          </a:xfrm>
          <a:prstGeom prst="rect">
            <a:avLst/>
          </a:prstGeom>
          <a:solidFill>
            <a:srgbClr val="FFFF00">
              <a:alpha val="50000"/>
            </a:srgbClr>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7477CC4-776D-0368-AC1F-F5AC25BF2836}"/>
              </a:ext>
            </a:extLst>
          </p:cNvPr>
          <p:cNvCxnSpPr/>
          <p:nvPr/>
        </p:nvCxnSpPr>
        <p:spPr>
          <a:xfrm>
            <a:off x="9490710" y="2490216"/>
            <a:ext cx="412242" cy="0"/>
          </a:xfrm>
          <a:prstGeom prst="line">
            <a:avLst/>
          </a:prstGeom>
          <a:ln>
            <a:solidFill>
              <a:srgbClr val="00B050"/>
            </a:solidFill>
          </a:ln>
        </p:spPr>
        <p:style>
          <a:lnRef idx="3">
            <a:schemeClr val="accent3"/>
          </a:lnRef>
          <a:fillRef idx="0">
            <a:schemeClr val="accent3"/>
          </a:fillRef>
          <a:effectRef idx="2">
            <a:schemeClr val="accent3"/>
          </a:effectRef>
          <a:fontRef idx="minor">
            <a:schemeClr val="tx1"/>
          </a:fontRef>
        </p:style>
      </p:cxnSp>
      <p:sp>
        <p:nvSpPr>
          <p:cNvPr id="18" name="Rectangle 17">
            <a:extLst>
              <a:ext uri="{FF2B5EF4-FFF2-40B4-BE49-F238E27FC236}">
                <a16:creationId xmlns:a16="http://schemas.microsoft.com/office/drawing/2014/main" id="{799E22C7-E2CC-95C9-F358-04174B1975EA}"/>
              </a:ext>
            </a:extLst>
          </p:cNvPr>
          <p:cNvSpPr/>
          <p:nvPr/>
        </p:nvSpPr>
        <p:spPr>
          <a:xfrm>
            <a:off x="9936054" y="6162202"/>
            <a:ext cx="612696" cy="180753"/>
          </a:xfrm>
          <a:prstGeom prst="rect">
            <a:avLst/>
          </a:prstGeom>
          <a:solidFill>
            <a:srgbClr val="FFFF00">
              <a:alpha val="50000"/>
            </a:srgbClr>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06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showing a diagram of a product&#10;&#10;Description automatically generated with medium confidence">
            <a:extLst>
              <a:ext uri="{FF2B5EF4-FFF2-40B4-BE49-F238E27FC236}">
                <a16:creationId xmlns:a16="http://schemas.microsoft.com/office/drawing/2014/main" id="{43609F0B-6D62-1076-CAC9-603019EB504E}"/>
              </a:ext>
            </a:extLst>
          </p:cNvPr>
          <p:cNvPicPr>
            <a:picLocks noChangeAspect="1"/>
          </p:cNvPicPr>
          <p:nvPr/>
        </p:nvPicPr>
        <p:blipFill>
          <a:blip r:embed="rId3"/>
          <a:srcRect l="2623"/>
          <a:stretch/>
        </p:blipFill>
        <p:spPr>
          <a:xfrm>
            <a:off x="210491" y="2873256"/>
            <a:ext cx="5579735" cy="3569464"/>
          </a:xfrm>
          <a:prstGeom prst="rect">
            <a:avLst/>
          </a:prstGeom>
        </p:spPr>
      </p:pic>
      <p:pic>
        <p:nvPicPr>
          <p:cNvPr id="13" name="Picture 12" descr="A graph showing a number of times&#10;&#10;Description automatically generated with medium confidence">
            <a:extLst>
              <a:ext uri="{FF2B5EF4-FFF2-40B4-BE49-F238E27FC236}">
                <a16:creationId xmlns:a16="http://schemas.microsoft.com/office/drawing/2014/main" id="{13B2FB5F-A25E-96F8-9D87-F850D0CAB065}"/>
              </a:ext>
            </a:extLst>
          </p:cNvPr>
          <p:cNvPicPr>
            <a:picLocks noChangeAspect="1"/>
          </p:cNvPicPr>
          <p:nvPr/>
        </p:nvPicPr>
        <p:blipFill>
          <a:blip r:embed="rId4"/>
          <a:stretch>
            <a:fillRect/>
          </a:stretch>
        </p:blipFill>
        <p:spPr>
          <a:xfrm>
            <a:off x="6035438" y="2873255"/>
            <a:ext cx="5938514" cy="3569464"/>
          </a:xfrm>
          <a:prstGeom prst="rect">
            <a:avLst/>
          </a:prstGeom>
        </p:spPr>
      </p:pic>
      <p:sp>
        <p:nvSpPr>
          <p:cNvPr id="9" name="Google Shape;205;g101a3ea399e_0_12">
            <a:extLst>
              <a:ext uri="{FF2B5EF4-FFF2-40B4-BE49-F238E27FC236}">
                <a16:creationId xmlns:a16="http://schemas.microsoft.com/office/drawing/2014/main" id="{D583C917-F8B7-D0BB-DDF8-75F2D24152E8}"/>
              </a:ext>
            </a:extLst>
          </p:cNvPr>
          <p:cNvSpPr/>
          <p:nvPr/>
        </p:nvSpPr>
        <p:spPr>
          <a:xfrm>
            <a:off x="2608121" y="3261698"/>
            <a:ext cx="1021976" cy="2915138"/>
          </a:xfrm>
          <a:prstGeom prst="rect">
            <a:avLst/>
          </a:prstGeom>
          <a:solidFill>
            <a:srgbClr val="FFFF00">
              <a:alpha val="15294"/>
            </a:srgb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latin typeface="Arial" panose="020B0604020202020204" pitchFamily="34" charset="0"/>
              <a:ea typeface="Arial"/>
              <a:cs typeface="Arial" panose="020B0604020202020204" pitchFamily="34" charset="0"/>
              <a:sym typeface="Arial"/>
            </a:endParaRPr>
          </a:p>
        </p:txBody>
      </p:sp>
      <p:sp>
        <p:nvSpPr>
          <p:cNvPr id="2" name="Title 1">
            <a:extLst>
              <a:ext uri="{FF2B5EF4-FFF2-40B4-BE49-F238E27FC236}">
                <a16:creationId xmlns:a16="http://schemas.microsoft.com/office/drawing/2014/main" id="{0F8A049D-AFC5-C51F-7F10-559CB4B8CF11}"/>
              </a:ext>
            </a:extLst>
          </p:cNvPr>
          <p:cNvSpPr>
            <a:spLocks noGrp="1"/>
          </p:cNvSpPr>
          <p:nvPr>
            <p:ph type="title"/>
          </p:nvPr>
        </p:nvSpPr>
        <p:spPr>
          <a:xfrm>
            <a:off x="537411" y="959002"/>
            <a:ext cx="3419606" cy="1066790"/>
          </a:xfrm>
        </p:spPr>
        <p:txBody>
          <a:bodyPr>
            <a:normAutofit fontScale="90000"/>
          </a:bodyPr>
          <a:lstStyle/>
          <a:p>
            <a:r>
              <a:rPr lang="en-US" sz="2400" b="1" dirty="0">
                <a:latin typeface="Arial" panose="020B0604020202020204" pitchFamily="34" charset="0"/>
                <a:cs typeface="Arial" panose="020B0604020202020204" pitchFamily="34" charset="0"/>
              </a:rPr>
              <a:t>CMS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Product Time Domains</a:t>
            </a:r>
          </a:p>
        </p:txBody>
      </p:sp>
      <p:sp>
        <p:nvSpPr>
          <p:cNvPr id="14" name="Google Shape;205;g101a3ea399e_0_12">
            <a:extLst>
              <a:ext uri="{FF2B5EF4-FFF2-40B4-BE49-F238E27FC236}">
                <a16:creationId xmlns:a16="http://schemas.microsoft.com/office/drawing/2014/main" id="{9378DF7B-9E03-521E-3B71-D91EACFB38FC}"/>
              </a:ext>
            </a:extLst>
          </p:cNvPr>
          <p:cNvSpPr/>
          <p:nvPr/>
        </p:nvSpPr>
        <p:spPr>
          <a:xfrm>
            <a:off x="8979820" y="3205778"/>
            <a:ext cx="871551" cy="3026978"/>
          </a:xfrm>
          <a:prstGeom prst="rect">
            <a:avLst/>
          </a:prstGeom>
          <a:solidFill>
            <a:srgbClr val="FFFF00">
              <a:alpha val="15294"/>
            </a:srgb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latin typeface="Arial" panose="020B0604020202020204" pitchFamily="34" charset="0"/>
              <a:ea typeface="Arial"/>
              <a:cs typeface="Arial" panose="020B0604020202020204" pitchFamily="34" charset="0"/>
              <a:sym typeface="Arial"/>
            </a:endParaRPr>
          </a:p>
        </p:txBody>
      </p:sp>
      <p:graphicFrame>
        <p:nvGraphicFramePr>
          <p:cNvPr id="4" name="Table 3">
            <a:extLst>
              <a:ext uri="{FF2B5EF4-FFF2-40B4-BE49-F238E27FC236}">
                <a16:creationId xmlns:a16="http://schemas.microsoft.com/office/drawing/2014/main" id="{3A9B101C-B0E4-CB92-F9EB-29547A1C02FB}"/>
              </a:ext>
            </a:extLst>
          </p:cNvPr>
          <p:cNvGraphicFramePr>
            <a:graphicFrameLocks noGrp="1"/>
          </p:cNvGraphicFramePr>
          <p:nvPr>
            <p:extLst>
              <p:ext uri="{D42A27DB-BD31-4B8C-83A1-F6EECF244321}">
                <p14:modId xmlns:p14="http://schemas.microsoft.com/office/powerpoint/2010/main" val="9288627"/>
              </p:ext>
            </p:extLst>
          </p:nvPr>
        </p:nvGraphicFramePr>
        <p:xfrm>
          <a:off x="6768662" y="1106147"/>
          <a:ext cx="3809827" cy="1463040"/>
        </p:xfrm>
        <a:graphic>
          <a:graphicData uri="http://schemas.openxmlformats.org/drawingml/2006/table">
            <a:tbl>
              <a:tblPr firstRow="1" bandRow="1"/>
              <a:tblGrid>
                <a:gridCol w="1368485">
                  <a:extLst>
                    <a:ext uri="{9D8B030D-6E8A-4147-A177-3AD203B41FA5}">
                      <a16:colId xmlns:a16="http://schemas.microsoft.com/office/drawing/2014/main" val="4054242187"/>
                    </a:ext>
                  </a:extLst>
                </a:gridCol>
                <a:gridCol w="1549846">
                  <a:extLst>
                    <a:ext uri="{9D8B030D-6E8A-4147-A177-3AD203B41FA5}">
                      <a16:colId xmlns:a16="http://schemas.microsoft.com/office/drawing/2014/main" val="2557290349"/>
                    </a:ext>
                  </a:extLst>
                </a:gridCol>
                <a:gridCol w="891496">
                  <a:extLst>
                    <a:ext uri="{9D8B030D-6E8A-4147-A177-3AD203B41FA5}">
                      <a16:colId xmlns:a16="http://schemas.microsoft.com/office/drawing/2014/main" val="3883744837"/>
                    </a:ext>
                  </a:extLst>
                </a:gridCol>
              </a:tblGrid>
              <a:tr h="225408">
                <a:tc>
                  <a:txBody>
                    <a:bodyPr/>
                    <a:lstStyle/>
                    <a:p>
                      <a:r>
                        <a:rPr lang="en-US" u="none" dirty="0"/>
                        <a:t>Period</a:t>
                      </a:r>
                    </a:p>
                  </a:txBody>
                  <a:tcPr>
                    <a:solidFill>
                      <a:schemeClr val="bg1"/>
                    </a:solidFill>
                  </a:tcPr>
                </a:tc>
                <a:tc>
                  <a:txBody>
                    <a:bodyPr/>
                    <a:lstStyle/>
                    <a:p>
                      <a:r>
                        <a:rPr lang="en-US" u="none" dirty="0"/>
                        <a:t>Number</a:t>
                      </a:r>
                    </a:p>
                  </a:txBody>
                  <a:tcPr>
                    <a:solidFill>
                      <a:schemeClr val="bg1"/>
                    </a:solidFill>
                  </a:tcPr>
                </a:tc>
                <a:tc>
                  <a:txBody>
                    <a:bodyPr/>
                    <a:lstStyle/>
                    <a:p>
                      <a:r>
                        <a:rPr lang="en-US" u="none" dirty="0"/>
                        <a:t>%</a:t>
                      </a:r>
                    </a:p>
                  </a:txBody>
                  <a:tcPr>
                    <a:solidFill>
                      <a:schemeClr val="bg1"/>
                    </a:solidFill>
                  </a:tcPr>
                </a:tc>
                <a:extLst>
                  <a:ext uri="{0D108BD9-81ED-4DB2-BD59-A6C34878D82A}">
                    <a16:rowId xmlns:a16="http://schemas.microsoft.com/office/drawing/2014/main" val="3402561543"/>
                  </a:ext>
                </a:extLst>
              </a:tr>
              <a:tr h="266698">
                <a:tc>
                  <a:txBody>
                    <a:bodyPr/>
                    <a:lstStyle/>
                    <a:p>
                      <a:r>
                        <a:rPr lang="en-US" dirty="0"/>
                        <a:t>&lt;2000</a:t>
                      </a:r>
                    </a:p>
                  </a:txBody>
                  <a:tcPr>
                    <a:solidFill>
                      <a:schemeClr val="bg1"/>
                    </a:solidFill>
                  </a:tcPr>
                </a:tc>
                <a:tc>
                  <a:txBody>
                    <a:bodyPr/>
                    <a:lstStyle/>
                    <a:p>
                      <a:r>
                        <a:rPr lang="en-US" dirty="0"/>
                        <a:t>26</a:t>
                      </a:r>
                    </a:p>
                  </a:txBody>
                  <a:tcPr>
                    <a:solidFill>
                      <a:schemeClr val="bg1"/>
                    </a:solidFill>
                  </a:tcPr>
                </a:tc>
                <a:tc>
                  <a:txBody>
                    <a:bodyPr/>
                    <a:lstStyle/>
                    <a:p>
                      <a:r>
                        <a:rPr lang="en-US" dirty="0"/>
                        <a:t>14</a:t>
                      </a:r>
                    </a:p>
                  </a:txBody>
                  <a:tcPr>
                    <a:solidFill>
                      <a:schemeClr val="bg1"/>
                    </a:solidFill>
                  </a:tcPr>
                </a:tc>
                <a:extLst>
                  <a:ext uri="{0D108BD9-81ED-4DB2-BD59-A6C34878D82A}">
                    <a16:rowId xmlns:a16="http://schemas.microsoft.com/office/drawing/2014/main" val="1762272199"/>
                  </a:ext>
                </a:extLst>
              </a:tr>
              <a:tr h="266698">
                <a:tc>
                  <a:txBody>
                    <a:bodyPr/>
                    <a:lstStyle/>
                    <a:p>
                      <a:r>
                        <a:rPr lang="en-US" dirty="0"/>
                        <a:t>2000-2020</a:t>
                      </a:r>
                    </a:p>
                  </a:txBody>
                  <a:tcPr>
                    <a:solidFill>
                      <a:schemeClr val="bg1"/>
                    </a:solidFill>
                  </a:tcPr>
                </a:tc>
                <a:tc>
                  <a:txBody>
                    <a:bodyPr/>
                    <a:lstStyle/>
                    <a:p>
                      <a:r>
                        <a:rPr lang="en-US" dirty="0"/>
                        <a:t>142</a:t>
                      </a:r>
                    </a:p>
                  </a:txBody>
                  <a:tcPr>
                    <a:solidFill>
                      <a:schemeClr val="bg1"/>
                    </a:solidFill>
                  </a:tcPr>
                </a:tc>
                <a:tc>
                  <a:txBody>
                    <a:bodyPr/>
                    <a:lstStyle/>
                    <a:p>
                      <a:r>
                        <a:rPr lang="en-US" dirty="0"/>
                        <a:t>75</a:t>
                      </a:r>
                    </a:p>
                  </a:txBody>
                  <a:tcPr>
                    <a:solidFill>
                      <a:schemeClr val="bg1"/>
                    </a:solidFill>
                  </a:tcPr>
                </a:tc>
                <a:extLst>
                  <a:ext uri="{0D108BD9-81ED-4DB2-BD59-A6C34878D82A}">
                    <a16:rowId xmlns:a16="http://schemas.microsoft.com/office/drawing/2014/main" val="1731032257"/>
                  </a:ext>
                </a:extLst>
              </a:tr>
              <a:tr h="266698">
                <a:tc>
                  <a:txBody>
                    <a:bodyPr/>
                    <a:lstStyle/>
                    <a:p>
                      <a:r>
                        <a:rPr lang="en-US" dirty="0"/>
                        <a:t>&gt;2020</a:t>
                      </a:r>
                    </a:p>
                  </a:txBody>
                  <a:tcPr>
                    <a:solidFill>
                      <a:schemeClr val="bg1"/>
                    </a:solidFill>
                  </a:tcPr>
                </a:tc>
                <a:tc>
                  <a:txBody>
                    <a:bodyPr/>
                    <a:lstStyle/>
                    <a:p>
                      <a:r>
                        <a:rPr lang="en-US" dirty="0"/>
                        <a:t>21</a:t>
                      </a:r>
                    </a:p>
                  </a:txBody>
                  <a:tcPr>
                    <a:solidFill>
                      <a:schemeClr val="bg1"/>
                    </a:solidFill>
                  </a:tcPr>
                </a:tc>
                <a:tc>
                  <a:txBody>
                    <a:bodyPr/>
                    <a:lstStyle/>
                    <a:p>
                      <a:r>
                        <a:rPr lang="en-US" dirty="0"/>
                        <a:t>11</a:t>
                      </a:r>
                    </a:p>
                  </a:txBody>
                  <a:tcPr>
                    <a:solidFill>
                      <a:schemeClr val="bg1"/>
                    </a:solidFill>
                  </a:tcPr>
                </a:tc>
                <a:extLst>
                  <a:ext uri="{0D108BD9-81ED-4DB2-BD59-A6C34878D82A}">
                    <a16:rowId xmlns:a16="http://schemas.microsoft.com/office/drawing/2014/main" val="2599212731"/>
                  </a:ext>
                </a:extLst>
              </a:tr>
            </a:tbl>
          </a:graphicData>
        </a:graphic>
      </p:graphicFrame>
    </p:spTree>
    <p:extLst>
      <p:ext uri="{BB962C8B-B14F-4D97-AF65-F5344CB8AC3E}">
        <p14:creationId xmlns:p14="http://schemas.microsoft.com/office/powerpoint/2010/main" val="24933314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34</TotalTime>
  <Words>2048</Words>
  <Application>Microsoft Macintosh PowerPoint</Application>
  <PresentationFormat>Widescreen</PresentationFormat>
  <Paragraphs>422</Paragraphs>
  <Slides>20</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NASA’s Approach to CMS/MRV</vt:lpstr>
      <vt:lpstr>PowerPoint Presentation</vt:lpstr>
      <vt:lpstr>PowerPoint Presentation</vt:lpstr>
      <vt:lpstr>CMS  Product Time Domains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Goals for meeting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Stroud, David B. (GSFC-618.0)[SCIENCE SYSTEMS AND APPLICATIONS INC]</dc:creator>
  <cp:lastModifiedBy>Valeria Morales</cp:lastModifiedBy>
  <cp:revision>4</cp:revision>
  <dcterms:created xsi:type="dcterms:W3CDTF">2024-09-11T20:55:21Z</dcterms:created>
  <dcterms:modified xsi:type="dcterms:W3CDTF">2024-09-16T17:18:15Z</dcterms:modified>
</cp:coreProperties>
</file>