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62" r:id="rId3"/>
    <p:sldId id="263" r:id="rId4"/>
    <p:sldId id="2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20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ACD49E-3EDF-453B-BEAE-1C8F7819B30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63763-68C3-48D3-B334-CD57A1E9B9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964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645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13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254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34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40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18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1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88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882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498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A619D-9B37-4659-9037-A9336425893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38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DA619D-9B37-4659-9037-A93364258934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9DCFC-50C3-4F09-AC54-5DAE7DA49D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232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FD43BC5A-EA62-764E-89E4-2CDE3A03C2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5BC9452-E29C-40B0-83DE-97F038C09E97}"/>
              </a:ext>
            </a:extLst>
          </p:cNvPr>
          <p:cNvSpPr txBox="1"/>
          <p:nvPr/>
        </p:nvSpPr>
        <p:spPr>
          <a:xfrm>
            <a:off x="2189507" y="1522344"/>
            <a:ext cx="71333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chemeClr val="bg2"/>
                </a:solidFill>
              </a:rPr>
              <a:t>Meeting 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E916E4F-16A6-459D-94F3-49A3717AFEA7}"/>
              </a:ext>
            </a:extLst>
          </p:cNvPr>
          <p:cNvSpPr txBox="1"/>
          <p:nvPr/>
        </p:nvSpPr>
        <p:spPr>
          <a:xfrm>
            <a:off x="4029646" y="2967335"/>
            <a:ext cx="32670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2"/>
                </a:solidFill>
              </a:rPr>
              <a:t>George Hurtt</a:t>
            </a:r>
          </a:p>
          <a:p>
            <a:pPr algn="ctr"/>
            <a:r>
              <a:rPr lang="en-US" sz="2400" dirty="0">
                <a:solidFill>
                  <a:schemeClr val="bg2"/>
                </a:solidFill>
              </a:rPr>
              <a:t>Science Team Leader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4D65B7-ADAF-2D4A-9C89-AA0A36A146D4}"/>
              </a:ext>
            </a:extLst>
          </p:cNvPr>
          <p:cNvSpPr txBox="1"/>
          <p:nvPr/>
        </p:nvSpPr>
        <p:spPr>
          <a:xfrm>
            <a:off x="926592" y="5779008"/>
            <a:ext cx="2388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2"/>
                </a:solidFill>
              </a:rPr>
              <a:t>September 17-19, 2024</a:t>
            </a:r>
          </a:p>
          <a:p>
            <a:r>
              <a:rPr lang="en-US" dirty="0">
                <a:solidFill>
                  <a:schemeClr val="bg2"/>
                </a:solidFill>
              </a:rPr>
              <a:t>Washington, DC</a:t>
            </a:r>
          </a:p>
        </p:txBody>
      </p:sp>
    </p:spTree>
    <p:extLst>
      <p:ext uri="{BB962C8B-B14F-4D97-AF65-F5344CB8AC3E}">
        <p14:creationId xmlns:p14="http://schemas.microsoft.com/office/powerpoint/2010/main" val="2225335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1D69BF-1819-BB4E-86B3-FC7BB145C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DD8A0FA-2B94-432A-8044-9FEEE8FB79D9}"/>
              </a:ext>
            </a:extLst>
          </p:cNvPr>
          <p:cNvSpPr txBox="1"/>
          <p:nvPr/>
        </p:nvSpPr>
        <p:spPr>
          <a:xfrm>
            <a:off x="496304" y="867355"/>
            <a:ext cx="1169569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2"/>
                </a:solidFill>
              </a:rPr>
              <a:t>Great meeting!  </a:t>
            </a: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000" b="1">
                <a:solidFill>
                  <a:schemeClr val="bg2"/>
                </a:solidFill>
              </a:rPr>
              <a:t>Participation</a:t>
            </a:r>
            <a:r>
              <a:rPr lang="en-US" sz="2000" b="1" dirty="0">
                <a:solidFill>
                  <a:schemeClr val="bg2"/>
                </a:solidFill>
              </a:rPr>
              <a:t>. </a:t>
            </a:r>
            <a:r>
              <a:rPr lang="en-US" sz="2000" dirty="0"/>
              <a:t>Total= 132 , In-person= 97, Virtual= 35;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Stakeholder Participation. </a:t>
            </a:r>
            <a:r>
              <a:rPr lang="en-US" sz="2000" dirty="0"/>
              <a:t>Total= 28, Panels= 4, Listening session = 1, Keynote presentation = 1. </a:t>
            </a:r>
            <a:r>
              <a:rPr lang="en-US" sz="20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Stakeholders participated from the US, Canada, South Africa, Switzerland, Brazil, and the UK. These stakeholders were from a diverse set of organization types: Federal Government (8), NGO (5), University (4), Inter-governmental Organization (3), State Government (3), Company (3), Research Institute (2).</a:t>
            </a:r>
            <a:endParaRPr lang="en-US" sz="2000" dirty="0"/>
          </a:p>
          <a:p>
            <a:pPr marL="457200" indent="-4572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CMS continues to engage relevant participants and stakeholders</a:t>
            </a:r>
            <a:r>
              <a:rPr lang="en-US" sz="2000" b="1" dirty="0"/>
              <a:t>. </a:t>
            </a:r>
            <a:r>
              <a:rPr lang="en-US" sz="2000" dirty="0"/>
              <a:t>CMS has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n-US" sz="20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ngaged 924 participants, and &gt;200 stakeholders from 170 organizations.</a:t>
            </a:r>
            <a:endParaRPr lang="en-US" sz="2000" b="1" u="none" strike="noStrike" dirty="0">
              <a:solidFill>
                <a:schemeClr val="bg1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buFont typeface="Wingdings" pitchFamily="2" charset="2"/>
              <a:buChar char="Ø"/>
            </a:pPr>
            <a:r>
              <a:rPr lang="en-US" sz="2000" b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CMS continues to be highly productive and impactful</a:t>
            </a:r>
            <a:r>
              <a:rPr lang="en-US" sz="2000" b="1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 date, CMS has produced 695 publications cited 56,211 times, with 53 in top-tier (Science, Nature, PNAS). It has also archived 189 data products downloaded &gt;160,000 times. Multiple success stories.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CMS Stakeholder K</a:t>
            </a:r>
            <a:r>
              <a:rPr lang="en-US" sz="2000" b="1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eynote presentation</a:t>
            </a:r>
            <a:r>
              <a:rPr lang="en-US" sz="200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000" u="none" strike="noStrike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Dr. Melissa Weitz (USEPA) highlighted the successful adoption of key CMS products for official US GHG reporting.</a:t>
            </a:r>
            <a:endParaRPr lang="en-US" sz="2000" dirty="0"/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  CMS approach highly successful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/>
              <a:t>An example for NASA Earth Science to Action, GHG center and others</a:t>
            </a:r>
          </a:p>
          <a:p>
            <a:pPr hangingPunct="0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02061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BB2BE9-E0AB-E64C-87A7-7AEA6A4C0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A20712C-A00A-6E41-AD18-D7C60B716F35}"/>
              </a:ext>
            </a:extLst>
          </p:cNvPr>
          <p:cNvSpPr txBox="1"/>
          <p:nvPr/>
        </p:nvSpPr>
        <p:spPr>
          <a:xfrm>
            <a:off x="413418" y="215711"/>
            <a:ext cx="11853758" cy="82791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endParaRPr lang="en-US" sz="2000" u="sng" dirty="0"/>
          </a:p>
          <a:p>
            <a:pPr marL="342900" indent="-342900">
              <a:buFont typeface="Wingdings" pitchFamily="2" charset="2"/>
              <a:buChar char="Ø"/>
            </a:pPr>
            <a:endParaRPr lang="en-US" sz="2000" b="1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  Progress on continuing science projects. </a:t>
            </a:r>
            <a:r>
              <a:rPr lang="en-US" sz="2000" dirty="0"/>
              <a:t>Biomass, Flux, Wet. ARL advancements.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  Exciting new science projects.  </a:t>
            </a:r>
            <a:r>
              <a:rPr lang="en-US" sz="2000" dirty="0"/>
              <a:t>New topics, stakeholders, e.g. wet carbon, fire</a:t>
            </a:r>
            <a:endParaRPr lang="en-US" sz="2000" b="1" dirty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  Progress on previously identified challenges. </a:t>
            </a:r>
            <a:r>
              <a:rPr lang="en-US" sz="2000" dirty="0"/>
              <a:t>wet carbon, lateral/vertical transport, alkalinity, …</a:t>
            </a:r>
          </a:p>
          <a:p>
            <a:pPr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  Progress on collaboration between projects. </a:t>
            </a:r>
            <a:r>
              <a:rPr lang="en-US" sz="2000" dirty="0"/>
              <a:t>Biomass-Flux, Biomass-Wet, Wet-Flux.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Progress on Inter-agency collaboration and integration. </a:t>
            </a:r>
            <a:r>
              <a:rPr lang="en-US" sz="2000" dirty="0"/>
              <a:t>National GHG Center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Progress enhancing, maturing, stakeholder engagement. </a:t>
            </a:r>
            <a:r>
              <a:rPr lang="en-US" sz="2000" dirty="0"/>
              <a:t>New Stakeholder Engagement Lead!</a:t>
            </a: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Progress on Working Groups. </a:t>
            </a:r>
            <a:r>
              <a:rPr lang="en-US" sz="2000" dirty="0"/>
              <a:t>Multiple synthesis papers completed and in prep; Updated plans; </a:t>
            </a:r>
          </a:p>
          <a:p>
            <a:pPr lvl="2"/>
            <a:r>
              <a:rPr lang="en-US" sz="2000" dirty="0"/>
              <a:t>Updated membership, Co-Chairs, Proposed changes: Sunset Uncertainty. Add Fire, Add AI.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Critical role of remote sensing throughout. </a:t>
            </a:r>
            <a:r>
              <a:rPr lang="en-US" sz="2000" dirty="0"/>
              <a:t>Initialization, assimilation, calibration, validation, monitoring,…</a:t>
            </a:r>
            <a:endParaRPr lang="en-US" sz="2000" b="1" dirty="0">
              <a:solidFill>
                <a:schemeClr val="bg1"/>
              </a:solidFill>
            </a:endParaRP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Critical role of field and atm data throughout. </a:t>
            </a:r>
            <a:r>
              <a:rPr lang="en-US" sz="2000" dirty="0"/>
              <a:t>Cal/Val!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Critical role of models in scaling and for planning. </a:t>
            </a:r>
            <a:r>
              <a:rPr lang="en-US" sz="2000" dirty="0"/>
              <a:t>Note increased role of machine learning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Challenges of reconciling top-down and bottom-up estimates</a:t>
            </a:r>
            <a:r>
              <a:rPr lang="en-US" sz="2000" dirty="0">
                <a:solidFill>
                  <a:schemeClr val="bg1"/>
                </a:solidFill>
              </a:rPr>
              <a:t>.</a:t>
            </a:r>
            <a:r>
              <a:rPr lang="en-US" sz="2000" dirty="0"/>
              <a:t> Land, ocean, spatially, temporally, multi-scale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Challenges of integrating multiple models.  </a:t>
            </a:r>
            <a:r>
              <a:rPr lang="en-US" sz="2000" dirty="0"/>
              <a:t>Variables, scales, data, computation,…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Challenge of capacity building. </a:t>
            </a:r>
            <a:r>
              <a:rPr lang="en-US" sz="2000" dirty="0"/>
              <a:t>From data focus</a:t>
            </a:r>
            <a:r>
              <a:rPr lang="en-US" sz="2000" b="1" dirty="0"/>
              <a:t>, </a:t>
            </a:r>
            <a:r>
              <a:rPr lang="en-US" sz="2000" dirty="0"/>
              <a:t>to models, systems,… win-win collaborations.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Opportunity to contribute to NASA </a:t>
            </a:r>
            <a:r>
              <a:rPr lang="en-US" sz="2000" b="1" dirty="0" err="1">
                <a:solidFill>
                  <a:schemeClr val="bg1"/>
                </a:solidFill>
              </a:rPr>
              <a:t>Hyperwall</a:t>
            </a:r>
            <a:r>
              <a:rPr lang="en-US" sz="2000" b="1" dirty="0">
                <a:solidFill>
                  <a:schemeClr val="bg1"/>
                </a:solidFill>
              </a:rPr>
              <a:t>. </a:t>
            </a:r>
            <a:r>
              <a:rPr lang="en-US" sz="2000" dirty="0"/>
              <a:t>Examples on website.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Opportunity to contribute to Special Issue</a:t>
            </a:r>
            <a:r>
              <a:rPr lang="en-US" sz="2000" dirty="0">
                <a:solidFill>
                  <a:schemeClr val="bg1"/>
                </a:solidFill>
              </a:rPr>
              <a:t>. </a:t>
            </a:r>
            <a:r>
              <a:rPr lang="en-US" sz="2000" dirty="0"/>
              <a:t>ERL Focus Collection on Carbon Monitoring Research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Opportunity to contribute to relevant reports/events/activities</a:t>
            </a:r>
            <a:r>
              <a:rPr lang="en-US" sz="2000" dirty="0"/>
              <a:t>. AGU</a:t>
            </a:r>
            <a:r>
              <a:rPr lang="en-US" sz="2000"/>
              <a:t>, COP29, </a:t>
            </a:r>
            <a:r>
              <a:rPr lang="en-US" sz="2000" dirty="0"/>
              <a:t>National GHG center, …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000" b="1" dirty="0">
                <a:solidFill>
                  <a:schemeClr val="bg1"/>
                </a:solidFill>
              </a:rPr>
              <a:t>Opportunity to continue and deepen discussions at AGU! </a:t>
            </a:r>
            <a:r>
              <a:rPr lang="en-US" sz="2000" dirty="0"/>
              <a:t>Innovative Session on Carbon Monitoring </a:t>
            </a:r>
          </a:p>
          <a:p>
            <a:r>
              <a:rPr lang="en-US" sz="2000" dirty="0"/>
              <a:t>      Research and Applications. See you there!</a:t>
            </a:r>
          </a:p>
          <a:p>
            <a:endParaRPr lang="en-US" sz="2000" dirty="0"/>
          </a:p>
          <a:p>
            <a:pPr marL="342900" indent="-342900">
              <a:buFont typeface="Wingdings" pitchFamily="2" charset="2"/>
              <a:buChar char="Ø"/>
            </a:pPr>
            <a:endParaRPr lang="en-US" sz="2000" b="1" dirty="0"/>
          </a:p>
          <a:p>
            <a:endParaRPr lang="en-US" sz="2000" dirty="0"/>
          </a:p>
          <a:p>
            <a:endParaRPr lang="en-US" sz="2000" dirty="0"/>
          </a:p>
          <a:p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994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F18E02-DE83-EC36-C8FB-CE8ED47C96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547CBCF-2CC1-501F-5BF6-8EE72AE1FDB1}"/>
              </a:ext>
            </a:extLst>
          </p:cNvPr>
          <p:cNvSpPr txBox="1"/>
          <p:nvPr/>
        </p:nvSpPr>
        <p:spPr>
          <a:xfrm>
            <a:off x="459309" y="5672487"/>
            <a:ext cx="279948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Thank you!</a:t>
            </a:r>
          </a:p>
        </p:txBody>
      </p:sp>
      <p:pic>
        <p:nvPicPr>
          <p:cNvPr id="4" name="image1.jpg">
            <a:extLst>
              <a:ext uri="{FF2B5EF4-FFF2-40B4-BE49-F238E27FC236}">
                <a16:creationId xmlns:a16="http://schemas.microsoft.com/office/drawing/2014/main" id="{FB7FF554-0002-932F-4818-899C3025A1CC}"/>
              </a:ext>
            </a:extLst>
          </p:cNvPr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2040529" y="769652"/>
            <a:ext cx="8667097" cy="4902835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11582533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517</Words>
  <Application>Microsoft Office PowerPoint</Application>
  <PresentationFormat>Widescreen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NASA/GSFC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Mcgroddy, Megan E. (GSFC-618.0)[SCIENCE SYSTEMS AND APPLICATIONS INC]</dc:creator>
  <cp:lastModifiedBy>Sharpe, Natalie L. (GSFC-618.0)[SCIENCE SYSTEMS AND APPLICATIONS INC]</cp:lastModifiedBy>
  <cp:revision>124</cp:revision>
  <dcterms:created xsi:type="dcterms:W3CDTF">2019-11-05T21:24:57Z</dcterms:created>
  <dcterms:modified xsi:type="dcterms:W3CDTF">2024-09-25T14:16:04Z</dcterms:modified>
</cp:coreProperties>
</file>