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62" r:id="rId3"/>
    <p:sldId id="263" r:id="rId4"/>
    <p:sldId id="264" r:id="rId5"/>
    <p:sldId id="265" r:id="rId6"/>
    <p:sldId id="26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2177"/>
  </p:normalViewPr>
  <p:slideViewPr>
    <p:cSldViewPr snapToGrid="0">
      <p:cViewPr varScale="1">
        <p:scale>
          <a:sx n="117" d="100"/>
          <a:sy n="117" d="100"/>
        </p:scale>
        <p:origin x="936" y="184"/>
      </p:cViewPr>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ACD49E-3EDF-453B-BEAE-1C8F7819B301}" type="datetimeFigureOut">
              <a:rPr lang="en-US" smtClean="0"/>
              <a:t>9/18/24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63763-68C3-48D3-B334-CD57A1E9B9C5}" type="slidenum">
              <a:rPr lang="en-US" smtClean="0"/>
              <a:t>‹#›</a:t>
            </a:fld>
            <a:endParaRPr lang="en-US"/>
          </a:p>
        </p:txBody>
      </p:sp>
    </p:spTree>
    <p:extLst>
      <p:ext uri="{BB962C8B-B14F-4D97-AF65-F5344CB8AC3E}">
        <p14:creationId xmlns:p14="http://schemas.microsoft.com/office/powerpoint/2010/main" val="3969964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Points: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 </a:t>
            </a:r>
            <a:r>
              <a:rPr lang="en-US" dirty="0">
                <a:effectLst/>
                <a:latin typeface="Helvetica Neue" panose="02000503000000020004" pitchFamily="2" charset="0"/>
              </a:rPr>
              <a:t>Very different needs depending on a stakeholder, very different scales</a:t>
            </a:r>
          </a:p>
          <a:p>
            <a:endParaRPr lang="en-US" dirty="0"/>
          </a:p>
        </p:txBody>
      </p:sp>
      <p:sp>
        <p:nvSpPr>
          <p:cNvPr id="4" name="Slide Number Placeholder 3"/>
          <p:cNvSpPr>
            <a:spLocks noGrp="1"/>
          </p:cNvSpPr>
          <p:nvPr>
            <p:ph type="sldNum" sz="quarter" idx="5"/>
          </p:nvPr>
        </p:nvSpPr>
        <p:spPr/>
        <p:txBody>
          <a:bodyPr/>
          <a:lstStyle/>
          <a:p>
            <a:fld id="{BE663763-68C3-48D3-B334-CD57A1E9B9C5}" type="slidenum">
              <a:rPr lang="en-US" smtClean="0"/>
              <a:t>4</a:t>
            </a:fld>
            <a:endParaRPr lang="en-US"/>
          </a:p>
        </p:txBody>
      </p:sp>
    </p:spTree>
    <p:extLst>
      <p:ext uri="{BB962C8B-B14F-4D97-AF65-F5344CB8AC3E}">
        <p14:creationId xmlns:p14="http://schemas.microsoft.com/office/powerpoint/2010/main" val="4169663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3DA619D-9B37-4659-9037-A93364258934}" type="datetimeFigureOut">
              <a:rPr lang="en-US" smtClean="0"/>
              <a:t>9/18/24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9DCFC-50C3-4F09-AC54-5DAE7DA49DFB}" type="slidenum">
              <a:rPr lang="en-US" smtClean="0"/>
              <a:t>‹#›</a:t>
            </a:fld>
            <a:endParaRPr lang="en-US"/>
          </a:p>
        </p:txBody>
      </p:sp>
    </p:spTree>
    <p:extLst>
      <p:ext uri="{BB962C8B-B14F-4D97-AF65-F5344CB8AC3E}">
        <p14:creationId xmlns:p14="http://schemas.microsoft.com/office/powerpoint/2010/main" val="1684645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DA619D-9B37-4659-9037-A93364258934}" type="datetimeFigureOut">
              <a:rPr lang="en-US" smtClean="0"/>
              <a:t>9/18/24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9DCFC-50C3-4F09-AC54-5DAE7DA49DFB}" type="slidenum">
              <a:rPr lang="en-US" smtClean="0"/>
              <a:t>‹#›</a:t>
            </a:fld>
            <a:endParaRPr lang="en-US"/>
          </a:p>
        </p:txBody>
      </p:sp>
    </p:spTree>
    <p:extLst>
      <p:ext uri="{BB962C8B-B14F-4D97-AF65-F5344CB8AC3E}">
        <p14:creationId xmlns:p14="http://schemas.microsoft.com/office/powerpoint/2010/main" val="303313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DA619D-9B37-4659-9037-A93364258934}" type="datetimeFigureOut">
              <a:rPr lang="en-US" smtClean="0"/>
              <a:t>9/18/24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9DCFC-50C3-4F09-AC54-5DAE7DA49DFB}" type="slidenum">
              <a:rPr lang="en-US" smtClean="0"/>
              <a:t>‹#›</a:t>
            </a:fld>
            <a:endParaRPr lang="en-US"/>
          </a:p>
        </p:txBody>
      </p:sp>
    </p:spTree>
    <p:extLst>
      <p:ext uri="{BB962C8B-B14F-4D97-AF65-F5344CB8AC3E}">
        <p14:creationId xmlns:p14="http://schemas.microsoft.com/office/powerpoint/2010/main" val="1758254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DA619D-9B37-4659-9037-A93364258934}" type="datetimeFigureOut">
              <a:rPr lang="en-US" smtClean="0"/>
              <a:t>9/18/24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9DCFC-50C3-4F09-AC54-5DAE7DA49DFB}" type="slidenum">
              <a:rPr lang="en-US" smtClean="0"/>
              <a:t>‹#›</a:t>
            </a:fld>
            <a:endParaRPr lang="en-US"/>
          </a:p>
        </p:txBody>
      </p:sp>
    </p:spTree>
    <p:extLst>
      <p:ext uri="{BB962C8B-B14F-4D97-AF65-F5344CB8AC3E}">
        <p14:creationId xmlns:p14="http://schemas.microsoft.com/office/powerpoint/2010/main" val="718034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DA619D-9B37-4659-9037-A93364258934}" type="datetimeFigureOut">
              <a:rPr lang="en-US" smtClean="0"/>
              <a:t>9/18/24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9DCFC-50C3-4F09-AC54-5DAE7DA49DFB}" type="slidenum">
              <a:rPr lang="en-US" smtClean="0"/>
              <a:t>‹#›</a:t>
            </a:fld>
            <a:endParaRPr lang="en-US"/>
          </a:p>
        </p:txBody>
      </p:sp>
    </p:spTree>
    <p:extLst>
      <p:ext uri="{BB962C8B-B14F-4D97-AF65-F5344CB8AC3E}">
        <p14:creationId xmlns:p14="http://schemas.microsoft.com/office/powerpoint/2010/main" val="1041740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DA619D-9B37-4659-9037-A93364258934}" type="datetimeFigureOut">
              <a:rPr lang="en-US" smtClean="0"/>
              <a:t>9/18/24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9DCFC-50C3-4F09-AC54-5DAE7DA49DFB}" type="slidenum">
              <a:rPr lang="en-US" smtClean="0"/>
              <a:t>‹#›</a:t>
            </a:fld>
            <a:endParaRPr lang="en-US"/>
          </a:p>
        </p:txBody>
      </p:sp>
    </p:spTree>
    <p:extLst>
      <p:ext uri="{BB962C8B-B14F-4D97-AF65-F5344CB8AC3E}">
        <p14:creationId xmlns:p14="http://schemas.microsoft.com/office/powerpoint/2010/main" val="2013181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DA619D-9B37-4659-9037-A93364258934}" type="datetimeFigureOut">
              <a:rPr lang="en-US" smtClean="0"/>
              <a:t>9/18/24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79DCFC-50C3-4F09-AC54-5DAE7DA49DFB}" type="slidenum">
              <a:rPr lang="en-US" smtClean="0"/>
              <a:t>‹#›</a:t>
            </a:fld>
            <a:endParaRPr lang="en-US"/>
          </a:p>
        </p:txBody>
      </p:sp>
    </p:spTree>
    <p:extLst>
      <p:ext uri="{BB962C8B-B14F-4D97-AF65-F5344CB8AC3E}">
        <p14:creationId xmlns:p14="http://schemas.microsoft.com/office/powerpoint/2010/main" val="3241912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DA619D-9B37-4659-9037-A93364258934}" type="datetimeFigureOut">
              <a:rPr lang="en-US" smtClean="0"/>
              <a:t>9/18/24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79DCFC-50C3-4F09-AC54-5DAE7DA49DFB}" type="slidenum">
              <a:rPr lang="en-US" smtClean="0"/>
              <a:t>‹#›</a:t>
            </a:fld>
            <a:endParaRPr lang="en-US"/>
          </a:p>
        </p:txBody>
      </p:sp>
    </p:spTree>
    <p:extLst>
      <p:ext uri="{BB962C8B-B14F-4D97-AF65-F5344CB8AC3E}">
        <p14:creationId xmlns:p14="http://schemas.microsoft.com/office/powerpoint/2010/main" val="3303988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DA619D-9B37-4659-9037-A93364258934}" type="datetimeFigureOut">
              <a:rPr lang="en-US" smtClean="0"/>
              <a:t>9/18/24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79DCFC-50C3-4F09-AC54-5DAE7DA49DFB}" type="slidenum">
              <a:rPr lang="en-US" smtClean="0"/>
              <a:t>‹#›</a:t>
            </a:fld>
            <a:endParaRPr lang="en-US"/>
          </a:p>
        </p:txBody>
      </p:sp>
    </p:spTree>
    <p:extLst>
      <p:ext uri="{BB962C8B-B14F-4D97-AF65-F5344CB8AC3E}">
        <p14:creationId xmlns:p14="http://schemas.microsoft.com/office/powerpoint/2010/main" val="299588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DA619D-9B37-4659-9037-A93364258934}" type="datetimeFigureOut">
              <a:rPr lang="en-US" smtClean="0"/>
              <a:t>9/18/24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9DCFC-50C3-4F09-AC54-5DAE7DA49DFB}" type="slidenum">
              <a:rPr lang="en-US" smtClean="0"/>
              <a:t>‹#›</a:t>
            </a:fld>
            <a:endParaRPr lang="en-US"/>
          </a:p>
        </p:txBody>
      </p:sp>
    </p:spTree>
    <p:extLst>
      <p:ext uri="{BB962C8B-B14F-4D97-AF65-F5344CB8AC3E}">
        <p14:creationId xmlns:p14="http://schemas.microsoft.com/office/powerpoint/2010/main" val="256849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DA619D-9B37-4659-9037-A93364258934}" type="datetimeFigureOut">
              <a:rPr lang="en-US" smtClean="0"/>
              <a:t>9/18/24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9DCFC-50C3-4F09-AC54-5DAE7DA49DFB}" type="slidenum">
              <a:rPr lang="en-US" smtClean="0"/>
              <a:t>‹#›</a:t>
            </a:fld>
            <a:endParaRPr lang="en-US"/>
          </a:p>
        </p:txBody>
      </p:sp>
    </p:spTree>
    <p:extLst>
      <p:ext uri="{BB962C8B-B14F-4D97-AF65-F5344CB8AC3E}">
        <p14:creationId xmlns:p14="http://schemas.microsoft.com/office/powerpoint/2010/main" val="1379380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4A7BBD0-32A5-2A3E-25A3-E8AAEB3D49A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DA619D-9B37-4659-9037-A93364258934}" type="datetimeFigureOut">
              <a:rPr lang="en-US" smtClean="0"/>
              <a:t>9/18/24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79DCFC-50C3-4F09-AC54-5DAE7DA49DFB}" type="slidenum">
              <a:rPr lang="en-US" smtClean="0"/>
              <a:t>‹#›</a:t>
            </a:fld>
            <a:endParaRPr lang="en-US"/>
          </a:p>
        </p:txBody>
      </p:sp>
    </p:spTree>
    <p:extLst>
      <p:ext uri="{BB962C8B-B14F-4D97-AF65-F5344CB8AC3E}">
        <p14:creationId xmlns:p14="http://schemas.microsoft.com/office/powerpoint/2010/main" val="1489232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D43BC5A-EA62-764E-89E4-2CDE3A03C2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15BC9452-E29C-40B0-83DE-97F038C09E97}"/>
              </a:ext>
            </a:extLst>
          </p:cNvPr>
          <p:cNvSpPr txBox="1"/>
          <p:nvPr/>
        </p:nvSpPr>
        <p:spPr>
          <a:xfrm>
            <a:off x="1509091" y="1502465"/>
            <a:ext cx="9173817" cy="1015663"/>
          </a:xfrm>
          <a:prstGeom prst="rect">
            <a:avLst/>
          </a:prstGeom>
          <a:noFill/>
        </p:spPr>
        <p:txBody>
          <a:bodyPr wrap="square" rtlCol="0">
            <a:spAutoFit/>
          </a:bodyPr>
          <a:lstStyle/>
          <a:p>
            <a:pPr algn="ctr"/>
            <a:r>
              <a:rPr lang="en-US" sz="6000" dirty="0">
                <a:solidFill>
                  <a:schemeClr val="bg1"/>
                </a:solidFill>
              </a:rPr>
              <a:t>Oceans and Wet Carbon </a:t>
            </a:r>
          </a:p>
        </p:txBody>
      </p:sp>
      <p:sp>
        <p:nvSpPr>
          <p:cNvPr id="3" name="TextBox 2">
            <a:extLst>
              <a:ext uri="{FF2B5EF4-FFF2-40B4-BE49-F238E27FC236}">
                <a16:creationId xmlns:a16="http://schemas.microsoft.com/office/drawing/2014/main" id="{CE916E4F-16A6-459D-94F3-49A3717AFEA7}"/>
              </a:ext>
            </a:extLst>
          </p:cNvPr>
          <p:cNvSpPr txBox="1"/>
          <p:nvPr/>
        </p:nvSpPr>
        <p:spPr>
          <a:xfrm>
            <a:off x="1364973" y="2967335"/>
            <a:ext cx="9462052" cy="830997"/>
          </a:xfrm>
          <a:prstGeom prst="rect">
            <a:avLst/>
          </a:prstGeom>
          <a:noFill/>
        </p:spPr>
        <p:txBody>
          <a:bodyPr wrap="square" rtlCol="0">
            <a:spAutoFit/>
          </a:bodyPr>
          <a:lstStyle/>
          <a:p>
            <a:pPr algn="ctr"/>
            <a:r>
              <a:rPr lang="en-US" sz="2400" dirty="0">
                <a:solidFill>
                  <a:srgbClr val="FFC000"/>
                </a:solidFill>
              </a:rPr>
              <a:t>Breakout Session between CMS Science Team Members &amp; Stakeholders</a:t>
            </a:r>
          </a:p>
          <a:p>
            <a:pPr algn="ctr"/>
            <a:r>
              <a:rPr lang="en-US" sz="2400" dirty="0">
                <a:solidFill>
                  <a:srgbClr val="FFC000"/>
                </a:solidFill>
              </a:rPr>
              <a:t>Tuesday, September 17, 2024</a:t>
            </a:r>
          </a:p>
        </p:txBody>
      </p:sp>
    </p:spTree>
    <p:extLst>
      <p:ext uri="{BB962C8B-B14F-4D97-AF65-F5344CB8AC3E}">
        <p14:creationId xmlns:p14="http://schemas.microsoft.com/office/powerpoint/2010/main" val="2225335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73573-A8D0-5B10-0857-7BDFFE9B4A04}"/>
              </a:ext>
            </a:extLst>
          </p:cNvPr>
          <p:cNvSpPr>
            <a:spLocks noGrp="1"/>
          </p:cNvSpPr>
          <p:nvPr>
            <p:ph type="title"/>
          </p:nvPr>
        </p:nvSpPr>
        <p:spPr>
          <a:xfrm>
            <a:off x="838200" y="964096"/>
            <a:ext cx="10515600" cy="726592"/>
          </a:xfrm>
        </p:spPr>
        <p:txBody>
          <a:bodyPr/>
          <a:lstStyle/>
          <a:p>
            <a:r>
              <a:rPr lang="en-US" dirty="0">
                <a:solidFill>
                  <a:schemeClr val="bg1"/>
                </a:solidFill>
              </a:rPr>
              <a:t>Participants</a:t>
            </a:r>
          </a:p>
        </p:txBody>
      </p:sp>
      <p:graphicFrame>
        <p:nvGraphicFramePr>
          <p:cNvPr id="6" name="Content Placeholder 5">
            <a:extLst>
              <a:ext uri="{FF2B5EF4-FFF2-40B4-BE49-F238E27FC236}">
                <a16:creationId xmlns:a16="http://schemas.microsoft.com/office/drawing/2014/main" id="{97878B0A-59D2-EC98-7EDA-3D6682348404}"/>
              </a:ext>
            </a:extLst>
          </p:cNvPr>
          <p:cNvGraphicFramePr>
            <a:graphicFrameLocks noGrp="1"/>
          </p:cNvGraphicFramePr>
          <p:nvPr>
            <p:ph idx="1"/>
            <p:extLst>
              <p:ext uri="{D42A27DB-BD31-4B8C-83A1-F6EECF244321}">
                <p14:modId xmlns:p14="http://schemas.microsoft.com/office/powerpoint/2010/main" val="1519660439"/>
              </p:ext>
            </p:extLst>
          </p:nvPr>
        </p:nvGraphicFramePr>
        <p:xfrm>
          <a:off x="838200" y="2154360"/>
          <a:ext cx="10515600" cy="3525278"/>
        </p:xfrm>
        <a:graphic>
          <a:graphicData uri="http://schemas.openxmlformats.org/drawingml/2006/table">
            <a:tbl>
              <a:tblPr firstRow="1" bandRow="1">
                <a:tableStyleId>{5940675A-B579-460E-94D1-54222C63F5DA}</a:tableStyleId>
              </a:tblPr>
              <a:tblGrid>
                <a:gridCol w="2511287">
                  <a:extLst>
                    <a:ext uri="{9D8B030D-6E8A-4147-A177-3AD203B41FA5}">
                      <a16:colId xmlns:a16="http://schemas.microsoft.com/office/drawing/2014/main" val="66237897"/>
                    </a:ext>
                  </a:extLst>
                </a:gridCol>
                <a:gridCol w="2574235">
                  <a:extLst>
                    <a:ext uri="{9D8B030D-6E8A-4147-A177-3AD203B41FA5}">
                      <a16:colId xmlns:a16="http://schemas.microsoft.com/office/drawing/2014/main" val="102035169"/>
                    </a:ext>
                  </a:extLst>
                </a:gridCol>
                <a:gridCol w="2801178">
                  <a:extLst>
                    <a:ext uri="{9D8B030D-6E8A-4147-A177-3AD203B41FA5}">
                      <a16:colId xmlns:a16="http://schemas.microsoft.com/office/drawing/2014/main" val="3606245908"/>
                    </a:ext>
                  </a:extLst>
                </a:gridCol>
                <a:gridCol w="2628900">
                  <a:extLst>
                    <a:ext uri="{9D8B030D-6E8A-4147-A177-3AD203B41FA5}">
                      <a16:colId xmlns:a16="http://schemas.microsoft.com/office/drawing/2014/main" val="2523482524"/>
                    </a:ext>
                  </a:extLst>
                </a:gridCol>
              </a:tblGrid>
              <a:tr h="708583">
                <a:tc gridSpan="2">
                  <a:txBody>
                    <a:bodyPr/>
                    <a:lstStyle/>
                    <a:p>
                      <a:pPr algn="ctr">
                        <a:spcBef>
                          <a:spcPts val="1200"/>
                        </a:spcBef>
                        <a:spcAft>
                          <a:spcPts val="1200"/>
                        </a:spcAft>
                      </a:pPr>
                      <a:r>
                        <a:rPr lang="en-US" sz="2400" b="1" dirty="0">
                          <a:solidFill>
                            <a:schemeClr val="bg1"/>
                          </a:solidFill>
                        </a:rPr>
                        <a:t>CMS Science Team Members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hMerge="1">
                  <a:txBody>
                    <a:bodyPr/>
                    <a:lstStyle/>
                    <a:p>
                      <a:endParaRPr lang="en-US" dirty="0"/>
                    </a:p>
                  </a:txBody>
                  <a:tcPr/>
                </a:tc>
                <a:tc gridSpan="2">
                  <a:txBody>
                    <a:bodyPr/>
                    <a:lstStyle/>
                    <a:p>
                      <a:pPr algn="ctr">
                        <a:spcBef>
                          <a:spcPts val="1200"/>
                        </a:spcBef>
                        <a:spcAft>
                          <a:spcPts val="1200"/>
                        </a:spcAft>
                      </a:pPr>
                      <a:r>
                        <a:rPr lang="en-US" sz="2400" b="1" dirty="0">
                          <a:solidFill>
                            <a:schemeClr val="bg1"/>
                          </a:solidFill>
                        </a:rPr>
                        <a:t>Stakeholders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hMerge="1">
                  <a:txBody>
                    <a:bodyPr/>
                    <a:lstStyle/>
                    <a:p>
                      <a:pPr algn="ctr"/>
                      <a:endParaRPr lang="en-US" b="1"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066364063"/>
                  </a:ext>
                </a:extLst>
              </a:tr>
              <a:tr h="402385">
                <a:tc>
                  <a:txBody>
                    <a:bodyPr/>
                    <a:lstStyle/>
                    <a:p>
                      <a:r>
                        <a:rPr lang="en-US" sz="1800" b="0" i="0" kern="1200" dirty="0">
                          <a:solidFill>
                            <a:schemeClr val="bg1"/>
                          </a:solidFill>
                          <a:effectLst/>
                          <a:latin typeface="+mn-lt"/>
                          <a:ea typeface="+mn-ea"/>
                          <a:cs typeface="+mn-cs"/>
                        </a:rPr>
                        <a:t>Cecile Rousseaux</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r>
                        <a:rPr lang="en-US" dirty="0">
                          <a:solidFill>
                            <a:schemeClr val="bg1"/>
                          </a:solidFill>
                        </a:rPr>
                        <a:t>Abhishek Chatterjee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mn-lt"/>
                          <a:ea typeface="+mn-ea"/>
                          <a:cs typeface="+mn-cs"/>
                        </a:rPr>
                        <a:t>Crooks, Steve - </a:t>
                      </a:r>
                      <a:r>
                        <a:rPr lang="en-US" sz="1800" b="0" i="0" kern="1200" dirty="0" err="1">
                          <a:solidFill>
                            <a:schemeClr val="bg1"/>
                          </a:solidFill>
                          <a:effectLst/>
                          <a:latin typeface="+mn-lt"/>
                          <a:ea typeface="+mn-ea"/>
                          <a:cs typeface="+mn-cs"/>
                        </a:rPr>
                        <a:t>Silvestrum</a:t>
                      </a:r>
                      <a:r>
                        <a:rPr lang="en-US" sz="1800" b="0" i="0" kern="1200" dirty="0">
                          <a:solidFill>
                            <a:schemeClr val="bg1"/>
                          </a:solidFill>
                          <a:effectLst/>
                          <a:latin typeface="+mn-lt"/>
                          <a:ea typeface="+mn-ea"/>
                          <a:cs typeface="+mn-cs"/>
                        </a:rPr>
                        <a:t> Climate Associates</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hMerge="1">
                  <a:txBody>
                    <a:bodyPr/>
                    <a:lstStyle/>
                    <a:p>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1485074998"/>
                  </a:ext>
                </a:extLst>
              </a:tr>
              <a:tr h="402385">
                <a:tc>
                  <a:txBody>
                    <a:bodyPr/>
                    <a:lstStyle/>
                    <a:p>
                      <a:r>
                        <a:rPr lang="en-US" sz="1800" b="0" i="0" kern="1200" dirty="0">
                          <a:solidFill>
                            <a:schemeClr val="bg1"/>
                          </a:solidFill>
                          <a:effectLst/>
                          <a:latin typeface="+mn-lt"/>
                          <a:ea typeface="+mn-ea"/>
                          <a:cs typeface="+mn-cs"/>
                        </a:rPr>
                        <a:t>Blake Clark</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r>
                        <a:rPr lang="en-US" dirty="0">
                          <a:solidFill>
                            <a:schemeClr val="bg1"/>
                          </a:solidFill>
                        </a:rPr>
                        <a:t>Laura </a:t>
                      </a:r>
                      <a:r>
                        <a:rPr lang="en-US" dirty="0" err="1">
                          <a:solidFill>
                            <a:schemeClr val="bg1"/>
                          </a:solidFill>
                        </a:rPr>
                        <a:t>Lorenzoni</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gridSpan="2">
                  <a:txBody>
                    <a:bodyPr/>
                    <a:lstStyle/>
                    <a:p>
                      <a:r>
                        <a:rPr lang="en-US" sz="1800" b="0" i="0" kern="1200" dirty="0">
                          <a:solidFill>
                            <a:schemeClr val="bg1"/>
                          </a:solidFill>
                          <a:effectLst/>
                          <a:latin typeface="+mn-lt"/>
                          <a:ea typeface="+mn-ea"/>
                          <a:cs typeface="+mn-cs"/>
                        </a:rPr>
                        <a:t>Santa, Arturo - OASIS</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hMerge="1">
                  <a:txBody>
                    <a:bodyPr/>
                    <a:lstStyle/>
                    <a:p>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3677547304"/>
                  </a:ext>
                </a:extLst>
              </a:tr>
              <a:tr h="402385">
                <a:tc>
                  <a:txBody>
                    <a:bodyPr/>
                    <a:lstStyle/>
                    <a:p>
                      <a:r>
                        <a:rPr lang="en-US" sz="1800" b="0" i="0" kern="1200" dirty="0">
                          <a:solidFill>
                            <a:schemeClr val="bg1"/>
                          </a:solidFill>
                          <a:effectLst/>
                          <a:latin typeface="+mn-lt"/>
                          <a:ea typeface="+mn-ea"/>
                          <a:cs typeface="+mn-cs"/>
                        </a:rPr>
                        <a:t>Dorothy </a:t>
                      </a:r>
                      <a:r>
                        <a:rPr lang="en-US" sz="1800" b="0" i="0" kern="1200" dirty="0" err="1">
                          <a:solidFill>
                            <a:schemeClr val="bg1"/>
                          </a:solidFill>
                          <a:effectLst/>
                          <a:latin typeface="+mn-lt"/>
                          <a:ea typeface="+mn-ea"/>
                          <a:cs typeface="+mn-cs"/>
                        </a:rPr>
                        <a:t>Peteet</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r>
                        <a:rPr lang="en-US" sz="1800" b="0" i="0" kern="1200" dirty="0">
                          <a:solidFill>
                            <a:schemeClr val="bg1"/>
                          </a:solidFill>
                          <a:effectLst/>
                          <a:latin typeface="+mn-lt"/>
                          <a:ea typeface="+mn-ea"/>
                          <a:cs typeface="+mn-cs"/>
                        </a:rPr>
                        <a:t>Richard Zimmerman</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mn-lt"/>
                          <a:ea typeface="+mn-ea"/>
                          <a:cs typeface="+mn-cs"/>
                        </a:rPr>
                        <a:t>Landry, Brooke - Maryland DNR</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hMerge="1">
                  <a:txBody>
                    <a:bodyPr/>
                    <a:lstStyle/>
                    <a:p>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1745622742"/>
                  </a:ext>
                </a:extLst>
              </a:tr>
              <a:tr h="402385">
                <a:tc>
                  <a:txBody>
                    <a:bodyPr/>
                    <a:lstStyle/>
                    <a:p>
                      <a:r>
                        <a:rPr lang="en-US" sz="1800" b="0" i="0" kern="1200" dirty="0">
                          <a:solidFill>
                            <a:schemeClr val="bg1"/>
                          </a:solidFill>
                          <a:effectLst/>
                          <a:latin typeface="+mn-lt"/>
                          <a:ea typeface="+mn-ea"/>
                          <a:cs typeface="+mn-cs"/>
                        </a:rPr>
                        <a:t>Molly Brown</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r>
                        <a:rPr lang="en-US" sz="1800" b="0" i="0" kern="1200" dirty="0">
                          <a:solidFill>
                            <a:schemeClr val="bg1"/>
                          </a:solidFill>
                          <a:effectLst/>
                          <a:latin typeface="+mn-lt"/>
                          <a:ea typeface="+mn-ea"/>
                          <a:cs typeface="+mn-cs"/>
                        </a:rPr>
                        <a:t>Kevin Kroeger</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a:txBody>
                    <a:bodyPr/>
                    <a:lstStyle/>
                    <a:p>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2472569581"/>
                  </a:ext>
                </a:extLst>
              </a:tr>
              <a:tr h="402385">
                <a:tc>
                  <a:txBody>
                    <a:bodyPr/>
                    <a:lstStyle/>
                    <a:p>
                      <a:r>
                        <a:rPr lang="en-US" sz="1800" b="0" i="0" kern="1200" dirty="0">
                          <a:solidFill>
                            <a:schemeClr val="bg1"/>
                          </a:solidFill>
                          <a:effectLst/>
                          <a:latin typeface="+mn-lt"/>
                          <a:ea typeface="+mn-ea"/>
                          <a:cs typeface="+mn-cs"/>
                        </a:rPr>
                        <a:t>Cheryl Doughty</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r>
                        <a:rPr lang="en-US" sz="1800" b="0" i="0" kern="1200" dirty="0">
                          <a:solidFill>
                            <a:schemeClr val="bg1"/>
                          </a:solidFill>
                          <a:effectLst/>
                          <a:latin typeface="+mn-lt"/>
                          <a:ea typeface="+mn-ea"/>
                          <a:cs typeface="+mn-cs"/>
                        </a:rPr>
                        <a:t>Peter </a:t>
                      </a:r>
                      <a:r>
                        <a:rPr lang="en-US" sz="1800" b="0" i="0" kern="1200" dirty="0" err="1">
                          <a:solidFill>
                            <a:schemeClr val="bg1"/>
                          </a:solidFill>
                          <a:effectLst/>
                          <a:latin typeface="+mn-lt"/>
                          <a:ea typeface="+mn-ea"/>
                          <a:cs typeface="+mn-cs"/>
                        </a:rPr>
                        <a:t>Hawman</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a:txBody>
                    <a:bodyPr/>
                    <a:lstStyle/>
                    <a:p>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2859775500"/>
                  </a:ext>
                </a:extLst>
              </a:tr>
              <a:tr h="4023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George Hurtt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r>
                        <a:rPr lang="en-US" sz="1800" b="0" i="0" kern="1200" dirty="0">
                          <a:solidFill>
                            <a:schemeClr val="bg1"/>
                          </a:solidFill>
                          <a:effectLst/>
                          <a:latin typeface="+mn-lt"/>
                          <a:ea typeface="+mn-ea"/>
                          <a:cs typeface="+mn-cs"/>
                        </a:rPr>
                        <a:t>Lionel Arteaga</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a:txBody>
                    <a:bodyPr/>
                    <a:lstStyle/>
                    <a:p>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3402729617"/>
                  </a:ext>
                </a:extLst>
              </a:tr>
              <a:tr h="4023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Peter Griffith</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mn-lt"/>
                          <a:ea typeface="+mn-ea"/>
                          <a:cs typeface="+mn-cs"/>
                        </a:rPr>
                        <a:t>Louise </a:t>
                      </a:r>
                      <a:r>
                        <a:rPr lang="en-US" sz="1800" b="0" i="0" kern="1200" dirty="0" err="1">
                          <a:solidFill>
                            <a:schemeClr val="bg1"/>
                          </a:solidFill>
                          <a:effectLst/>
                          <a:latin typeface="+mn-lt"/>
                          <a:ea typeface="+mn-ea"/>
                          <a:cs typeface="+mn-cs"/>
                        </a:rPr>
                        <a:t>Chini</a:t>
                      </a:r>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a:txBody>
                    <a:bodyPr/>
                    <a:lstStyle/>
                    <a:p>
                      <a:endParaRPr lang="en-US"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345295715"/>
                  </a:ext>
                </a:extLst>
              </a:tr>
            </a:tbl>
          </a:graphicData>
        </a:graphic>
      </p:graphicFrame>
    </p:spTree>
    <p:extLst>
      <p:ext uri="{BB962C8B-B14F-4D97-AF65-F5344CB8AC3E}">
        <p14:creationId xmlns:p14="http://schemas.microsoft.com/office/powerpoint/2010/main" val="3302061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A69231-AB74-3E30-FBFA-421B3306F71C}"/>
              </a:ext>
            </a:extLst>
          </p:cNvPr>
          <p:cNvSpPr>
            <a:spLocks noGrp="1"/>
          </p:cNvSpPr>
          <p:nvPr>
            <p:ph idx="1"/>
          </p:nvPr>
        </p:nvSpPr>
        <p:spPr/>
        <p:txBody>
          <a:bodyPr>
            <a:normAutofit/>
          </a:bodyPr>
          <a:lstStyle/>
          <a:p>
            <a:pPr>
              <a:lnSpc>
                <a:spcPct val="100000"/>
              </a:lnSpc>
            </a:pPr>
            <a:r>
              <a:rPr lang="en-US" sz="2400" dirty="0">
                <a:solidFill>
                  <a:schemeClr val="bg1"/>
                </a:solidFill>
              </a:rPr>
              <a:t>includes all freshwater, saline, and brackish aquatic and wetland ecosystems (e.g., peatlands, mangroves, and oceans) with shared data needs, restoration and preservation priorities, and research directions</a:t>
            </a:r>
          </a:p>
          <a:p>
            <a:pPr>
              <a:lnSpc>
                <a:spcPct val="100000"/>
              </a:lnSpc>
            </a:pPr>
            <a:r>
              <a:rPr lang="en-US" sz="2400" dirty="0">
                <a:solidFill>
                  <a:schemeClr val="bg1"/>
                </a:solidFill>
              </a:rPr>
              <a:t>also includes terrestrial wetlands, permafrost, lakes, riverine, marine systems, land–ocean aquatic continuum (LOAC)</a:t>
            </a:r>
          </a:p>
          <a:p>
            <a:pPr>
              <a:lnSpc>
                <a:spcPct val="100000"/>
              </a:lnSpc>
            </a:pPr>
            <a:r>
              <a:rPr lang="en-US" sz="2400" dirty="0">
                <a:solidFill>
                  <a:schemeClr val="bg1"/>
                </a:solidFill>
              </a:rPr>
              <a:t>a broader grouping of carbon cycle systems than what the term “</a:t>
            </a:r>
            <a:r>
              <a:rPr lang="en-US" sz="2400" i="1" dirty="0">
                <a:solidFill>
                  <a:schemeClr val="bg1"/>
                </a:solidFill>
              </a:rPr>
              <a:t>blue carbon</a:t>
            </a:r>
            <a:r>
              <a:rPr lang="en-US" sz="2400" dirty="0">
                <a:solidFill>
                  <a:schemeClr val="bg1"/>
                </a:solidFill>
              </a:rPr>
              <a:t>” traditionally implies</a:t>
            </a:r>
          </a:p>
        </p:txBody>
      </p:sp>
      <p:sp>
        <p:nvSpPr>
          <p:cNvPr id="4" name="Title 1">
            <a:extLst>
              <a:ext uri="{FF2B5EF4-FFF2-40B4-BE49-F238E27FC236}">
                <a16:creationId xmlns:a16="http://schemas.microsoft.com/office/drawing/2014/main" id="{EF2DBC3B-01BF-3E01-B97E-14B468BA3EFD}"/>
              </a:ext>
            </a:extLst>
          </p:cNvPr>
          <p:cNvSpPr>
            <a:spLocks noGrp="1"/>
          </p:cNvSpPr>
          <p:nvPr>
            <p:ph type="title"/>
          </p:nvPr>
        </p:nvSpPr>
        <p:spPr>
          <a:xfrm>
            <a:off x="838200" y="964096"/>
            <a:ext cx="10515600" cy="726592"/>
          </a:xfrm>
        </p:spPr>
        <p:txBody>
          <a:bodyPr/>
          <a:lstStyle/>
          <a:p>
            <a:r>
              <a:rPr lang="en-US" dirty="0">
                <a:solidFill>
                  <a:schemeClr val="bg1"/>
                </a:solidFill>
              </a:rPr>
              <a:t>Getting on the same page – “Wet Carbon”</a:t>
            </a:r>
          </a:p>
        </p:txBody>
      </p:sp>
    </p:spTree>
    <p:extLst>
      <p:ext uri="{BB962C8B-B14F-4D97-AF65-F5344CB8AC3E}">
        <p14:creationId xmlns:p14="http://schemas.microsoft.com/office/powerpoint/2010/main" val="3559445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3D682A-535F-190A-B595-47B11C28C85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4D1460-22F2-D2FC-D87A-CE9A05025659}"/>
              </a:ext>
            </a:extLst>
          </p:cNvPr>
          <p:cNvSpPr>
            <a:spLocks noGrp="1"/>
          </p:cNvSpPr>
          <p:nvPr>
            <p:ph idx="1"/>
          </p:nvPr>
        </p:nvSpPr>
        <p:spPr/>
        <p:txBody>
          <a:bodyPr>
            <a:normAutofit lnSpcReduction="10000"/>
          </a:bodyPr>
          <a:lstStyle/>
          <a:p>
            <a:pPr>
              <a:lnSpc>
                <a:spcPct val="100000"/>
              </a:lnSpc>
            </a:pPr>
            <a:r>
              <a:rPr lang="en-US" sz="2400" dirty="0">
                <a:solidFill>
                  <a:schemeClr val="bg1"/>
                </a:solidFill>
              </a:rPr>
              <a:t>Steve – </a:t>
            </a:r>
          </a:p>
          <a:p>
            <a:pPr marL="914400" lvl="1" indent="-457200">
              <a:lnSpc>
                <a:spcPct val="100000"/>
              </a:lnSpc>
              <a:buFont typeface="+mj-lt"/>
              <a:buAutoNum type="arabicPeriod"/>
            </a:pPr>
            <a:r>
              <a:rPr lang="en-US" sz="2000" dirty="0">
                <a:solidFill>
                  <a:schemeClr val="bg1"/>
                </a:solidFill>
              </a:rPr>
              <a:t>What is the carbon drawdown benefit of alkalinity coming from coastal wetlands?</a:t>
            </a:r>
          </a:p>
          <a:p>
            <a:pPr marL="914400" lvl="1" indent="-457200">
              <a:lnSpc>
                <a:spcPct val="100000"/>
              </a:lnSpc>
              <a:buFont typeface="+mj-lt"/>
              <a:buAutoNum type="arabicPeriod"/>
            </a:pPr>
            <a:r>
              <a:rPr lang="en-US" sz="2000" dirty="0">
                <a:solidFill>
                  <a:schemeClr val="bg1"/>
                </a:solidFill>
              </a:rPr>
              <a:t>Restoring coastal forests (North Carolina) – several of which are dying with sea level rise, changes in biomass and biodiversity with the potential of large amounts of carbon being released back to the atmosphere. From NASA’s perspective - better mapping and quantification of these coastal forests, projection of future losses?</a:t>
            </a:r>
          </a:p>
          <a:p>
            <a:pPr>
              <a:lnSpc>
                <a:spcPct val="100000"/>
              </a:lnSpc>
            </a:pPr>
            <a:r>
              <a:rPr lang="en-US" sz="2400" dirty="0">
                <a:solidFill>
                  <a:schemeClr val="bg1"/>
                </a:solidFill>
              </a:rPr>
              <a:t>Arturo –</a:t>
            </a:r>
          </a:p>
          <a:p>
            <a:pPr marL="914400" lvl="1" indent="-457200">
              <a:lnSpc>
                <a:spcPct val="100000"/>
              </a:lnSpc>
              <a:buFont typeface="+mj-lt"/>
              <a:buAutoNum type="arabicPeriod"/>
            </a:pPr>
            <a:r>
              <a:rPr lang="en-US" sz="2000" dirty="0">
                <a:solidFill>
                  <a:schemeClr val="bg1"/>
                </a:solidFill>
              </a:rPr>
              <a:t>OSSEs to measure impact of intervention in the open ocean</a:t>
            </a:r>
          </a:p>
          <a:p>
            <a:pPr>
              <a:lnSpc>
                <a:spcPct val="100000"/>
              </a:lnSpc>
            </a:pPr>
            <a:endParaRPr lang="en-US" sz="2400" dirty="0">
              <a:solidFill>
                <a:schemeClr val="bg1"/>
              </a:solidFill>
            </a:endParaRPr>
          </a:p>
          <a:p>
            <a:pPr>
              <a:lnSpc>
                <a:spcPct val="100000"/>
              </a:lnSpc>
            </a:pPr>
            <a:r>
              <a:rPr lang="en-US" sz="2400" dirty="0">
                <a:solidFill>
                  <a:schemeClr val="bg1"/>
                </a:solidFill>
              </a:rPr>
              <a:t>Brooke – </a:t>
            </a:r>
          </a:p>
          <a:p>
            <a:pPr marL="914400" lvl="1" indent="-457200">
              <a:lnSpc>
                <a:spcPct val="100000"/>
              </a:lnSpc>
              <a:buFont typeface="+mj-lt"/>
              <a:buAutoNum type="arabicPeriod"/>
            </a:pPr>
            <a:r>
              <a:rPr lang="en-US" sz="2000" dirty="0">
                <a:solidFill>
                  <a:schemeClr val="bg1"/>
                </a:solidFill>
              </a:rPr>
              <a:t>Carbon storage in freshwater systems, especially with an eye on submerged aquatic vegetation in Chesapeake Bay freshwaters</a:t>
            </a:r>
          </a:p>
          <a:p>
            <a:pPr marL="914400" lvl="1" indent="-457200">
              <a:lnSpc>
                <a:spcPct val="100000"/>
              </a:lnSpc>
              <a:buFont typeface="+mj-lt"/>
              <a:buAutoNum type="arabicPeriod"/>
            </a:pPr>
            <a:endParaRPr lang="en-US" sz="2000" dirty="0">
              <a:solidFill>
                <a:schemeClr val="bg1"/>
              </a:solidFill>
            </a:endParaRPr>
          </a:p>
          <a:p>
            <a:pPr marL="914400" lvl="1" indent="-457200">
              <a:lnSpc>
                <a:spcPct val="100000"/>
              </a:lnSpc>
              <a:buFont typeface="+mj-lt"/>
              <a:buAutoNum type="arabicPeriod"/>
            </a:pPr>
            <a:endParaRPr lang="en-US" sz="2000" dirty="0">
              <a:solidFill>
                <a:schemeClr val="bg1"/>
              </a:solidFill>
            </a:endParaRPr>
          </a:p>
          <a:p>
            <a:pPr>
              <a:lnSpc>
                <a:spcPct val="100000"/>
              </a:lnSpc>
            </a:pPr>
            <a:endParaRPr lang="en-US" sz="2400" dirty="0">
              <a:solidFill>
                <a:schemeClr val="bg1"/>
              </a:solidFill>
            </a:endParaRPr>
          </a:p>
        </p:txBody>
      </p:sp>
      <p:sp>
        <p:nvSpPr>
          <p:cNvPr id="4" name="Title 1">
            <a:extLst>
              <a:ext uri="{FF2B5EF4-FFF2-40B4-BE49-F238E27FC236}">
                <a16:creationId xmlns:a16="http://schemas.microsoft.com/office/drawing/2014/main" id="{F2FC99CC-7C2B-F149-972E-09CEF32F917E}"/>
              </a:ext>
            </a:extLst>
          </p:cNvPr>
          <p:cNvSpPr>
            <a:spLocks noGrp="1"/>
          </p:cNvSpPr>
          <p:nvPr>
            <p:ph type="title"/>
          </p:nvPr>
        </p:nvSpPr>
        <p:spPr>
          <a:xfrm>
            <a:off x="838200" y="964096"/>
            <a:ext cx="10515600" cy="726592"/>
          </a:xfrm>
        </p:spPr>
        <p:txBody>
          <a:bodyPr/>
          <a:lstStyle/>
          <a:p>
            <a:r>
              <a:rPr lang="en-US" i="1" dirty="0">
                <a:solidFill>
                  <a:schemeClr val="bg1"/>
                </a:solidFill>
              </a:rPr>
              <a:t>In the room </a:t>
            </a:r>
            <a:r>
              <a:rPr lang="en-US" dirty="0">
                <a:solidFill>
                  <a:schemeClr val="bg1"/>
                </a:solidFill>
              </a:rPr>
              <a:t>Stakeholder priorities</a:t>
            </a:r>
          </a:p>
        </p:txBody>
      </p:sp>
    </p:spTree>
    <p:extLst>
      <p:ext uri="{BB962C8B-B14F-4D97-AF65-F5344CB8AC3E}">
        <p14:creationId xmlns:p14="http://schemas.microsoft.com/office/powerpoint/2010/main" val="3468661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2BDB3-8155-7C9A-3E40-95EDDB00174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507023-DC9E-BD03-844C-33B6BC4F1E60}"/>
              </a:ext>
            </a:extLst>
          </p:cNvPr>
          <p:cNvSpPr>
            <a:spLocks noGrp="1"/>
          </p:cNvSpPr>
          <p:nvPr>
            <p:ph idx="1"/>
          </p:nvPr>
        </p:nvSpPr>
        <p:spPr>
          <a:xfrm>
            <a:off x="397328" y="1043440"/>
            <a:ext cx="11397343" cy="5585959"/>
          </a:xfrm>
        </p:spPr>
        <p:txBody>
          <a:bodyPr>
            <a:noAutofit/>
          </a:bodyPr>
          <a:lstStyle/>
          <a:p>
            <a:pPr marL="0" indent="0">
              <a:lnSpc>
                <a:spcPct val="100000"/>
              </a:lnSpc>
              <a:spcBef>
                <a:spcPts val="300"/>
              </a:spcBef>
              <a:spcAft>
                <a:spcPts val="300"/>
              </a:spcAft>
              <a:buNone/>
            </a:pPr>
            <a:r>
              <a:rPr lang="en-US" sz="1600" dirty="0">
                <a:solidFill>
                  <a:srgbClr val="FFC000"/>
                </a:solidFill>
              </a:rPr>
              <a:t>Stakeholder questions – </a:t>
            </a:r>
          </a:p>
          <a:p>
            <a:pPr lvl="1">
              <a:lnSpc>
                <a:spcPct val="100000"/>
              </a:lnSpc>
              <a:spcBef>
                <a:spcPts val="300"/>
              </a:spcBef>
              <a:spcAft>
                <a:spcPts val="300"/>
              </a:spcAft>
            </a:pPr>
            <a:r>
              <a:rPr lang="en-US" sz="1600" dirty="0">
                <a:solidFill>
                  <a:schemeClr val="bg1"/>
                </a:solidFill>
              </a:rPr>
              <a:t>Lack fundamental knowledge of various processes underlying carbon cycling in aquatic ecosystems; processes occur at different scales; processes are different for ecosystems; needs are different depending on your end goal (conservation/restoration) - how do you monitor it? how do you model it? Need both baseline and impact of projects going forward. </a:t>
            </a:r>
          </a:p>
          <a:p>
            <a:pPr lvl="1">
              <a:lnSpc>
                <a:spcPct val="100000"/>
              </a:lnSpc>
              <a:spcBef>
                <a:spcPts val="300"/>
              </a:spcBef>
              <a:spcAft>
                <a:spcPts val="300"/>
              </a:spcAft>
            </a:pPr>
            <a:r>
              <a:rPr lang="en-US" sz="1600" dirty="0">
                <a:solidFill>
                  <a:schemeClr val="bg1"/>
                </a:solidFill>
              </a:rPr>
              <a:t>How long should you track carbon sequestration in aquatic ecosystems? Need definitive statements from the scientific community. </a:t>
            </a:r>
          </a:p>
          <a:p>
            <a:pPr lvl="1">
              <a:lnSpc>
                <a:spcPct val="100000"/>
              </a:lnSpc>
              <a:spcBef>
                <a:spcPts val="300"/>
              </a:spcBef>
              <a:spcAft>
                <a:spcPts val="300"/>
              </a:spcAft>
            </a:pPr>
            <a:r>
              <a:rPr lang="en-US" sz="1600" dirty="0">
                <a:solidFill>
                  <a:schemeClr val="bg1"/>
                </a:solidFill>
              </a:rPr>
              <a:t>How do the stakeholders know who to talk and learn about the wet carbon science that CMS is enabling? </a:t>
            </a:r>
          </a:p>
          <a:p>
            <a:pPr marL="0" indent="0">
              <a:lnSpc>
                <a:spcPct val="100000"/>
              </a:lnSpc>
              <a:spcBef>
                <a:spcPts val="300"/>
              </a:spcBef>
              <a:spcAft>
                <a:spcPts val="300"/>
              </a:spcAft>
              <a:buNone/>
            </a:pPr>
            <a:r>
              <a:rPr lang="en-US" sz="1600" dirty="0">
                <a:solidFill>
                  <a:srgbClr val="FFC000"/>
                </a:solidFill>
              </a:rPr>
              <a:t>CMS ST questions – </a:t>
            </a:r>
          </a:p>
          <a:p>
            <a:pPr lvl="1">
              <a:lnSpc>
                <a:spcPct val="100000"/>
              </a:lnSpc>
              <a:spcBef>
                <a:spcPts val="300"/>
              </a:spcBef>
              <a:spcAft>
                <a:spcPts val="300"/>
              </a:spcAft>
            </a:pPr>
            <a:r>
              <a:rPr lang="en-US" sz="1600" dirty="0">
                <a:solidFill>
                  <a:schemeClr val="bg1"/>
                </a:solidFill>
              </a:rPr>
              <a:t>How can CMS further develop wet carbon science? from spatial distribution (different regions) to tracking composition (organic vs. inorganic), impact on alkalinity, interactions with sea level rise, erosion, how much is released back into the atmosphere?</a:t>
            </a:r>
          </a:p>
          <a:p>
            <a:pPr lvl="1">
              <a:lnSpc>
                <a:spcPct val="100000"/>
              </a:lnSpc>
              <a:spcBef>
                <a:spcPts val="300"/>
              </a:spcBef>
              <a:spcAft>
                <a:spcPts val="300"/>
              </a:spcAft>
            </a:pPr>
            <a:r>
              <a:rPr lang="en-US" sz="1600" dirty="0">
                <a:solidFill>
                  <a:schemeClr val="bg1"/>
                </a:solidFill>
              </a:rPr>
              <a:t>What type of information are stakeholders looking for? Wet carbon science. Or the fact that a lot of wet carbon systems are disappearing, significant habitat loss and ecosystem changes are happening that have cultural and socioeconomic price attached to it. Maybe that is of more interest to state agencies. Or maybe both?</a:t>
            </a:r>
          </a:p>
          <a:p>
            <a:pPr lvl="1">
              <a:lnSpc>
                <a:spcPct val="100000"/>
              </a:lnSpc>
              <a:spcBef>
                <a:spcPts val="300"/>
              </a:spcBef>
              <a:spcAft>
                <a:spcPts val="300"/>
              </a:spcAft>
            </a:pPr>
            <a:r>
              <a:rPr lang="en-US" sz="1600" dirty="0">
                <a:solidFill>
                  <a:schemeClr val="bg1"/>
                </a:solidFill>
              </a:rPr>
              <a:t>How can CMS enable better VERRA standards? Standards can be lacking, variable depending on region, depending on application area (shallow vs. deep ocean), etc. </a:t>
            </a:r>
          </a:p>
          <a:p>
            <a:pPr lvl="1">
              <a:lnSpc>
                <a:spcPct val="100000"/>
              </a:lnSpc>
              <a:spcBef>
                <a:spcPts val="300"/>
              </a:spcBef>
              <a:spcAft>
                <a:spcPts val="300"/>
              </a:spcAft>
            </a:pPr>
            <a:r>
              <a:rPr lang="en-US" sz="1600" dirty="0">
                <a:solidFill>
                  <a:schemeClr val="bg1"/>
                </a:solidFill>
              </a:rPr>
              <a:t>How do we integrate wet carbon in carbon markets? What are the barriers and risks to using wet carbon in carbon markets? There are uncertainties in the tools used. What level of uncertainty is acceptable? How can we help quantify risks associated with climate variability and trends, processes like erosion, sea level rise, disturbances like hurricanes and droughts </a:t>
            </a:r>
          </a:p>
          <a:p>
            <a:pPr lvl="1">
              <a:lnSpc>
                <a:spcPct val="100000"/>
              </a:lnSpc>
              <a:spcBef>
                <a:spcPts val="300"/>
              </a:spcBef>
              <a:spcAft>
                <a:spcPts val="300"/>
              </a:spcAft>
            </a:pPr>
            <a:r>
              <a:rPr lang="en-US" sz="1600" dirty="0">
                <a:solidFill>
                  <a:schemeClr val="bg1"/>
                </a:solidFill>
              </a:rPr>
              <a:t>Understanding feedbacks associated with </a:t>
            </a:r>
            <a:r>
              <a:rPr lang="en-US" sz="1600" dirty="0" err="1">
                <a:solidFill>
                  <a:schemeClr val="bg1"/>
                </a:solidFill>
              </a:rPr>
              <a:t>mCDR</a:t>
            </a:r>
            <a:r>
              <a:rPr lang="en-US" sz="1600" dirty="0">
                <a:solidFill>
                  <a:schemeClr val="bg1"/>
                </a:solidFill>
              </a:rPr>
              <a:t> techniques – what is the level of interest in understanding those impacts?</a:t>
            </a:r>
          </a:p>
        </p:txBody>
      </p:sp>
    </p:spTree>
    <p:extLst>
      <p:ext uri="{BB962C8B-B14F-4D97-AF65-F5344CB8AC3E}">
        <p14:creationId xmlns:p14="http://schemas.microsoft.com/office/powerpoint/2010/main" val="334201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A54AD2-7940-DA4E-0F65-634EA38FBC6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071C79-7E47-A9AF-CFCD-97D127DB10A2}"/>
              </a:ext>
            </a:extLst>
          </p:cNvPr>
          <p:cNvSpPr>
            <a:spLocks noGrp="1"/>
          </p:cNvSpPr>
          <p:nvPr>
            <p:ph idx="1"/>
          </p:nvPr>
        </p:nvSpPr>
        <p:spPr/>
        <p:txBody>
          <a:bodyPr>
            <a:normAutofit/>
          </a:bodyPr>
          <a:lstStyle/>
          <a:p>
            <a:pPr>
              <a:lnSpc>
                <a:spcPct val="100000"/>
              </a:lnSpc>
            </a:pPr>
            <a:r>
              <a:rPr lang="en-US" sz="2400" dirty="0">
                <a:solidFill>
                  <a:schemeClr val="bg1"/>
                </a:solidFill>
              </a:rPr>
              <a:t>those interested/involved in carbon sequestration</a:t>
            </a:r>
          </a:p>
          <a:p>
            <a:pPr>
              <a:lnSpc>
                <a:spcPct val="100000"/>
              </a:lnSpc>
            </a:pPr>
            <a:r>
              <a:rPr lang="en-US" sz="2400" dirty="0">
                <a:solidFill>
                  <a:schemeClr val="bg1"/>
                </a:solidFill>
              </a:rPr>
              <a:t>parties interested in tracking carbon flux exchange along the LOAC – maybe regional, state, country governments</a:t>
            </a:r>
          </a:p>
        </p:txBody>
      </p:sp>
      <p:sp>
        <p:nvSpPr>
          <p:cNvPr id="4" name="Title 1">
            <a:extLst>
              <a:ext uri="{FF2B5EF4-FFF2-40B4-BE49-F238E27FC236}">
                <a16:creationId xmlns:a16="http://schemas.microsoft.com/office/drawing/2014/main" id="{F6D67831-483D-DE7B-C106-BBDED940913E}"/>
              </a:ext>
            </a:extLst>
          </p:cNvPr>
          <p:cNvSpPr>
            <a:spLocks noGrp="1"/>
          </p:cNvSpPr>
          <p:nvPr>
            <p:ph type="title"/>
          </p:nvPr>
        </p:nvSpPr>
        <p:spPr>
          <a:xfrm>
            <a:off x="838200" y="964096"/>
            <a:ext cx="10515600" cy="726592"/>
          </a:xfrm>
        </p:spPr>
        <p:txBody>
          <a:bodyPr/>
          <a:lstStyle/>
          <a:p>
            <a:r>
              <a:rPr lang="en-US" dirty="0">
                <a:solidFill>
                  <a:schemeClr val="bg1"/>
                </a:solidFill>
              </a:rPr>
              <a:t>Which stakeholders were we missing?</a:t>
            </a:r>
          </a:p>
        </p:txBody>
      </p:sp>
    </p:spTree>
    <p:extLst>
      <p:ext uri="{BB962C8B-B14F-4D97-AF65-F5344CB8AC3E}">
        <p14:creationId xmlns:p14="http://schemas.microsoft.com/office/powerpoint/2010/main" val="51368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638</Words>
  <Application>Microsoft Macintosh PowerPoint</Application>
  <PresentationFormat>Widescreen</PresentationFormat>
  <Paragraphs>53</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Helvetica Neue</vt:lpstr>
      <vt:lpstr>Office Theme</vt:lpstr>
      <vt:lpstr>PowerPoint Presentation</vt:lpstr>
      <vt:lpstr>Participants</vt:lpstr>
      <vt:lpstr>Getting on the same page – “Wet Carbon”</vt:lpstr>
      <vt:lpstr>In the room Stakeholder priorities</vt:lpstr>
      <vt:lpstr>PowerPoint Presentation</vt:lpstr>
      <vt:lpstr>Which stakeholders were we missing?</vt:lpstr>
    </vt:vector>
  </TitlesOfParts>
  <Company>NASA/GSFC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Mcgroddy, Megan E. (GSFC-618.0)[SCIENCE SYSTEMS AND APPLICATIONS INC]</dc:creator>
  <cp:lastModifiedBy>Chatterjee, Abhishek (JPL-329G)[JPL Employee (FN) LPR]</cp:lastModifiedBy>
  <cp:revision>26</cp:revision>
  <dcterms:created xsi:type="dcterms:W3CDTF">2019-11-05T21:24:57Z</dcterms:created>
  <dcterms:modified xsi:type="dcterms:W3CDTF">2024-09-18T12:11:12Z</dcterms:modified>
</cp:coreProperties>
</file>