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7" r:id="rId3"/>
    <p:sldId id="268" r:id="rId4"/>
    <p:sldId id="269" r:id="rId5"/>
    <p:sldId id="270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6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CD49E-3EDF-453B-BEAE-1C8F7819B301}" type="datetimeFigureOut">
              <a:rPr lang="en-US" smtClean="0"/>
              <a:t>9/19/24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63763-68C3-48D3-B334-CD57A1E9B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6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19D-9B37-4659-9037-A93364258934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DCFC-50C3-4F09-AC54-5DAE7DA4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4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19D-9B37-4659-9037-A93364258934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DCFC-50C3-4F09-AC54-5DAE7DA4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3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19D-9B37-4659-9037-A93364258934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DCFC-50C3-4F09-AC54-5DAE7DA4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5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19D-9B37-4659-9037-A93364258934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DCFC-50C3-4F09-AC54-5DAE7DA4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3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19D-9B37-4659-9037-A93364258934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DCFC-50C3-4F09-AC54-5DAE7DA4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4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19D-9B37-4659-9037-A93364258934}" type="datetimeFigureOut">
              <a:rPr lang="en-US" smtClean="0"/>
              <a:t>9/19/24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DCFC-50C3-4F09-AC54-5DAE7DA4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8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19D-9B37-4659-9037-A93364258934}" type="datetimeFigureOut">
              <a:rPr lang="en-US" smtClean="0"/>
              <a:t>9/19/24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DCFC-50C3-4F09-AC54-5DAE7DA4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1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19D-9B37-4659-9037-A93364258934}" type="datetimeFigureOut">
              <a:rPr lang="en-US" smtClean="0"/>
              <a:t>9/19/24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DCFC-50C3-4F09-AC54-5DAE7DA4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8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19D-9B37-4659-9037-A93364258934}" type="datetimeFigureOut">
              <a:rPr lang="en-US" smtClean="0"/>
              <a:t>9/19/24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DCFC-50C3-4F09-AC54-5DAE7DA4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8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19D-9B37-4659-9037-A93364258934}" type="datetimeFigureOut">
              <a:rPr lang="en-US" smtClean="0"/>
              <a:t>9/19/24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DCFC-50C3-4F09-AC54-5DAE7DA4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9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A619D-9B37-4659-9037-A93364258934}" type="datetimeFigureOut">
              <a:rPr lang="en-US" smtClean="0"/>
              <a:t>9/19/24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DCFC-50C3-4F09-AC54-5DAE7DA4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8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A7BBD0-32A5-2A3E-25A3-E8AAEB3D49A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A619D-9B37-4659-9037-A93364258934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9DCFC-50C3-4F09-AC54-5DAE7DA4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3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D43BC5A-EA62-764E-89E4-2CDE3A03C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BC9452-E29C-40B0-83DE-97F038C09E97}"/>
              </a:ext>
            </a:extLst>
          </p:cNvPr>
          <p:cNvSpPr txBox="1"/>
          <p:nvPr/>
        </p:nvSpPr>
        <p:spPr>
          <a:xfrm>
            <a:off x="3133724" y="1253987"/>
            <a:ext cx="5010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Wet Carbon Working Group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916E4F-16A6-459D-94F3-49A3717AFEA7}"/>
              </a:ext>
            </a:extLst>
          </p:cNvPr>
          <p:cNvSpPr txBox="1"/>
          <p:nvPr/>
        </p:nvSpPr>
        <p:spPr>
          <a:xfrm>
            <a:off x="3736905" y="3309730"/>
            <a:ext cx="4138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CMS Science Team Meeting</a:t>
            </a:r>
          </a:p>
          <a:p>
            <a:pPr algn="ctr"/>
            <a:r>
              <a:rPr lang="en-US" sz="3200" dirty="0"/>
              <a:t>September 17-19, 2024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533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1D69BF-1819-BB4E-86B3-FC7BB145C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D767B2-5460-6CEA-9EF1-666378C5A166}"/>
              </a:ext>
            </a:extLst>
          </p:cNvPr>
          <p:cNvSpPr txBox="1">
            <a:spLocks/>
          </p:cNvSpPr>
          <p:nvPr/>
        </p:nvSpPr>
        <p:spPr>
          <a:xfrm>
            <a:off x="838200" y="79250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Some background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96F459-2358-1508-49E6-518508E41D35}"/>
              </a:ext>
            </a:extLst>
          </p:cNvPr>
          <p:cNvSpPr txBox="1">
            <a:spLocks/>
          </p:cNvSpPr>
          <p:nvPr/>
        </p:nvSpPr>
        <p:spPr>
          <a:xfrm>
            <a:off x="838200" y="2253008"/>
            <a:ext cx="10515600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22 people attended the WG breakout session</a:t>
            </a:r>
          </a:p>
          <a:p>
            <a:r>
              <a:rPr lang="en-US" dirty="0"/>
              <a:t>Diversity of projects</a:t>
            </a:r>
          </a:p>
          <a:p>
            <a:pPr lvl="1"/>
            <a:r>
              <a:rPr lang="en-US" dirty="0"/>
              <a:t>Spatial scales from individual wetlands to the global ocean</a:t>
            </a:r>
          </a:p>
          <a:p>
            <a:pPr lvl="1"/>
            <a:r>
              <a:rPr lang="en-US" dirty="0"/>
              <a:t>Temporal scales from seasonal to pre-industrial</a:t>
            </a:r>
          </a:p>
          <a:p>
            <a:r>
              <a:rPr lang="en-US" dirty="0"/>
              <a:t>Diversity of carbon</a:t>
            </a:r>
          </a:p>
          <a:p>
            <a:pPr lvl="1"/>
            <a:r>
              <a:rPr lang="en-US" dirty="0"/>
              <a:t>Dissolved inorganic carbon</a:t>
            </a:r>
          </a:p>
          <a:p>
            <a:pPr lvl="1"/>
            <a:r>
              <a:rPr lang="en-US" dirty="0"/>
              <a:t>Total alkalinity, pH,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Dissolve and particulate organic carbon</a:t>
            </a:r>
          </a:p>
          <a:p>
            <a:pPr lvl="1"/>
            <a:r>
              <a:rPr lang="en-US" dirty="0"/>
              <a:t>Carbon long buried that is now being eroded into aquatic systems</a:t>
            </a:r>
          </a:p>
          <a:p>
            <a:r>
              <a:rPr lang="en-US" dirty="0"/>
              <a:t>Projects focused on both stocks and fluxes</a:t>
            </a:r>
          </a:p>
        </p:txBody>
      </p:sp>
    </p:spTree>
    <p:extLst>
      <p:ext uri="{BB962C8B-B14F-4D97-AF65-F5344CB8AC3E}">
        <p14:creationId xmlns:p14="http://schemas.microsoft.com/office/powerpoint/2010/main" val="330206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1D69BF-1819-BB4E-86B3-FC7BB145C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9EF75B9-090E-667E-216C-0DE34F5BB0D1}"/>
              </a:ext>
            </a:extLst>
          </p:cNvPr>
          <p:cNvSpPr txBox="1">
            <a:spLocks/>
          </p:cNvSpPr>
          <p:nvPr/>
        </p:nvSpPr>
        <p:spPr>
          <a:xfrm>
            <a:off x="838200" y="94159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Ongoing work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100CEB1-5BFC-2551-B829-3721280E6FB3}"/>
              </a:ext>
            </a:extLst>
          </p:cNvPr>
          <p:cNvSpPr txBox="1">
            <a:spLocks/>
          </p:cNvSpPr>
          <p:nvPr/>
        </p:nvSpPr>
        <p:spPr>
          <a:xfrm>
            <a:off x="838200" y="2402094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Commentary on impact of lateral flows on Carbon Markets</a:t>
            </a:r>
          </a:p>
          <a:p>
            <a:pPr lvl="1"/>
            <a:r>
              <a:rPr lang="en-US"/>
              <a:t>Submitted proposal to Nature, will be sending to Nature Comms today</a:t>
            </a:r>
          </a:p>
          <a:p>
            <a:pPr lvl="1"/>
            <a:r>
              <a:rPr lang="en-US"/>
              <a:t>Still to write full draft, will send final draft in two months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/>
          </a:p>
          <a:p>
            <a:r>
              <a:rPr lang="en-US"/>
              <a:t> Paper on Coastal and Inland Wetland ecosystems</a:t>
            </a:r>
          </a:p>
          <a:p>
            <a:pPr lvl="1"/>
            <a:r>
              <a:rPr lang="en-US"/>
              <a:t>Demand for information across communities</a:t>
            </a:r>
          </a:p>
          <a:p>
            <a:pPr lvl="1"/>
            <a:r>
              <a:rPr lang="en-US"/>
              <a:t>Supply of information for these potential stakeholders</a:t>
            </a:r>
          </a:p>
          <a:p>
            <a:pPr lvl="1"/>
            <a:r>
              <a:rPr lang="en-US"/>
              <a:t>Still in conceptual stage, soliciting additional participants</a:t>
            </a:r>
          </a:p>
          <a:p>
            <a:pPr lvl="1"/>
            <a:r>
              <a:rPr lang="en-US"/>
              <a:t>Key writing group is Molly, Dorothy, Meghan and Maria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83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1D69BF-1819-BB4E-86B3-FC7BB145C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0B6CC5-2FF4-E138-BED6-19F566FD906A}"/>
              </a:ext>
            </a:extLst>
          </p:cNvPr>
          <p:cNvSpPr txBox="1">
            <a:spLocks/>
          </p:cNvSpPr>
          <p:nvPr/>
        </p:nvSpPr>
        <p:spPr>
          <a:xfrm>
            <a:off x="838200" y="91177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Identifying synergies across CMS Wet Carbon Projects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5EF24B-3005-8FFF-9208-B14CC912CD02}"/>
              </a:ext>
            </a:extLst>
          </p:cNvPr>
          <p:cNvSpPr txBox="1">
            <a:spLocks/>
          </p:cNvSpPr>
          <p:nvPr/>
        </p:nvSpPr>
        <p:spPr>
          <a:xfrm>
            <a:off x="838200" y="2372277"/>
            <a:ext cx="10515600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 large diversity of topics with a large diversity of stakeholders, what do we have in common?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/>
              <a:t>First Activity: Gather information from the Wet Carbon group about project composition</a:t>
            </a:r>
          </a:p>
          <a:p>
            <a:r>
              <a:rPr lang="en-US"/>
              <a:t>Compile an </a:t>
            </a:r>
            <a:r>
              <a:rPr lang="en-US" b="1"/>
              <a:t>easily digestible synthesis </a:t>
            </a:r>
            <a:r>
              <a:rPr lang="en-US"/>
              <a:t>document that shows where projects are occurring, the time scales they are characterizing, and the science questions they are addressing</a:t>
            </a:r>
          </a:p>
          <a:p>
            <a:r>
              <a:rPr lang="en-US"/>
              <a:t>Coincide with different types of products from ARL table so information is available in one easy to locate place</a:t>
            </a:r>
          </a:p>
          <a:p>
            <a:r>
              <a:rPr lang="en-US"/>
              <a:t>Also what is the potential of the projects, within reason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24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1D69BF-1819-BB4E-86B3-FC7BB145C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D34C9C7-941C-09BA-5D01-82982C93E63B}"/>
              </a:ext>
            </a:extLst>
          </p:cNvPr>
          <p:cNvSpPr txBox="1">
            <a:spLocks/>
          </p:cNvSpPr>
          <p:nvPr/>
        </p:nvSpPr>
        <p:spPr>
          <a:xfrm>
            <a:off x="838200" y="2506662"/>
            <a:ext cx="10515600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 large diversity of topics with a large diversity of stakeholders, what do we have in common?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>
              <a:sym typeface="Wingdings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>
                <a:sym typeface="Wingdings" pitchFamily="2" charset="2"/>
              </a:rPr>
              <a:t>Second Activity: Stakeholder survey from the CMS Wet Carbon projects on stakeholder expectations and perceptions</a:t>
            </a:r>
          </a:p>
          <a:p>
            <a:r>
              <a:rPr lang="en-US">
                <a:sym typeface="Wingdings" pitchFamily="2" charset="2"/>
              </a:rPr>
              <a:t>The needs of stakeholders within the scope of their projects</a:t>
            </a:r>
          </a:p>
          <a:p>
            <a:r>
              <a:rPr lang="en-US">
                <a:sym typeface="Wingdings" pitchFamily="2" charset="2"/>
              </a:rPr>
              <a:t>The prescient needs of stakeholders generally related to carbon</a:t>
            </a:r>
          </a:p>
          <a:p>
            <a:r>
              <a:rPr lang="en-US">
                <a:sym typeface="Wingdings" pitchFamily="2" charset="2"/>
              </a:rPr>
              <a:t>The perceptions of stakeholders of the potential (or actual) outcomes of their projects</a:t>
            </a:r>
          </a:p>
          <a:p>
            <a:r>
              <a:rPr lang="en-US">
                <a:sym typeface="Wingdings" pitchFamily="2" charset="2"/>
              </a:rPr>
              <a:t>The overall level of interaction between the project stakeholders and PIs</a:t>
            </a:r>
          </a:p>
          <a:p>
            <a:pPr>
              <a:buFontTx/>
              <a:buChar char="-"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B4D076C7-D327-E877-5D80-B7C85899FB70}"/>
              </a:ext>
            </a:extLst>
          </p:cNvPr>
          <p:cNvSpPr txBox="1">
            <a:spLocks/>
          </p:cNvSpPr>
          <p:nvPr/>
        </p:nvSpPr>
        <p:spPr>
          <a:xfrm>
            <a:off x="838200" y="104616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Identifying synergies across CMS Wet Carbon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89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1D69BF-1819-BB4E-86B3-FC7BB145C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80CEF95-97B2-FEB9-2ED3-75283439AB4F}"/>
              </a:ext>
            </a:extLst>
          </p:cNvPr>
          <p:cNvSpPr txBox="1">
            <a:spLocks/>
          </p:cNvSpPr>
          <p:nvPr/>
        </p:nvSpPr>
        <p:spPr>
          <a:xfrm>
            <a:off x="838200" y="2322582"/>
            <a:ext cx="10515600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>
                <a:sym typeface="Wingdings" pitchFamily="2" charset="2"/>
              </a:rPr>
              <a:t>The Outcome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>
                <a:sym typeface="Wingdings" pitchFamily="2" charset="2"/>
              </a:rPr>
              <a:t>Extend and coordinate across Wet Carbon stakeholders</a:t>
            </a:r>
          </a:p>
          <a:p>
            <a:pPr lvl="1"/>
            <a:r>
              <a:rPr lang="en-US">
                <a:sym typeface="Wingdings" pitchFamily="2" charset="2"/>
              </a:rPr>
              <a:t>Through survey and data mapping, connect and extend the reach of CMS projects in the wet carbon area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>
                <a:sym typeface="Wingdings" pitchFamily="2" charset="2"/>
              </a:rPr>
              <a:t>A publication that will</a:t>
            </a:r>
          </a:p>
          <a:p>
            <a:pPr lvl="1"/>
            <a:r>
              <a:rPr lang="en-US">
                <a:sym typeface="Wingdings" pitchFamily="2" charset="2"/>
              </a:rPr>
              <a:t>Provide information to project scientists on stakeholders who already exist within CMS that might potentially be interested in their project</a:t>
            </a:r>
          </a:p>
          <a:p>
            <a:pPr lvl="1"/>
            <a:r>
              <a:rPr lang="en-US">
                <a:sym typeface="Wingdings" pitchFamily="2" charset="2"/>
              </a:rPr>
              <a:t>Provide stakeholders with information on projects that could potentially provide a useful tool or product for their purpose</a:t>
            </a:r>
          </a:p>
          <a:p>
            <a:pPr lvl="1"/>
            <a:r>
              <a:rPr lang="en-US">
                <a:sym typeface="Wingdings" pitchFamily="2" charset="2"/>
              </a:rPr>
              <a:t>Identify synergies between projects that allows for collaboration</a:t>
            </a:r>
          </a:p>
          <a:p>
            <a:pPr lvl="1"/>
            <a:r>
              <a:rPr lang="en-US">
                <a:sym typeface="Wingdings" pitchFamily="2" charset="2"/>
              </a:rPr>
              <a:t>Identify gaps among the projects that are not addressing current or potential stakeholders</a:t>
            </a:r>
          </a:p>
          <a:p>
            <a:pPr lvl="1">
              <a:buFontTx/>
              <a:buChar char="-"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2BF245A2-68D2-BEDB-5380-4E4EECA2957A}"/>
              </a:ext>
            </a:extLst>
          </p:cNvPr>
          <p:cNvSpPr txBox="1">
            <a:spLocks/>
          </p:cNvSpPr>
          <p:nvPr/>
        </p:nvSpPr>
        <p:spPr>
          <a:xfrm>
            <a:off x="838200" y="86208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Identifying synergies across CMS Wet Carbon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8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1D69BF-1819-BB4E-86B3-FC7BB145C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442989-0D80-9FE1-CBE7-8AF441EE1D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406" b="15537"/>
          <a:stretch/>
        </p:blipFill>
        <p:spPr>
          <a:xfrm>
            <a:off x="1756577" y="998288"/>
            <a:ext cx="8021407" cy="5689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7359DC-1929-8B51-44E0-4864DA4C912B}"/>
              </a:ext>
            </a:extLst>
          </p:cNvPr>
          <p:cNvSpPr txBox="1"/>
          <p:nvPr/>
        </p:nvSpPr>
        <p:spPr>
          <a:xfrm>
            <a:off x="3700736" y="2782669"/>
            <a:ext cx="413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90814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432</Words>
  <Application>Microsoft Macintosh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NASA/GSFC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Mcgroddy, Megan E. (GSFC-618.0)[SCIENCE SYSTEMS AND APPLICATIONS INC]</dc:creator>
  <cp:lastModifiedBy>Clark, Blake (GSFC-616.0)[UNIVERSITY OF MARYLAND BALTIMORE CO]</cp:lastModifiedBy>
  <cp:revision>18</cp:revision>
  <dcterms:created xsi:type="dcterms:W3CDTF">2019-11-05T21:24:57Z</dcterms:created>
  <dcterms:modified xsi:type="dcterms:W3CDTF">2024-09-19T12:32:50Z</dcterms:modified>
</cp:coreProperties>
</file>