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61"/>
  </p:normalViewPr>
  <p:slideViewPr>
    <p:cSldViewPr snapToGrid="0">
      <p:cViewPr varScale="1">
        <p:scale>
          <a:sx n="109" d="100"/>
          <a:sy n="109" d="100"/>
        </p:scale>
        <p:origin x="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9EBF3-192B-D964-3C77-05491AE08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6DB224-0B97-ACC7-CCA8-A95953E72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7BB64-2CF6-17F6-E164-E03D0A341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CE2C7-52DD-2851-93E1-010C0288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E02F6-104F-C152-B05E-A76DA357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4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1410B-13A5-63C9-71C6-72072495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E4A01-F640-AF40-06C0-FE8B6AECF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5CA23-0778-D3C8-C186-CD07D5A0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56B70-BCB9-E4FD-5E05-A87648EA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51C1D-6E5F-F357-AFF7-862D55B18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8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19D6FA-5640-E197-C8DB-302897AE1E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DD27-50E2-CE37-09F8-18B9433DB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14417-2A94-C8A8-4D5F-A8785C149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3DA4A-5756-4ED1-B8BD-70E36F1A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3A319-02E7-B97F-3E2C-6AFB30FE6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0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84CD1-8A94-D5EB-1C45-9955A4BEF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2C796-3CCD-6C1F-3488-1BEC235A0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E9F-2E33-59E9-4BA1-6EA5AB656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167A7-D72C-731D-1415-3BAF85F4A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C999C-E577-DC4E-9F14-14E437451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5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C87A2-89FC-6953-083A-260992186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C2418-5141-5A4A-37C7-33ECC9070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DE48F-C423-AFFD-F2A3-37D3B5482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F8A12-727B-2119-D53B-11881CE2B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AAA23-1D17-3F06-C04D-C8CFB4414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5E242-9836-8AE7-92F9-44C9F651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8F314-3E7D-49C8-5085-DB1DE207B8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DB591-7425-839A-1A11-748BB4F97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033489-A7DE-6A1D-6726-C600E8790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88385-CFFC-A530-FCA3-142A2A90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83759-AD7E-C143-9E6C-8F3CC1371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7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5B804-E6A2-73B9-7664-95AEEF8F3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AC73E-92BA-4260-E677-4802F7EDF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2F63A0-77CA-82C3-1660-E7010D301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8676B-93FC-81A1-4362-9576558237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7E61C6-8A1F-6B07-B0F4-0B86E7256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6E749C-C1E1-4E8B-AA17-48F1C691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B35B20-40BB-BF2D-0491-F7556161B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C70D14-E5EB-A697-C7A8-44609F755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1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79BF6-C281-2E0C-CE7E-C1BBDA88F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036948-BFD4-C9EC-973B-7B8DF0680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BC9378-1E9D-9BEE-A41C-95F6FD087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FC670-0F15-0D3D-AB7F-E107FCF0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0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0903CB-5643-0033-40AC-B1BEF51B9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A1E156-510E-CB4E-09FC-12FF11E96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DFF540-378F-11CF-2EC6-8ABBDD823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5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FD52-DAEB-DB5D-D7A0-40B7369B0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56C2-89B2-BEF9-071D-3C0E72D10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7D8879-58F2-5043-6FA1-20294B0A0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2A798-AF80-D55D-DE52-645C2BC8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B30BF-8CF2-8E86-EEF0-675A4B1E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2CD8-8FCF-BED6-209B-640438EF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3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F6EA4-407B-7F69-94D9-F594B8284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4392B7-78BD-6224-FE3D-28FB8CBCD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087A7C-935E-BE65-16C9-A61CB2DBD3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7D98F-2594-6B60-13CE-5D861D56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875E2-CFDA-F48B-4490-41F41F716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D8225-3FCF-4CCD-44E3-106681E30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4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860B64-4891-6E15-2544-525A1D567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CFCAC-6570-0EBC-C384-07D5B3025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34F6B-4BB8-43FE-4DB6-267F0B4EF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6B4DF4-353D-9E4D-A699-B7FC8A4F093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F196A-58A3-1FE5-0197-698AF6536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8739D-241F-CAD1-C2B3-AB9E14B02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4F0DD4-C1E9-F448-8AD5-46F5AC58B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0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557757-D97A-DC65-BCD1-20541CFA6E82}"/>
              </a:ext>
            </a:extLst>
          </p:cNvPr>
          <p:cNvSpPr txBox="1"/>
          <p:nvPr/>
        </p:nvSpPr>
        <p:spPr>
          <a:xfrm>
            <a:off x="382137" y="368490"/>
            <a:ext cx="999016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Atmospheric Flux Breakout Highlights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Talked / categorized types of data products:</a:t>
            </a:r>
          </a:p>
          <a:p>
            <a:endParaRPr lang="en-US" dirty="0"/>
          </a:p>
          <a:p>
            <a:endParaRPr lang="en-US" dirty="0"/>
          </a:p>
          <a:p>
            <a:pPr marL="342900" indent="-342900">
              <a:buAutoNum type="arabicParenBoth"/>
            </a:pPr>
            <a:r>
              <a:rPr lang="en-US" dirty="0"/>
              <a:t>Tools – something that makes a stakeholder workflow easier</a:t>
            </a:r>
          </a:p>
          <a:p>
            <a:pPr lvl="2"/>
            <a:r>
              <a:rPr lang="en-US" dirty="0"/>
              <a:t>- Examples: data </a:t>
            </a:r>
            <a:r>
              <a:rPr lang="en-US" dirty="0" err="1"/>
              <a:t>api</a:t>
            </a:r>
            <a:r>
              <a:rPr lang="en-US" dirty="0"/>
              <a:t>, process automation</a:t>
            </a:r>
          </a:p>
          <a:p>
            <a:pPr marL="342900" indent="-342900">
              <a:buAutoNum type="arabicParenBoth"/>
            </a:pPr>
            <a:endParaRPr lang="en-US" dirty="0"/>
          </a:p>
          <a:p>
            <a:pPr marL="342900" indent="-342900">
              <a:buAutoNum type="arabicParenBoth"/>
            </a:pPr>
            <a:r>
              <a:rPr lang="en-US" dirty="0"/>
              <a:t>Audits / independent assessments – something to verify stakeholders data</a:t>
            </a:r>
          </a:p>
          <a:p>
            <a:pPr lvl="2"/>
            <a:r>
              <a:rPr lang="en-US" dirty="0"/>
              <a:t>- Example: inverse flux product to compare to inventory</a:t>
            </a:r>
          </a:p>
          <a:p>
            <a:endParaRPr lang="en-US" dirty="0"/>
          </a:p>
          <a:p>
            <a:r>
              <a:rPr lang="en-US" dirty="0"/>
              <a:t>(3) Prototype – new product not in stakeholder workflow that they may choose to pick up</a:t>
            </a:r>
          </a:p>
          <a:p>
            <a:r>
              <a:rPr lang="en-US" dirty="0"/>
              <a:t>	- Example: Super-emitter observations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Wanted to characterize / classify products so that when we speak to stakeholders and needs, we understand which type of product stakeholder is interested in</a:t>
            </a:r>
          </a:p>
        </p:txBody>
      </p:sp>
    </p:spTree>
    <p:extLst>
      <p:ext uri="{BB962C8B-B14F-4D97-AF65-F5344CB8AC3E}">
        <p14:creationId xmlns:p14="http://schemas.microsoft.com/office/powerpoint/2010/main" val="170759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557757-D97A-DC65-BCD1-20541CFA6E82}"/>
              </a:ext>
            </a:extLst>
          </p:cNvPr>
          <p:cNvSpPr txBox="1"/>
          <p:nvPr/>
        </p:nvSpPr>
        <p:spPr>
          <a:xfrm>
            <a:off x="382137" y="368490"/>
            <a:ext cx="999016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Atmospheric Flux Breakout Highlights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Identified areas to work on:</a:t>
            </a:r>
          </a:p>
          <a:p>
            <a:endParaRPr lang="en-US" dirty="0"/>
          </a:p>
          <a:p>
            <a:pPr marL="342900" indent="-342900">
              <a:buAutoNum type="arabicParenBoth"/>
            </a:pPr>
            <a:r>
              <a:rPr lang="en-US" dirty="0"/>
              <a:t>Tooling – is there a way we can get the many CMS products into a more easily accessible state for current and potential future stakeholders (e.g., STAC API, </a:t>
            </a:r>
            <a:r>
              <a:rPr lang="en-US" dirty="0" err="1"/>
              <a:t>etc</a:t>
            </a:r>
            <a:r>
              <a:rPr lang="en-US" dirty="0"/>
              <a:t>). Which current products lend themselves to this most easily?</a:t>
            </a:r>
          </a:p>
          <a:p>
            <a:pPr marL="342900" indent="-342900">
              <a:buAutoNum type="arabicParenBoth"/>
            </a:pPr>
            <a:endParaRPr lang="en-US" dirty="0"/>
          </a:p>
          <a:p>
            <a:pPr marL="342900" indent="-342900">
              <a:buAutoNum type="arabicParenBoth"/>
            </a:pPr>
            <a:r>
              <a:rPr lang="en-US" dirty="0"/>
              <a:t>Expanding the stakeholder map outside U.S/global/etc. Talked about bringing CMS into more conversations with boundary organizations and NGOs who work with capacity building in other countries</a:t>
            </a:r>
          </a:p>
          <a:p>
            <a:pPr marL="342900" indent="-342900">
              <a:buAutoNum type="arabicParenBoth"/>
            </a:pPr>
            <a:endParaRPr lang="en-US" dirty="0"/>
          </a:p>
          <a:p>
            <a:pPr marL="342900" indent="-342900">
              <a:buAutoNum type="arabicParenBoth"/>
            </a:pPr>
            <a:r>
              <a:rPr lang="en-US" dirty="0"/>
              <a:t>Acknowledge persistent inventory / inversion tension. Two points:</a:t>
            </a:r>
          </a:p>
          <a:p>
            <a:pPr marL="800100" lvl="1" indent="-342900">
              <a:buAutoNum type="arabicParenBoth"/>
            </a:pPr>
            <a:r>
              <a:rPr lang="en-US" dirty="0"/>
              <a:t>Spend more time adapting inversion products into exact IPCC reporting framework. See what’s possible / what’s difficult</a:t>
            </a:r>
          </a:p>
          <a:p>
            <a:pPr marL="800100" lvl="1" indent="-342900">
              <a:buAutoNum type="arabicParenBoth"/>
            </a:pPr>
            <a:r>
              <a:rPr lang="en-US" dirty="0"/>
              <a:t>Watch what happens with Colorado Department of Public Health &amp; Environment: New regulatory oversight of </a:t>
            </a:r>
            <a:r>
              <a:rPr lang="en-US" dirty="0" err="1"/>
              <a:t>oil&amp;gas</a:t>
            </a:r>
            <a:r>
              <a:rPr lang="en-US" dirty="0"/>
              <a:t> production that sets standards based against measurement-informed inventories. May provide a roadmap to broader reporting frameworks.</a:t>
            </a:r>
          </a:p>
        </p:txBody>
      </p:sp>
    </p:spTree>
    <p:extLst>
      <p:ext uri="{BB962C8B-B14F-4D97-AF65-F5344CB8AC3E}">
        <p14:creationId xmlns:p14="http://schemas.microsoft.com/office/powerpoint/2010/main" val="2556950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252</Words>
  <Application>Microsoft Macintosh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Cusworth</dc:creator>
  <cp:lastModifiedBy>Daniel Cusworth</cp:lastModifiedBy>
  <cp:revision>1</cp:revision>
  <dcterms:created xsi:type="dcterms:W3CDTF">2024-09-18T12:08:37Z</dcterms:created>
  <dcterms:modified xsi:type="dcterms:W3CDTF">2024-09-18T12:19:44Z</dcterms:modified>
</cp:coreProperties>
</file>