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61" r:id="rId2"/>
    <p:sldId id="303" r:id="rId3"/>
    <p:sldId id="262" r:id="rId4"/>
    <p:sldId id="306" r:id="rId5"/>
    <p:sldId id="301" r:id="rId6"/>
    <p:sldId id="311" r:id="rId7"/>
    <p:sldId id="312" r:id="rId8"/>
    <p:sldId id="265" r:id="rId9"/>
    <p:sldId id="302" r:id="rId10"/>
    <p:sldId id="307" r:id="rId11"/>
    <p:sldId id="308" r:id="rId12"/>
    <p:sldId id="309" r:id="rId13"/>
    <p:sldId id="31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FD"/>
    <a:srgbClr val="FF85FF"/>
    <a:srgbClr val="FF4178"/>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CB6714-B465-8C43-A139-C8EEE0E815F3}" v="4" dt="2025-09-10T22:17:32.7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02" autoAdjust="0"/>
    <p:restoredTop sz="96691"/>
  </p:normalViewPr>
  <p:slideViewPr>
    <p:cSldViewPr snapToGrid="0">
      <p:cViewPr varScale="1">
        <p:scale>
          <a:sx n="143" d="100"/>
          <a:sy n="143" d="100"/>
        </p:scale>
        <p:origin x="576" y="208"/>
      </p:cViewPr>
      <p:guideLst/>
    </p:cSldViewPr>
  </p:slideViewPr>
  <p:notesTextViewPr>
    <p:cViewPr>
      <p:scale>
        <a:sx n="150" d="100"/>
        <a:sy n="15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un, Reem A. (ARC-SGG)" userId="b6ee24ef-f817-4bfc-b16e-15556028344a" providerId="ADAL" clId="{8BD36617-EF51-5029-B161-34781C8005A2}"/>
    <pc:docChg chg="undo custSel addSld delSld modSld">
      <pc:chgData name="Hannun, Reem A. (ARC-SGG)" userId="b6ee24ef-f817-4bfc-b16e-15556028344a" providerId="ADAL" clId="{8BD36617-EF51-5029-B161-34781C8005A2}" dt="2025-09-10T22:27:55.164" v="509" actId="20577"/>
      <pc:docMkLst>
        <pc:docMk/>
      </pc:docMkLst>
      <pc:sldChg chg="delSp mod">
        <pc:chgData name="Hannun, Reem A. (ARC-SGG)" userId="b6ee24ef-f817-4bfc-b16e-15556028344a" providerId="ADAL" clId="{8BD36617-EF51-5029-B161-34781C8005A2}" dt="2025-09-10T22:18:01.600" v="46" actId="478"/>
        <pc:sldMkLst>
          <pc:docMk/>
          <pc:sldMk cId="1486500886" sldId="309"/>
        </pc:sldMkLst>
        <pc:spChg chg="del">
          <ac:chgData name="Hannun, Reem A. (ARC-SGG)" userId="b6ee24ef-f817-4bfc-b16e-15556028344a" providerId="ADAL" clId="{8BD36617-EF51-5029-B161-34781C8005A2}" dt="2025-09-10T22:18:01.600" v="46" actId="478"/>
          <ac:spMkLst>
            <pc:docMk/>
            <pc:sldMk cId="1486500886" sldId="309"/>
            <ac:spMk id="6" creationId="{F8972881-917C-EE4B-2AFF-77C54E6AA6D2}"/>
          </ac:spMkLst>
        </pc:spChg>
      </pc:sldChg>
      <pc:sldChg chg="modSp del mod">
        <pc:chgData name="Hannun, Reem A. (ARC-SGG)" userId="b6ee24ef-f817-4bfc-b16e-15556028344a" providerId="ADAL" clId="{8BD36617-EF51-5029-B161-34781C8005A2}" dt="2025-09-10T22:17:42.404" v="45" actId="2696"/>
        <pc:sldMkLst>
          <pc:docMk/>
          <pc:sldMk cId="605019712" sldId="314"/>
        </pc:sldMkLst>
        <pc:spChg chg="mod">
          <ac:chgData name="Hannun, Reem A. (ARC-SGG)" userId="b6ee24ef-f817-4bfc-b16e-15556028344a" providerId="ADAL" clId="{8BD36617-EF51-5029-B161-34781C8005A2}" dt="2025-09-10T22:16:37.258" v="2" actId="27636"/>
          <ac:spMkLst>
            <pc:docMk/>
            <pc:sldMk cId="605019712" sldId="314"/>
            <ac:spMk id="5" creationId="{DDB00583-24E0-ADA8-A370-B1B39DE17D19}"/>
          </ac:spMkLst>
        </pc:spChg>
      </pc:sldChg>
      <pc:sldChg chg="modSp add mod">
        <pc:chgData name="Hannun, Reem A. (ARC-SGG)" userId="b6ee24ef-f817-4bfc-b16e-15556028344a" providerId="ADAL" clId="{8BD36617-EF51-5029-B161-34781C8005A2}" dt="2025-09-10T22:27:55.164" v="509" actId="20577"/>
        <pc:sldMkLst>
          <pc:docMk/>
          <pc:sldMk cId="4268696620" sldId="315"/>
        </pc:sldMkLst>
        <pc:spChg chg="mod">
          <ac:chgData name="Hannun, Reem A. (ARC-SGG)" userId="b6ee24ef-f817-4bfc-b16e-15556028344a" providerId="ADAL" clId="{8BD36617-EF51-5029-B161-34781C8005A2}" dt="2025-09-10T22:27:55.164" v="509" actId="20577"/>
          <ac:spMkLst>
            <pc:docMk/>
            <pc:sldMk cId="4268696620" sldId="315"/>
            <ac:spMk id="5" creationId="{5E7C9F60-147D-B2EA-7186-18586709493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CD49E-3EDF-453B-BEAE-1C8F7819B301}" type="datetimeFigureOut">
              <a:rPr lang="en-US" smtClean="0"/>
              <a:t>9/11/25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63763-68C3-48D3-B334-CD57A1E9B9C5}" type="slidenum">
              <a:rPr lang="en-US" smtClean="0"/>
              <a:t>‹#›</a:t>
            </a:fld>
            <a:endParaRPr lang="en-US"/>
          </a:p>
        </p:txBody>
      </p:sp>
    </p:spTree>
    <p:extLst>
      <p:ext uri="{BB962C8B-B14F-4D97-AF65-F5344CB8AC3E}">
        <p14:creationId xmlns:p14="http://schemas.microsoft.com/office/powerpoint/2010/main" val="3969964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 Introduction to Flux WG</a:t>
            </a:r>
          </a:p>
          <a:p>
            <a:pPr lvl="1"/>
            <a:r>
              <a:rPr lang="en-US" sz="1200" b="0" i="0" u="none" strike="noStrike" kern="1200" dirty="0">
                <a:solidFill>
                  <a:schemeClr val="tx1"/>
                </a:solidFill>
                <a:effectLst/>
                <a:latin typeface="+mn-lt"/>
                <a:ea typeface="+mn-ea"/>
                <a:cs typeface="+mn-cs"/>
              </a:rPr>
              <a:t>Goals</a:t>
            </a:r>
          </a:p>
          <a:p>
            <a:pPr lvl="1"/>
            <a:r>
              <a:rPr lang="en-US" sz="1200" b="0" i="0" u="none" strike="noStrike" kern="1200" dirty="0">
                <a:solidFill>
                  <a:schemeClr val="tx1"/>
                </a:solidFill>
                <a:effectLst/>
                <a:latin typeface="+mn-lt"/>
                <a:ea typeface="+mn-ea"/>
                <a:cs typeface="+mn-cs"/>
              </a:rPr>
              <a:t>Members</a:t>
            </a:r>
          </a:p>
          <a:p>
            <a:pPr lvl="1"/>
            <a:r>
              <a:rPr lang="en-US" sz="1200" b="0" i="0" u="none" strike="noStrike" kern="1200" dirty="0">
                <a:solidFill>
                  <a:schemeClr val="tx1"/>
                </a:solidFill>
                <a:effectLst/>
                <a:latin typeface="+mn-lt"/>
                <a:ea typeface="+mn-ea"/>
                <a:cs typeface="+mn-cs"/>
              </a:rPr>
              <a:t>Projects Involved</a:t>
            </a:r>
          </a:p>
          <a:p>
            <a:r>
              <a:rPr lang="en-US" sz="1200" b="0" i="0" u="none" strike="noStrike" kern="1200" dirty="0">
                <a:solidFill>
                  <a:schemeClr val="tx1"/>
                </a:solidFill>
                <a:effectLst/>
                <a:latin typeface="+mn-lt"/>
                <a:ea typeface="+mn-ea"/>
                <a:cs typeface="+mn-cs"/>
              </a:rPr>
              <a:t>Stakeholder discussion</a:t>
            </a:r>
          </a:p>
          <a:p>
            <a:r>
              <a:rPr lang="en-US" sz="1200" b="0" i="0" u="none" strike="noStrike" kern="1200" dirty="0">
                <a:solidFill>
                  <a:schemeClr val="tx1"/>
                </a:solidFill>
                <a:effectLst/>
                <a:latin typeface="+mn-lt"/>
                <a:ea typeface="+mn-ea"/>
                <a:cs typeface="+mn-cs"/>
              </a:rPr>
              <a:t>Synthesis paper discussion</a:t>
            </a:r>
          </a:p>
          <a:p>
            <a:pPr lvl="1"/>
            <a:r>
              <a:rPr lang="en-US" sz="1200" b="0" i="0" u="none" strike="noStrike" kern="1200" dirty="0">
                <a:solidFill>
                  <a:schemeClr val="tx1"/>
                </a:solidFill>
                <a:effectLst/>
                <a:latin typeface="+mn-lt"/>
                <a:ea typeface="+mn-ea"/>
                <a:cs typeface="+mn-cs"/>
              </a:rPr>
              <a:t>Walk-through scope of the paper</a:t>
            </a:r>
          </a:p>
          <a:p>
            <a:pPr lvl="1"/>
            <a:r>
              <a:rPr lang="en-US" sz="1200" b="0" i="0" u="none" strike="noStrike" kern="1200" dirty="0">
                <a:solidFill>
                  <a:schemeClr val="tx1"/>
                </a:solidFill>
                <a:effectLst/>
                <a:latin typeface="+mn-lt"/>
                <a:ea typeface="+mn-ea"/>
                <a:cs typeface="+mn-cs"/>
              </a:rPr>
              <a:t>GC Hurtt Phase 2 and Phase 3 reports</a:t>
            </a:r>
          </a:p>
          <a:p>
            <a:r>
              <a:rPr lang="en-US" sz="1200" b="0" i="0" u="none" strike="noStrike" kern="1200" dirty="0">
                <a:solidFill>
                  <a:schemeClr val="tx1"/>
                </a:solidFill>
                <a:effectLst/>
                <a:latin typeface="+mn-lt"/>
                <a:ea typeface="+mn-ea"/>
                <a:cs typeface="+mn-cs"/>
              </a:rPr>
              <a:t>Open discussion</a:t>
            </a:r>
          </a:p>
          <a:p>
            <a:pPr lvl="1"/>
            <a:r>
              <a:rPr lang="en-US" sz="1200" b="0" i="0" u="none" strike="noStrike" kern="1200" dirty="0">
                <a:solidFill>
                  <a:schemeClr val="tx1"/>
                </a:solidFill>
                <a:effectLst/>
                <a:latin typeface="+mn-lt"/>
                <a:ea typeface="+mn-ea"/>
                <a:cs typeface="+mn-cs"/>
              </a:rPr>
              <a:t>Perspective pieces</a:t>
            </a:r>
          </a:p>
          <a:p>
            <a:pPr lvl="1"/>
            <a:r>
              <a:rPr lang="en-US" sz="1200" b="0" i="0" u="none" strike="noStrike" kern="1200" dirty="0">
                <a:solidFill>
                  <a:schemeClr val="tx1"/>
                </a:solidFill>
                <a:effectLst/>
                <a:latin typeface="+mn-lt"/>
                <a:ea typeface="+mn-ea"/>
                <a:cs typeface="+mn-cs"/>
              </a:rPr>
              <a:t>Other topics</a:t>
            </a:r>
          </a:p>
          <a:p>
            <a:r>
              <a:rPr lang="en-US" sz="1200" b="0" i="0" u="none" strike="noStrike" kern="1200" dirty="0">
                <a:solidFill>
                  <a:schemeClr val="tx1"/>
                </a:solidFill>
                <a:effectLst/>
                <a:latin typeface="+mn-lt"/>
                <a:ea typeface="+mn-ea"/>
                <a:cs typeface="+mn-cs"/>
              </a:rPr>
              <a:t>Interactive writing sessions</a:t>
            </a:r>
          </a:p>
          <a:p>
            <a:pPr lvl="1"/>
            <a:r>
              <a:rPr lang="en-US" sz="1200" b="0" i="0" u="none" strike="noStrike" kern="1200" dirty="0">
                <a:solidFill>
                  <a:schemeClr val="tx1"/>
                </a:solidFill>
                <a:effectLst/>
                <a:latin typeface="+mn-lt"/>
                <a:ea typeface="+mn-ea"/>
                <a:cs typeface="+mn-cs"/>
              </a:rPr>
              <a:t>Subsection writing meetings</a:t>
            </a:r>
          </a:p>
        </p:txBody>
      </p:sp>
      <p:sp>
        <p:nvSpPr>
          <p:cNvPr id="4" name="Slide Number Placeholder 3"/>
          <p:cNvSpPr>
            <a:spLocks noGrp="1"/>
          </p:cNvSpPr>
          <p:nvPr>
            <p:ph type="sldNum" sz="quarter" idx="5"/>
          </p:nvPr>
        </p:nvSpPr>
        <p:spPr/>
        <p:txBody>
          <a:bodyPr/>
          <a:lstStyle/>
          <a:p>
            <a:fld id="{BE663763-68C3-48D3-B334-CD57A1E9B9C5}" type="slidenum">
              <a:rPr lang="en-US" smtClean="0"/>
              <a:t>2</a:t>
            </a:fld>
            <a:endParaRPr lang="en-US"/>
          </a:p>
        </p:txBody>
      </p:sp>
    </p:spTree>
    <p:extLst>
      <p:ext uri="{BB962C8B-B14F-4D97-AF65-F5344CB8AC3E}">
        <p14:creationId xmlns:p14="http://schemas.microsoft.com/office/powerpoint/2010/main" val="251954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focus of the Flux Working Group is to determine and quantify the carbon balance of individual point sources to state or multi-state regions to hemispheric or global domains. These estimates of carbon fluxes and stocks are needed to help understand processes at various spatiotemporal scales, to help develop and test hypotheses, to provide inputs for models, and to provide estimates for policy needs, such as reporting GHG emissions and sinks to stakeholders and decision-makers. </a:t>
            </a:r>
            <a:endParaRPr lang="en-US" dirty="0"/>
          </a:p>
        </p:txBody>
      </p:sp>
      <p:sp>
        <p:nvSpPr>
          <p:cNvPr id="4" name="Slide Number Placeholder 3"/>
          <p:cNvSpPr>
            <a:spLocks noGrp="1"/>
          </p:cNvSpPr>
          <p:nvPr>
            <p:ph type="sldNum" sz="quarter" idx="5"/>
          </p:nvPr>
        </p:nvSpPr>
        <p:spPr/>
        <p:txBody>
          <a:bodyPr/>
          <a:lstStyle/>
          <a:p>
            <a:fld id="{BE663763-68C3-48D3-B334-CD57A1E9B9C5}" type="slidenum">
              <a:rPr lang="en-US" smtClean="0"/>
              <a:t>3</a:t>
            </a:fld>
            <a:endParaRPr lang="en-US"/>
          </a:p>
        </p:txBody>
      </p:sp>
    </p:spTree>
    <p:extLst>
      <p:ext uri="{BB962C8B-B14F-4D97-AF65-F5344CB8AC3E}">
        <p14:creationId xmlns:p14="http://schemas.microsoft.com/office/powerpoint/2010/main" val="3389472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8B562-C116-57B7-8CB0-05A17CCF78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F6E1E2-2B50-E1E6-3C2A-7F62381551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035C45-6096-8668-3488-EAEB386091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80B87F-E4BA-2B74-BFD5-EECD209EB3D4}"/>
              </a:ext>
            </a:extLst>
          </p:cNvPr>
          <p:cNvSpPr>
            <a:spLocks noGrp="1"/>
          </p:cNvSpPr>
          <p:nvPr>
            <p:ph type="sldNum" sz="quarter" idx="5"/>
          </p:nvPr>
        </p:nvSpPr>
        <p:spPr/>
        <p:txBody>
          <a:bodyPr/>
          <a:lstStyle/>
          <a:p>
            <a:fld id="{BE663763-68C3-48D3-B334-CD57A1E9B9C5}" type="slidenum">
              <a:rPr lang="en-US" smtClean="0"/>
              <a:t>4</a:t>
            </a:fld>
            <a:endParaRPr lang="en-US"/>
          </a:p>
        </p:txBody>
      </p:sp>
    </p:spTree>
    <p:extLst>
      <p:ext uri="{BB962C8B-B14F-4D97-AF65-F5344CB8AC3E}">
        <p14:creationId xmlns:p14="http://schemas.microsoft.com/office/powerpoint/2010/main" val="367505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 46, Continental – 9, National -13, Regional -11, State -14</a:t>
            </a:r>
          </a:p>
          <a:p>
            <a:endParaRPr lang="en-US" dirty="0"/>
          </a:p>
          <a:p>
            <a:r>
              <a:rPr lang="en-US" dirty="0"/>
              <a:t>Temporal/Time Domain chart from George</a:t>
            </a:r>
          </a:p>
        </p:txBody>
      </p:sp>
      <p:sp>
        <p:nvSpPr>
          <p:cNvPr id="4" name="Slide Number Placeholder 3"/>
          <p:cNvSpPr>
            <a:spLocks noGrp="1"/>
          </p:cNvSpPr>
          <p:nvPr>
            <p:ph type="sldNum" sz="quarter" idx="5"/>
          </p:nvPr>
        </p:nvSpPr>
        <p:spPr/>
        <p:txBody>
          <a:bodyPr/>
          <a:lstStyle/>
          <a:p>
            <a:fld id="{BE663763-68C3-48D3-B334-CD57A1E9B9C5}" type="slidenum">
              <a:rPr lang="en-US" smtClean="0"/>
              <a:t>6</a:t>
            </a:fld>
            <a:endParaRPr lang="en-US"/>
          </a:p>
        </p:txBody>
      </p:sp>
    </p:spTree>
    <p:extLst>
      <p:ext uri="{BB962C8B-B14F-4D97-AF65-F5344CB8AC3E}">
        <p14:creationId xmlns:p14="http://schemas.microsoft.com/office/powerpoint/2010/main" val="1840646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228600" indent="-228600">
              <a:buAutoNum type="arabicPeriod"/>
            </a:pPr>
            <a:r>
              <a:rPr lang="en-US" dirty="0"/>
              <a:t>Good progress making connections at the state level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we have a lot of successful engagements with state level agencies, branching into NGO space, and private sector</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63763-68C3-48D3-B334-CD57A1E9B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88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point #2 – major findings, key accomplishments</a:t>
            </a:r>
          </a:p>
        </p:txBody>
      </p:sp>
      <p:sp>
        <p:nvSpPr>
          <p:cNvPr id="4" name="Slide Number Placeholder 3"/>
          <p:cNvSpPr>
            <a:spLocks noGrp="1"/>
          </p:cNvSpPr>
          <p:nvPr>
            <p:ph type="sldNum" sz="quarter" idx="5"/>
          </p:nvPr>
        </p:nvSpPr>
        <p:spPr/>
        <p:txBody>
          <a:bodyPr/>
          <a:lstStyle/>
          <a:p>
            <a:fld id="{BE663763-68C3-48D3-B334-CD57A1E9B9C5}" type="slidenum">
              <a:rPr lang="en-US" smtClean="0"/>
              <a:t>8</a:t>
            </a:fld>
            <a:endParaRPr lang="en-US"/>
          </a:p>
        </p:txBody>
      </p:sp>
    </p:spTree>
    <p:extLst>
      <p:ext uri="{BB962C8B-B14F-4D97-AF65-F5344CB8AC3E}">
        <p14:creationId xmlns:p14="http://schemas.microsoft.com/office/powerpoint/2010/main" val="3476613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0276B-B0E5-213D-592E-7ECE972750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5AF78-BE90-CAB5-1B78-65D949923F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A06526-C5C4-A5BA-3C14-9C1631EBD44F}"/>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CD - Constantly being reminded of the ARL levels - how do you make it operational? And hand it over to stakeholder? </a:t>
            </a:r>
          </a:p>
          <a:p>
            <a:r>
              <a:rPr lang="en-US" sz="1200" b="0" i="0" u="none" strike="noStrike" kern="1200" dirty="0">
                <a:solidFill>
                  <a:schemeClr val="tx1"/>
                </a:solidFill>
                <a:effectLst/>
                <a:latin typeface="+mn-lt"/>
                <a:ea typeface="+mn-ea"/>
                <a:cs typeface="+mn-cs"/>
              </a:rPr>
              <a:t>Getting to know of the stakeholders at the beginning, working with end-users can be very challenging</a:t>
            </a:r>
          </a:p>
          <a:p>
            <a:r>
              <a:rPr lang="en-US" sz="1200" b="0" i="0" u="none" strike="noStrike" kern="1200" dirty="0">
                <a:solidFill>
                  <a:schemeClr val="tx1"/>
                </a:solidFill>
                <a:effectLst/>
                <a:latin typeface="+mn-lt"/>
                <a:ea typeface="+mn-ea"/>
                <a:cs typeface="+mn-cs"/>
              </a:rPr>
              <a:t>KD  - Has been hard to traditionally engage stakeholders for flux working group, spatiotemporal resolution is not at the scales that stakeholders want</a:t>
            </a:r>
          </a:p>
          <a:p>
            <a:r>
              <a:rPr lang="en-US" sz="1200" b="0" i="0" u="none" strike="noStrike" kern="1200" dirty="0">
                <a:solidFill>
                  <a:schemeClr val="tx1"/>
                </a:solidFill>
                <a:effectLst/>
                <a:latin typeface="+mn-lt"/>
                <a:ea typeface="+mn-ea"/>
                <a:cs typeface="+mn-cs"/>
              </a:rPr>
              <a:t>KD - What are the barriers? What would push us through?</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JL &amp; RV - quantifying uncertainties - tying the Kennedy et al. uncertainty paper in here</a:t>
            </a:r>
          </a:p>
          <a:p>
            <a:r>
              <a:rPr lang="en-US" sz="1200" b="0" i="0" u="none" strike="noStrike" kern="1200" dirty="0">
                <a:solidFill>
                  <a:schemeClr val="tx1"/>
                </a:solidFill>
                <a:effectLst/>
                <a:latin typeface="+mn-lt"/>
                <a:ea typeface="+mn-ea"/>
                <a:cs typeface="+mn-cs"/>
              </a:rPr>
              <a:t>JW - CEOS best practices document on area fluxes - make sure you connect #b and #c to here</a:t>
            </a:r>
          </a:p>
          <a:p>
            <a:r>
              <a:rPr lang="en-US" sz="1200" b="0" i="0" u="none" strike="noStrike" kern="1200" dirty="0">
                <a:solidFill>
                  <a:schemeClr val="tx1"/>
                </a:solidFill>
                <a:effectLst/>
                <a:latin typeface="+mn-lt"/>
                <a:ea typeface="+mn-ea"/>
                <a:cs typeface="+mn-cs"/>
              </a:rPr>
              <a:t>JW - how is this different from Brendan’s paper?</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AM - Synthesis paper can be a way of providing a consistent message - addresses the question of how this paper can be unique relative to information already available from previous studies. </a:t>
            </a:r>
          </a:p>
          <a:p>
            <a:r>
              <a:rPr lang="en-US" sz="1200" b="0" i="0" u="none" strike="noStrike" kern="1200" dirty="0">
                <a:solidFill>
                  <a:schemeClr val="tx1"/>
                </a:solidFill>
                <a:effectLst/>
                <a:latin typeface="+mn-lt"/>
                <a:ea typeface="+mn-ea"/>
                <a:cs typeface="+mn-cs"/>
              </a:rPr>
              <a:t>AM - have you considered not writing a paper? Podcast - what is the way of getting to the audience? It is not through a paper. Need to get a consistent messaging across different forms of communication</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Dig a little more into national interests. You can dig even into state interests. Framing our work about carbon and climate is not impactful. Rather - improve public health and safety, talk about natural resource and economic impacts. Taking things to dollars. The work has to be science-based and justified. The economic impact - getting those numbers out is meaningful. </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Public health, ecosystem health, ecosystem services, natural disaster, economics, loss due to wildfires, drought-induced mortality, crop failure, loss of timber</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Other ways of looking at CMS progress - national security. PG disagrees</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NASA CMS does not do economics. Need to translate to economics - we are limited in what we can quantify, unless we try to make those connections</a:t>
            </a:r>
          </a:p>
        </p:txBody>
      </p:sp>
      <p:sp>
        <p:nvSpPr>
          <p:cNvPr id="4" name="Slide Number Placeholder 3">
            <a:extLst>
              <a:ext uri="{FF2B5EF4-FFF2-40B4-BE49-F238E27FC236}">
                <a16:creationId xmlns:a16="http://schemas.microsoft.com/office/drawing/2014/main" id="{8B910E3A-9156-67FD-EF2B-76A25B5CB210}"/>
              </a:ext>
            </a:extLst>
          </p:cNvPr>
          <p:cNvSpPr>
            <a:spLocks noGrp="1"/>
          </p:cNvSpPr>
          <p:nvPr>
            <p:ph type="sldNum" sz="quarter" idx="5"/>
          </p:nvPr>
        </p:nvSpPr>
        <p:spPr/>
        <p:txBody>
          <a:bodyPr/>
          <a:lstStyle/>
          <a:p>
            <a:fld id="{BE663763-68C3-48D3-B334-CD57A1E9B9C5}" type="slidenum">
              <a:rPr lang="en-US" smtClean="0"/>
              <a:t>13</a:t>
            </a:fld>
            <a:endParaRPr lang="en-US"/>
          </a:p>
        </p:txBody>
      </p:sp>
    </p:spTree>
    <p:extLst>
      <p:ext uri="{BB962C8B-B14F-4D97-AF65-F5344CB8AC3E}">
        <p14:creationId xmlns:p14="http://schemas.microsoft.com/office/powerpoint/2010/main" val="1874761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DF4CA9-EF12-4846-8F70-C417C8063A08}" type="datetime1">
              <a:rPr lang="en-US" smtClean="0"/>
              <a:t>9/11/25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9DCFC-50C3-4F09-AC54-5DAE7DA49DFB}" type="slidenum">
              <a:rPr lang="en-US" smtClean="0"/>
              <a:t>‹#›</a:t>
            </a:fld>
            <a:endParaRPr lang="en-US"/>
          </a:p>
        </p:txBody>
      </p:sp>
    </p:spTree>
    <p:extLst>
      <p:ext uri="{BB962C8B-B14F-4D97-AF65-F5344CB8AC3E}">
        <p14:creationId xmlns:p14="http://schemas.microsoft.com/office/powerpoint/2010/main" val="1684645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24BCE9-09B1-F442-AC43-D28F4E079AE1}" type="datetime1">
              <a:rPr lang="en-US" smtClean="0"/>
              <a:t>9/11/25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9DCFC-50C3-4F09-AC54-5DAE7DA49DFB}" type="slidenum">
              <a:rPr lang="en-US" smtClean="0"/>
              <a:t>‹#›</a:t>
            </a:fld>
            <a:endParaRPr lang="en-US"/>
          </a:p>
        </p:txBody>
      </p:sp>
    </p:spTree>
    <p:extLst>
      <p:ext uri="{BB962C8B-B14F-4D97-AF65-F5344CB8AC3E}">
        <p14:creationId xmlns:p14="http://schemas.microsoft.com/office/powerpoint/2010/main" val="303313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18B17C-BCE9-3544-99A7-367960A34800}" type="datetime1">
              <a:rPr lang="en-US" smtClean="0"/>
              <a:t>9/11/25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9DCFC-50C3-4F09-AC54-5DAE7DA49DFB}" type="slidenum">
              <a:rPr lang="en-US" smtClean="0"/>
              <a:t>‹#›</a:t>
            </a:fld>
            <a:endParaRPr lang="en-US"/>
          </a:p>
        </p:txBody>
      </p:sp>
    </p:spTree>
    <p:extLst>
      <p:ext uri="{BB962C8B-B14F-4D97-AF65-F5344CB8AC3E}">
        <p14:creationId xmlns:p14="http://schemas.microsoft.com/office/powerpoint/2010/main" val="175825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3258A0-ADC4-5347-853E-B27620424180}" type="datetime1">
              <a:rPr lang="en-US" smtClean="0"/>
              <a:t>9/11/25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9DCFC-50C3-4F09-AC54-5DAE7DA49DFB}" type="slidenum">
              <a:rPr lang="en-US" smtClean="0"/>
              <a:t>‹#›</a:t>
            </a:fld>
            <a:endParaRPr lang="en-US"/>
          </a:p>
        </p:txBody>
      </p:sp>
    </p:spTree>
    <p:extLst>
      <p:ext uri="{BB962C8B-B14F-4D97-AF65-F5344CB8AC3E}">
        <p14:creationId xmlns:p14="http://schemas.microsoft.com/office/powerpoint/2010/main" val="718034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6C811C-5841-FE49-8CCB-2E2B79BED78C}" type="datetime1">
              <a:rPr lang="en-US" smtClean="0"/>
              <a:t>9/11/25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9DCFC-50C3-4F09-AC54-5DAE7DA49DFB}" type="slidenum">
              <a:rPr lang="en-US" smtClean="0"/>
              <a:t>‹#›</a:t>
            </a:fld>
            <a:endParaRPr lang="en-US"/>
          </a:p>
        </p:txBody>
      </p:sp>
    </p:spTree>
    <p:extLst>
      <p:ext uri="{BB962C8B-B14F-4D97-AF65-F5344CB8AC3E}">
        <p14:creationId xmlns:p14="http://schemas.microsoft.com/office/powerpoint/2010/main" val="1041740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1545D-4201-A74D-B8A9-81E97C91F5A1}" type="datetime1">
              <a:rPr lang="en-US" smtClean="0"/>
              <a:t>9/11/25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9DCFC-50C3-4F09-AC54-5DAE7DA49DFB}" type="slidenum">
              <a:rPr lang="en-US" smtClean="0"/>
              <a:t>‹#›</a:t>
            </a:fld>
            <a:endParaRPr lang="en-US"/>
          </a:p>
        </p:txBody>
      </p:sp>
    </p:spTree>
    <p:extLst>
      <p:ext uri="{BB962C8B-B14F-4D97-AF65-F5344CB8AC3E}">
        <p14:creationId xmlns:p14="http://schemas.microsoft.com/office/powerpoint/2010/main" val="2013181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B15EE8-D462-374D-8317-85E5209631D8}" type="datetime1">
              <a:rPr lang="en-US" smtClean="0"/>
              <a:t>9/11/25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79DCFC-50C3-4F09-AC54-5DAE7DA49DFB}" type="slidenum">
              <a:rPr lang="en-US" smtClean="0"/>
              <a:t>‹#›</a:t>
            </a:fld>
            <a:endParaRPr lang="en-US"/>
          </a:p>
        </p:txBody>
      </p:sp>
    </p:spTree>
    <p:extLst>
      <p:ext uri="{BB962C8B-B14F-4D97-AF65-F5344CB8AC3E}">
        <p14:creationId xmlns:p14="http://schemas.microsoft.com/office/powerpoint/2010/main" val="3241912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388B68-89F7-FC4B-A8E5-F02D7044129E}" type="datetime1">
              <a:rPr lang="en-US" smtClean="0"/>
              <a:t>9/11/25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79DCFC-50C3-4F09-AC54-5DAE7DA49DFB}" type="slidenum">
              <a:rPr lang="en-US" smtClean="0"/>
              <a:t>‹#›</a:t>
            </a:fld>
            <a:endParaRPr lang="en-US"/>
          </a:p>
        </p:txBody>
      </p:sp>
    </p:spTree>
    <p:extLst>
      <p:ext uri="{BB962C8B-B14F-4D97-AF65-F5344CB8AC3E}">
        <p14:creationId xmlns:p14="http://schemas.microsoft.com/office/powerpoint/2010/main" val="330398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DE1F4-2024-124A-99BD-69FEC283A32C}" type="datetime1">
              <a:rPr lang="en-US" smtClean="0"/>
              <a:t>9/11/25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rgbClr val="FFFF00"/>
                </a:solidFill>
              </a:defRPr>
            </a:lvl1pPr>
          </a:lstStyle>
          <a:p>
            <a:fld id="{E379DCFC-50C3-4F09-AC54-5DAE7DA49DFB}" type="slidenum">
              <a:rPr lang="en-US" smtClean="0"/>
              <a:pPr/>
              <a:t>‹#›</a:t>
            </a:fld>
            <a:endParaRPr lang="en-US"/>
          </a:p>
        </p:txBody>
      </p:sp>
    </p:spTree>
    <p:extLst>
      <p:ext uri="{BB962C8B-B14F-4D97-AF65-F5344CB8AC3E}">
        <p14:creationId xmlns:p14="http://schemas.microsoft.com/office/powerpoint/2010/main" val="2995882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30EAB8-6F29-A14E-8C85-D7FEC4D4870C}" type="datetime1">
              <a:rPr lang="en-US" smtClean="0"/>
              <a:t>9/11/25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9DCFC-50C3-4F09-AC54-5DAE7DA49DFB}" type="slidenum">
              <a:rPr lang="en-US" smtClean="0"/>
              <a:t>‹#›</a:t>
            </a:fld>
            <a:endParaRPr lang="en-US"/>
          </a:p>
        </p:txBody>
      </p:sp>
    </p:spTree>
    <p:extLst>
      <p:ext uri="{BB962C8B-B14F-4D97-AF65-F5344CB8AC3E}">
        <p14:creationId xmlns:p14="http://schemas.microsoft.com/office/powerpoint/2010/main" val="2568498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F42A15-C77B-C849-BE36-8EA4D8C96F01}" type="datetime1">
              <a:rPr lang="en-US" smtClean="0"/>
              <a:t>9/11/25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9DCFC-50C3-4F09-AC54-5DAE7DA49DFB}" type="slidenum">
              <a:rPr lang="en-US" smtClean="0"/>
              <a:t>‹#›</a:t>
            </a:fld>
            <a:endParaRPr lang="en-US"/>
          </a:p>
        </p:txBody>
      </p:sp>
    </p:spTree>
    <p:extLst>
      <p:ext uri="{BB962C8B-B14F-4D97-AF65-F5344CB8AC3E}">
        <p14:creationId xmlns:p14="http://schemas.microsoft.com/office/powerpoint/2010/main" val="1379380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06B87-1064-3745-BB4D-58C18FEA1C8E}" type="datetime1">
              <a:rPr lang="en-US" smtClean="0"/>
              <a:t>9/11/25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FFFF00"/>
                </a:solidFill>
              </a:defRPr>
            </a:lvl1pPr>
          </a:lstStyle>
          <a:p>
            <a:fld id="{E379DCFC-50C3-4F09-AC54-5DAE7DA49DFB}" type="slidenum">
              <a:rPr lang="en-US" smtClean="0"/>
              <a:pPr/>
              <a:t>‹#›</a:t>
            </a:fld>
            <a:endParaRPr lang="en-US"/>
          </a:p>
        </p:txBody>
      </p:sp>
    </p:spTree>
    <p:extLst>
      <p:ext uri="{BB962C8B-B14F-4D97-AF65-F5344CB8AC3E}">
        <p14:creationId xmlns:p14="http://schemas.microsoft.com/office/powerpoint/2010/main" val="1489232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emf"/><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jp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D43BC5A-EA62-764E-89E4-2CDE3A03C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5BC9452-E29C-40B0-83DE-97F038C09E97}"/>
              </a:ext>
            </a:extLst>
          </p:cNvPr>
          <p:cNvSpPr txBox="1"/>
          <p:nvPr/>
        </p:nvSpPr>
        <p:spPr>
          <a:xfrm>
            <a:off x="1321901" y="1248899"/>
            <a:ext cx="9720471" cy="1343445"/>
          </a:xfrm>
          <a:prstGeom prst="rect">
            <a:avLst/>
          </a:prstGeom>
          <a:noFill/>
        </p:spPr>
        <p:txBody>
          <a:bodyPr wrap="square" rtlCol="0" anchor="t">
            <a:spAutoFit/>
          </a:bodyPr>
          <a:lstStyle/>
          <a:p>
            <a:pPr algn="ctr">
              <a:lnSpc>
                <a:spcPct val="150000"/>
              </a:lnSpc>
            </a:pPr>
            <a:r>
              <a:rPr lang="en-US" sz="6000" dirty="0">
                <a:solidFill>
                  <a:schemeClr val="bg1"/>
                </a:solidFill>
                <a:latin typeface="Helvetica" pitchFamily="2" charset="0"/>
              </a:rPr>
              <a:t>Flux WG Breakout Report</a:t>
            </a:r>
          </a:p>
        </p:txBody>
      </p:sp>
      <p:sp>
        <p:nvSpPr>
          <p:cNvPr id="5" name="TextBox 4">
            <a:extLst>
              <a:ext uri="{FF2B5EF4-FFF2-40B4-BE49-F238E27FC236}">
                <a16:creationId xmlns:a16="http://schemas.microsoft.com/office/drawing/2014/main" id="{04BD17CB-6E1F-E742-B326-25AEEB77E5A7}"/>
              </a:ext>
            </a:extLst>
          </p:cNvPr>
          <p:cNvSpPr txBox="1"/>
          <p:nvPr/>
        </p:nvSpPr>
        <p:spPr>
          <a:xfrm>
            <a:off x="1321902" y="2940709"/>
            <a:ext cx="9720471" cy="1938992"/>
          </a:xfrm>
          <a:prstGeom prst="rect">
            <a:avLst/>
          </a:prstGeom>
          <a:solidFill>
            <a:schemeClr val="tx2">
              <a:lumMod val="20000"/>
              <a:lumOff val="80000"/>
              <a:alpha val="79735"/>
            </a:schemeClr>
          </a:solidFill>
        </p:spPr>
        <p:txBody>
          <a:bodyPr wrap="square" rtlCol="0">
            <a:spAutoFit/>
          </a:bodyPr>
          <a:lstStyle/>
          <a:p>
            <a:pPr algn="ctr">
              <a:spcBef>
                <a:spcPts val="300"/>
              </a:spcBef>
              <a:spcAft>
                <a:spcPts val="300"/>
              </a:spcAft>
            </a:pPr>
            <a:r>
              <a:rPr lang="en-US" sz="2000" b="1" dirty="0">
                <a:latin typeface="Helvetica" pitchFamily="2" charset="0"/>
              </a:rPr>
              <a:t>Abhishek Chatterjee</a:t>
            </a:r>
            <a:r>
              <a:rPr lang="en-US" sz="2000" dirty="0">
                <a:latin typeface="Helvetica" pitchFamily="2" charset="0"/>
              </a:rPr>
              <a:t> and </a:t>
            </a:r>
            <a:r>
              <a:rPr lang="en-US" sz="2000" b="1" dirty="0">
                <a:latin typeface="Helvetica" pitchFamily="2" charset="0"/>
              </a:rPr>
              <a:t>Reem </a:t>
            </a:r>
            <a:r>
              <a:rPr lang="en-US" sz="2000" b="1" dirty="0" err="1">
                <a:latin typeface="Helvetica" pitchFamily="2" charset="0"/>
              </a:rPr>
              <a:t>Hannun</a:t>
            </a:r>
            <a:r>
              <a:rPr lang="en-US" sz="2000" dirty="0">
                <a:latin typeface="Helvetica" pitchFamily="2" charset="0"/>
              </a:rPr>
              <a:t> (WG Leads), </a:t>
            </a:r>
          </a:p>
          <a:p>
            <a:pPr algn="ctr">
              <a:spcBef>
                <a:spcPts val="300"/>
              </a:spcBef>
              <a:spcAft>
                <a:spcPts val="300"/>
              </a:spcAft>
            </a:pPr>
            <a:r>
              <a:rPr lang="en-US" sz="2000" dirty="0">
                <a:latin typeface="Helvetica" pitchFamily="2" charset="0"/>
              </a:rPr>
              <a:t>Flux WG Members &amp; </a:t>
            </a:r>
            <a:r>
              <a:rPr lang="en-US" sz="2000" b="1" dirty="0">
                <a:latin typeface="Helvetica" pitchFamily="2" charset="0"/>
              </a:rPr>
              <a:t>contributions from Flux WG Breakout Attendees</a:t>
            </a:r>
          </a:p>
          <a:p>
            <a:pPr algn="ctr">
              <a:spcBef>
                <a:spcPts val="300"/>
              </a:spcBef>
              <a:spcAft>
                <a:spcPts val="300"/>
              </a:spcAft>
            </a:pPr>
            <a:endParaRPr lang="en-US" sz="2000" dirty="0">
              <a:latin typeface="Helvetica" pitchFamily="2" charset="0"/>
            </a:endParaRPr>
          </a:p>
          <a:p>
            <a:pPr algn="ctr">
              <a:spcBef>
                <a:spcPts val="300"/>
              </a:spcBef>
              <a:spcAft>
                <a:spcPts val="300"/>
              </a:spcAft>
            </a:pPr>
            <a:r>
              <a:rPr lang="en-US" sz="2000" dirty="0">
                <a:latin typeface="Helvetica" pitchFamily="2" charset="0"/>
              </a:rPr>
              <a:t>Thursday, Sep. 11, 2025</a:t>
            </a:r>
          </a:p>
          <a:p>
            <a:pPr algn="ctr">
              <a:spcBef>
                <a:spcPts val="300"/>
              </a:spcBef>
              <a:spcAft>
                <a:spcPts val="300"/>
              </a:spcAft>
            </a:pPr>
            <a:r>
              <a:rPr lang="en-US" sz="2000" dirty="0">
                <a:latin typeface="Helvetica" pitchFamily="2" charset="0"/>
              </a:rPr>
              <a:t>2025 CMS Science Team Meeting</a:t>
            </a:r>
          </a:p>
        </p:txBody>
      </p:sp>
    </p:spTree>
    <p:extLst>
      <p:ext uri="{BB962C8B-B14F-4D97-AF65-F5344CB8AC3E}">
        <p14:creationId xmlns:p14="http://schemas.microsoft.com/office/powerpoint/2010/main" val="2225335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4E90A-4C8A-BB1A-2477-3E2BC4C5418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4E3FF35-9D1B-20C2-A479-1A6BA3BCC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58D22112-5C26-DB8E-6C01-0E68A5B0FBAF}"/>
              </a:ext>
            </a:extLst>
          </p:cNvPr>
          <p:cNvSpPr>
            <a:spLocks noGrp="1"/>
          </p:cNvSpPr>
          <p:nvPr>
            <p:ph type="sldNum" sz="quarter" idx="12"/>
          </p:nvPr>
        </p:nvSpPr>
        <p:spPr/>
        <p:txBody>
          <a:bodyPr/>
          <a:lstStyle/>
          <a:p>
            <a:fld id="{E379DCFC-50C3-4F09-AC54-5DAE7DA49DFB}" type="slidenum">
              <a:rPr lang="en-US" smtClean="0"/>
              <a:t>10</a:t>
            </a:fld>
            <a:endParaRPr lang="en-US"/>
          </a:p>
        </p:txBody>
      </p:sp>
      <p:sp>
        <p:nvSpPr>
          <p:cNvPr id="5" name="Content Placeholder 4">
            <a:extLst>
              <a:ext uri="{FF2B5EF4-FFF2-40B4-BE49-F238E27FC236}">
                <a16:creationId xmlns:a16="http://schemas.microsoft.com/office/drawing/2014/main" id="{301763E1-B1FB-F49D-AA71-F6535E835A5E}"/>
              </a:ext>
            </a:extLst>
          </p:cNvPr>
          <p:cNvSpPr>
            <a:spLocks noGrp="1"/>
          </p:cNvSpPr>
          <p:nvPr>
            <p:ph idx="1"/>
          </p:nvPr>
        </p:nvSpPr>
        <p:spPr>
          <a:xfrm>
            <a:off x="838200" y="1988146"/>
            <a:ext cx="10515599" cy="4426818"/>
          </a:xfrm>
        </p:spPr>
        <p:txBody>
          <a:bodyPr>
            <a:noAutofit/>
          </a:bodyPr>
          <a:lstStyle/>
          <a:p>
            <a:pPr marL="457200" indent="-457200">
              <a:lnSpc>
                <a:spcPct val="100000"/>
              </a:lnSpc>
              <a:spcAft>
                <a:spcPts val="600"/>
              </a:spcAft>
              <a:buFont typeface="+mj-lt"/>
              <a:buAutoNum type="arabicPeriod" startAt="3"/>
            </a:pPr>
            <a:r>
              <a:rPr lang="en-US" sz="2000" dirty="0">
                <a:solidFill>
                  <a:schemeClr val="bg1"/>
                </a:solidFill>
                <a:latin typeface="Arial" panose="020B0604020202020204" pitchFamily="34" charset="0"/>
                <a:cs typeface="Arial" panose="020B0604020202020204" pitchFamily="34" charset="0"/>
              </a:rPr>
              <a:t>Challenges and Opportunities</a:t>
            </a:r>
          </a:p>
          <a:p>
            <a:pPr marL="914400" lvl="1" indent="-457200">
              <a:lnSpc>
                <a:spcPct val="100000"/>
              </a:lnSpc>
              <a:spcAft>
                <a:spcPts val="600"/>
              </a:spcAft>
              <a:buFont typeface="+mj-lt"/>
              <a:buAutoNum type="alphaLcParenR"/>
            </a:pPr>
            <a:r>
              <a:rPr lang="en-US" sz="1800" dirty="0">
                <a:solidFill>
                  <a:schemeClr val="bg1"/>
                </a:solidFill>
                <a:latin typeface="Arial" panose="020B0604020202020204" pitchFamily="34" charset="0"/>
                <a:cs typeface="Arial" panose="020B0604020202020204" pitchFamily="34" charset="0"/>
              </a:rPr>
              <a:t>Research-to-operations – delivering low latency, high-resolution flux estimates</a:t>
            </a:r>
          </a:p>
          <a:p>
            <a:pPr marL="914400" lvl="1" indent="-457200">
              <a:lnSpc>
                <a:spcPct val="100000"/>
              </a:lnSpc>
              <a:spcAft>
                <a:spcPts val="600"/>
              </a:spcAft>
              <a:buFont typeface="+mj-lt"/>
              <a:buAutoNum type="alphaLcParenR"/>
            </a:pPr>
            <a:r>
              <a:rPr lang="en-US" sz="1800" dirty="0">
                <a:solidFill>
                  <a:schemeClr val="bg1"/>
                </a:solidFill>
                <a:latin typeface="Arial" panose="020B0604020202020204" pitchFamily="34" charset="0"/>
                <a:cs typeface="Arial" panose="020B0604020202020204" pitchFamily="34" charset="0"/>
              </a:rPr>
              <a:t>Validation of flux estimates at different scales</a:t>
            </a:r>
          </a:p>
          <a:p>
            <a:pPr marL="914400" lvl="1" indent="-457200">
              <a:lnSpc>
                <a:spcPct val="100000"/>
              </a:lnSpc>
              <a:spcAft>
                <a:spcPts val="600"/>
              </a:spcAft>
              <a:buFont typeface="+mj-lt"/>
              <a:buAutoNum type="alphaLcParenR"/>
            </a:pPr>
            <a:r>
              <a:rPr lang="en-US" sz="1800" dirty="0">
                <a:solidFill>
                  <a:schemeClr val="bg1"/>
                </a:solidFill>
                <a:latin typeface="Arial" panose="020B0604020202020204" pitchFamily="34" charset="0"/>
                <a:cs typeface="Arial" panose="020B0604020202020204" pitchFamily="34" charset="0"/>
              </a:rPr>
              <a:t>Interoperability between flux estimates from different approaches (aka “reconciliation of top-down &amp; bottom-up approaches”)</a:t>
            </a:r>
          </a:p>
          <a:p>
            <a:pPr marL="914400" lvl="1" indent="-457200">
              <a:lnSpc>
                <a:spcPct val="100000"/>
              </a:lnSpc>
              <a:spcAft>
                <a:spcPts val="600"/>
              </a:spcAft>
              <a:buFont typeface="+mj-lt"/>
              <a:buAutoNum type="alphaLcParenR"/>
            </a:pPr>
            <a:r>
              <a:rPr lang="en-US" sz="1800" dirty="0">
                <a:solidFill>
                  <a:schemeClr val="bg1"/>
                </a:solidFill>
                <a:latin typeface="Arial" panose="020B0604020202020204" pitchFamily="34" charset="0"/>
                <a:cs typeface="Arial" panose="020B0604020202020204" pitchFamily="34" charset="0"/>
              </a:rPr>
              <a:t>Lateral fluxes </a:t>
            </a:r>
          </a:p>
          <a:p>
            <a:pPr marL="914400" lvl="1" indent="-457200">
              <a:lnSpc>
                <a:spcPct val="100000"/>
              </a:lnSpc>
              <a:spcAft>
                <a:spcPts val="600"/>
              </a:spcAft>
              <a:buFont typeface="+mj-lt"/>
              <a:buAutoNum type="alphaLcParenR"/>
            </a:pPr>
            <a:r>
              <a:rPr lang="en-US" sz="1800" dirty="0">
                <a:solidFill>
                  <a:schemeClr val="bg1"/>
                </a:solidFill>
                <a:latin typeface="Arial" panose="020B0604020202020204" pitchFamily="34" charset="0"/>
                <a:cs typeface="Arial" panose="020B0604020202020204" pitchFamily="34" charset="0"/>
              </a:rPr>
              <a:t>Source attribution and the need for observations of co-emitted species</a:t>
            </a:r>
          </a:p>
          <a:p>
            <a:pPr marL="914400" lvl="1" indent="-457200">
              <a:lnSpc>
                <a:spcPct val="100000"/>
              </a:lnSpc>
              <a:spcAft>
                <a:spcPts val="600"/>
              </a:spcAft>
              <a:buFont typeface="+mj-lt"/>
              <a:buAutoNum type="alphaLcParenR"/>
            </a:pPr>
            <a:r>
              <a:rPr lang="en-US" sz="1800" dirty="0">
                <a:solidFill>
                  <a:schemeClr val="bg1"/>
                </a:solidFill>
                <a:latin typeface="Arial" panose="020B0604020202020204" pitchFamily="34" charset="0"/>
                <a:cs typeface="Arial" panose="020B0604020202020204" pitchFamily="34" charset="0"/>
              </a:rPr>
              <a:t>Flux prediction/predictive capability </a:t>
            </a:r>
          </a:p>
          <a:p>
            <a:pPr marL="0" indent="0">
              <a:lnSpc>
                <a:spcPct val="100000"/>
              </a:lnSpc>
              <a:spcAft>
                <a:spcPts val="600"/>
              </a:spcAft>
              <a:buNone/>
            </a:pPr>
            <a:endParaRPr lang="en-US" sz="2000" dirty="0">
              <a:solidFill>
                <a:schemeClr val="bg1"/>
              </a:solidFill>
              <a:latin typeface="Arial" panose="020B0604020202020204" pitchFamily="34" charset="0"/>
              <a:cs typeface="Arial" panose="020B0604020202020204" pitchFamily="34" charset="0"/>
            </a:endParaRPr>
          </a:p>
          <a:p>
            <a:pPr marL="0" indent="0">
              <a:lnSpc>
                <a:spcPct val="100000"/>
              </a:lnSpc>
              <a:spcAft>
                <a:spcPts val="600"/>
              </a:spcAft>
              <a:buNone/>
            </a:pPr>
            <a:endParaRPr lang="en-US" sz="2000" dirty="0">
              <a:solidFill>
                <a:schemeClr val="bg1"/>
              </a:solidFill>
              <a:latin typeface="Arial" panose="020B0604020202020204" pitchFamily="34" charset="0"/>
              <a:cs typeface="Arial" panose="020B0604020202020204" pitchFamily="34" charset="0"/>
            </a:endParaRPr>
          </a:p>
        </p:txBody>
      </p:sp>
      <p:sp>
        <p:nvSpPr>
          <p:cNvPr id="7" name="Title 3">
            <a:extLst>
              <a:ext uri="{FF2B5EF4-FFF2-40B4-BE49-F238E27FC236}">
                <a16:creationId xmlns:a16="http://schemas.microsoft.com/office/drawing/2014/main" id="{C8FFD192-EAD9-2AA7-37AB-F42C8A37461D}"/>
              </a:ext>
            </a:extLst>
          </p:cNvPr>
          <p:cNvSpPr>
            <a:spLocks noGrp="1"/>
          </p:cNvSpPr>
          <p:nvPr>
            <p:ph type="title"/>
          </p:nvPr>
        </p:nvSpPr>
        <p:spPr>
          <a:xfrm>
            <a:off x="838200" y="974035"/>
            <a:ext cx="10515600" cy="716653"/>
          </a:xfrm>
        </p:spPr>
        <p:txBody>
          <a:bodyPr/>
          <a:lstStyle/>
          <a:p>
            <a:pPr algn="ctr"/>
            <a:r>
              <a:rPr lang="en-US" b="1" dirty="0">
                <a:solidFill>
                  <a:schemeClr val="bg1"/>
                </a:solidFill>
              </a:rPr>
              <a:t>Flux Synthesis Paper (2)</a:t>
            </a:r>
          </a:p>
        </p:txBody>
      </p:sp>
    </p:spTree>
    <p:extLst>
      <p:ext uri="{BB962C8B-B14F-4D97-AF65-F5344CB8AC3E}">
        <p14:creationId xmlns:p14="http://schemas.microsoft.com/office/powerpoint/2010/main" val="4150191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9BA95-5676-8159-2E85-E10677BFCBB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169B97C-7F37-EAAD-0CE8-94F546A57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DC7B7B1E-D287-592E-F94A-D9FBE0908F7D}"/>
              </a:ext>
            </a:extLst>
          </p:cNvPr>
          <p:cNvSpPr>
            <a:spLocks noGrp="1"/>
          </p:cNvSpPr>
          <p:nvPr>
            <p:ph type="sldNum" sz="quarter" idx="12"/>
          </p:nvPr>
        </p:nvSpPr>
        <p:spPr/>
        <p:txBody>
          <a:bodyPr/>
          <a:lstStyle/>
          <a:p>
            <a:fld id="{E379DCFC-50C3-4F09-AC54-5DAE7DA49DFB}" type="slidenum">
              <a:rPr lang="en-US" smtClean="0"/>
              <a:t>11</a:t>
            </a:fld>
            <a:endParaRPr lang="en-US"/>
          </a:p>
        </p:txBody>
      </p:sp>
      <p:sp>
        <p:nvSpPr>
          <p:cNvPr id="5" name="Content Placeholder 4">
            <a:extLst>
              <a:ext uri="{FF2B5EF4-FFF2-40B4-BE49-F238E27FC236}">
                <a16:creationId xmlns:a16="http://schemas.microsoft.com/office/drawing/2014/main" id="{85C16B54-44C6-55F7-2733-C7C087AE61D1}"/>
              </a:ext>
            </a:extLst>
          </p:cNvPr>
          <p:cNvSpPr>
            <a:spLocks noGrp="1"/>
          </p:cNvSpPr>
          <p:nvPr>
            <p:ph idx="1"/>
          </p:nvPr>
        </p:nvSpPr>
        <p:spPr>
          <a:xfrm>
            <a:off x="838200" y="1988146"/>
            <a:ext cx="10515599" cy="4426818"/>
          </a:xfrm>
        </p:spPr>
        <p:txBody>
          <a:bodyPr>
            <a:noAutofit/>
          </a:bodyPr>
          <a:lstStyle/>
          <a:p>
            <a:pPr marL="457200" indent="-457200">
              <a:lnSpc>
                <a:spcPct val="100000"/>
              </a:lnSpc>
              <a:spcAft>
                <a:spcPts val="600"/>
              </a:spcAft>
              <a:buFont typeface="+mj-lt"/>
              <a:buAutoNum type="arabicPeriod" startAt="4"/>
            </a:pPr>
            <a:r>
              <a:rPr lang="en-US" sz="2000" dirty="0">
                <a:solidFill>
                  <a:schemeClr val="bg1"/>
                </a:solidFill>
                <a:latin typeface="Arial" panose="020B0604020202020204" pitchFamily="34" charset="0"/>
                <a:cs typeface="Arial" panose="020B0604020202020204" pitchFamily="34" charset="0"/>
              </a:rPr>
              <a:t>Carbon fluxes for decision-making</a:t>
            </a:r>
          </a:p>
          <a:p>
            <a:pPr marL="914400" lvl="1" indent="-457200">
              <a:lnSpc>
                <a:spcPct val="100000"/>
              </a:lnSpc>
              <a:spcAft>
                <a:spcPts val="600"/>
              </a:spcAft>
              <a:buFont typeface="+mj-lt"/>
              <a:buAutoNum type="alphaLcParenR"/>
            </a:pPr>
            <a:r>
              <a:rPr lang="en-US" sz="1800" dirty="0">
                <a:solidFill>
                  <a:schemeClr val="bg1"/>
                </a:solidFill>
                <a:latin typeface="Arial" panose="020B0604020202020204" pitchFamily="34" charset="0"/>
                <a:cs typeface="Arial" panose="020B0604020202020204" pitchFamily="34" charset="0"/>
              </a:rPr>
              <a:t>Global stakeholders (e.g., GST, WMO G3W/I3GIS, etc.)</a:t>
            </a:r>
          </a:p>
          <a:p>
            <a:pPr marL="914400" lvl="1" indent="-457200">
              <a:lnSpc>
                <a:spcPct val="100000"/>
              </a:lnSpc>
              <a:spcAft>
                <a:spcPts val="600"/>
              </a:spcAft>
              <a:buFont typeface="+mj-lt"/>
              <a:buAutoNum type="alphaLcParenR"/>
            </a:pPr>
            <a:r>
              <a:rPr lang="en-US" sz="1800" dirty="0">
                <a:solidFill>
                  <a:schemeClr val="bg1"/>
                </a:solidFill>
                <a:latin typeface="Arial" panose="020B0604020202020204" pitchFamily="34" charset="0"/>
                <a:cs typeface="Arial" panose="020B0604020202020204" pitchFamily="34" charset="0"/>
              </a:rPr>
              <a:t>National to regional stakeholders (e.g., EPA, USFS, CARB, state level groups, etc.)</a:t>
            </a:r>
          </a:p>
          <a:p>
            <a:pPr marL="914400" lvl="1" indent="-457200">
              <a:lnSpc>
                <a:spcPct val="100000"/>
              </a:lnSpc>
              <a:spcAft>
                <a:spcPts val="600"/>
              </a:spcAft>
              <a:buFont typeface="+mj-lt"/>
              <a:buAutoNum type="alphaLcParenR"/>
            </a:pPr>
            <a:r>
              <a:rPr lang="en-US" sz="1800" dirty="0">
                <a:solidFill>
                  <a:schemeClr val="bg1"/>
                </a:solidFill>
                <a:latin typeface="Arial" panose="020B0604020202020204" pitchFamily="34" charset="0"/>
                <a:cs typeface="Arial" panose="020B0604020202020204" pitchFamily="34" charset="0"/>
              </a:rPr>
              <a:t>Local and urban stakeholders (e.g., World Bank, ICLEI, LA city, etc.)</a:t>
            </a:r>
          </a:p>
          <a:p>
            <a:pPr marL="914400" lvl="1" indent="-457200">
              <a:lnSpc>
                <a:spcPct val="100000"/>
              </a:lnSpc>
              <a:spcAft>
                <a:spcPts val="600"/>
              </a:spcAft>
              <a:buFont typeface="+mj-lt"/>
              <a:buAutoNum type="alphaLcParenR"/>
            </a:pPr>
            <a:r>
              <a:rPr lang="en-US" sz="1800" dirty="0">
                <a:solidFill>
                  <a:schemeClr val="bg1"/>
                </a:solidFill>
                <a:latin typeface="Arial" panose="020B0604020202020204" pitchFamily="34" charset="0"/>
                <a:cs typeface="Arial" panose="020B0604020202020204" pitchFamily="34" charset="0"/>
              </a:rPr>
              <a:t>Fluxes in carbon markets</a:t>
            </a:r>
            <a:endParaRPr lang="en-US" sz="2000" dirty="0">
              <a:solidFill>
                <a:schemeClr val="bg1"/>
              </a:solidFill>
              <a:latin typeface="Arial" panose="020B0604020202020204" pitchFamily="34" charset="0"/>
              <a:cs typeface="Arial" panose="020B0604020202020204" pitchFamily="34" charset="0"/>
            </a:endParaRPr>
          </a:p>
          <a:p>
            <a:pPr marL="0" indent="0">
              <a:lnSpc>
                <a:spcPct val="100000"/>
              </a:lnSpc>
              <a:spcAft>
                <a:spcPts val="600"/>
              </a:spcAft>
              <a:buNone/>
            </a:pPr>
            <a:endParaRPr lang="en-US" sz="2000" dirty="0">
              <a:solidFill>
                <a:schemeClr val="bg1"/>
              </a:solidFill>
              <a:latin typeface="Arial" panose="020B0604020202020204" pitchFamily="34" charset="0"/>
              <a:cs typeface="Arial" panose="020B0604020202020204" pitchFamily="34" charset="0"/>
            </a:endParaRPr>
          </a:p>
          <a:p>
            <a:pPr marL="0" indent="0">
              <a:lnSpc>
                <a:spcPct val="100000"/>
              </a:lnSpc>
              <a:spcAft>
                <a:spcPts val="600"/>
              </a:spcAft>
              <a:buNone/>
            </a:pPr>
            <a:r>
              <a:rPr lang="en-US" sz="2000" dirty="0">
                <a:solidFill>
                  <a:schemeClr val="bg1"/>
                </a:solidFill>
                <a:latin typeface="Arial" panose="020B0604020202020204" pitchFamily="34" charset="0"/>
                <a:cs typeface="Arial" panose="020B0604020202020204" pitchFamily="34" charset="0"/>
              </a:rPr>
              <a:t>5. Conclusions/Summary</a:t>
            </a:r>
          </a:p>
          <a:p>
            <a:pPr marL="800100" lvl="1" indent="-342900">
              <a:lnSpc>
                <a:spcPct val="100000"/>
              </a:lnSpc>
              <a:spcAft>
                <a:spcPts val="600"/>
              </a:spcAft>
              <a:buFont typeface="+mj-lt"/>
              <a:buAutoNum type="alphaLcParenR"/>
            </a:pPr>
            <a:r>
              <a:rPr lang="en-US" sz="1800" dirty="0">
                <a:solidFill>
                  <a:schemeClr val="bg1"/>
                </a:solidFill>
                <a:latin typeface="Arial" panose="020B0604020202020204" pitchFamily="34" charset="0"/>
                <a:cs typeface="Arial" panose="020B0604020202020204" pitchFamily="34" charset="0"/>
              </a:rPr>
              <a:t>Current Observation and Modeling gaps (implicitly covered in different sections, but will be spelled out more explicitly here)</a:t>
            </a:r>
          </a:p>
        </p:txBody>
      </p:sp>
      <p:sp>
        <p:nvSpPr>
          <p:cNvPr id="7" name="Title 3">
            <a:extLst>
              <a:ext uri="{FF2B5EF4-FFF2-40B4-BE49-F238E27FC236}">
                <a16:creationId xmlns:a16="http://schemas.microsoft.com/office/drawing/2014/main" id="{5EE246C7-6C64-0DA2-22BB-7965ED3CE220}"/>
              </a:ext>
            </a:extLst>
          </p:cNvPr>
          <p:cNvSpPr>
            <a:spLocks noGrp="1"/>
          </p:cNvSpPr>
          <p:nvPr>
            <p:ph type="title"/>
          </p:nvPr>
        </p:nvSpPr>
        <p:spPr>
          <a:xfrm>
            <a:off x="838200" y="974035"/>
            <a:ext cx="10515600" cy="716653"/>
          </a:xfrm>
        </p:spPr>
        <p:txBody>
          <a:bodyPr/>
          <a:lstStyle/>
          <a:p>
            <a:pPr algn="ctr"/>
            <a:r>
              <a:rPr lang="en-US" b="1" dirty="0">
                <a:solidFill>
                  <a:schemeClr val="bg1"/>
                </a:solidFill>
              </a:rPr>
              <a:t>Flux Synthesis Paper (3)</a:t>
            </a:r>
          </a:p>
        </p:txBody>
      </p:sp>
    </p:spTree>
    <p:extLst>
      <p:ext uri="{BB962C8B-B14F-4D97-AF65-F5344CB8AC3E}">
        <p14:creationId xmlns:p14="http://schemas.microsoft.com/office/powerpoint/2010/main" val="2414775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D1649-F03C-A2CB-9584-3854A885DE4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174C4DA-A1D2-5856-94C2-B7B6501C2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9A3F126D-2082-4E9F-90AD-1929EBE78A61}"/>
              </a:ext>
            </a:extLst>
          </p:cNvPr>
          <p:cNvSpPr>
            <a:spLocks noGrp="1"/>
          </p:cNvSpPr>
          <p:nvPr>
            <p:ph type="title"/>
          </p:nvPr>
        </p:nvSpPr>
        <p:spPr>
          <a:xfrm>
            <a:off x="451821" y="974035"/>
            <a:ext cx="11220225" cy="716653"/>
          </a:xfrm>
        </p:spPr>
        <p:txBody>
          <a:bodyPr>
            <a:noAutofit/>
          </a:bodyPr>
          <a:lstStyle/>
          <a:p>
            <a:pPr algn="ctr"/>
            <a:r>
              <a:rPr lang="en-US" sz="4000" b="1" dirty="0">
                <a:solidFill>
                  <a:schemeClr val="bg1"/>
                </a:solidFill>
              </a:rPr>
              <a:t>Perspective Pieces – spinoff from synthesis paper</a:t>
            </a:r>
          </a:p>
        </p:txBody>
      </p:sp>
      <p:sp>
        <p:nvSpPr>
          <p:cNvPr id="2" name="Slide Number Placeholder 1">
            <a:extLst>
              <a:ext uri="{FF2B5EF4-FFF2-40B4-BE49-F238E27FC236}">
                <a16:creationId xmlns:a16="http://schemas.microsoft.com/office/drawing/2014/main" id="{2410ED2A-E8E0-D7C3-46E5-15E9AFBA9D39}"/>
              </a:ext>
            </a:extLst>
          </p:cNvPr>
          <p:cNvSpPr>
            <a:spLocks noGrp="1"/>
          </p:cNvSpPr>
          <p:nvPr>
            <p:ph type="sldNum" sz="quarter" idx="12"/>
          </p:nvPr>
        </p:nvSpPr>
        <p:spPr/>
        <p:txBody>
          <a:bodyPr/>
          <a:lstStyle/>
          <a:p>
            <a:fld id="{E379DCFC-50C3-4F09-AC54-5DAE7DA49DFB}" type="slidenum">
              <a:rPr lang="en-US" smtClean="0"/>
              <a:t>12</a:t>
            </a:fld>
            <a:endParaRPr lang="en-US"/>
          </a:p>
        </p:txBody>
      </p:sp>
      <p:sp>
        <p:nvSpPr>
          <p:cNvPr id="5" name="Content Placeholder 4">
            <a:extLst>
              <a:ext uri="{FF2B5EF4-FFF2-40B4-BE49-F238E27FC236}">
                <a16:creationId xmlns:a16="http://schemas.microsoft.com/office/drawing/2014/main" id="{444EF15E-9E51-F05B-1BAE-52ED70C00A13}"/>
              </a:ext>
            </a:extLst>
          </p:cNvPr>
          <p:cNvSpPr>
            <a:spLocks noGrp="1"/>
          </p:cNvSpPr>
          <p:nvPr>
            <p:ph idx="1"/>
          </p:nvPr>
        </p:nvSpPr>
        <p:spPr>
          <a:xfrm>
            <a:off x="561340" y="1965819"/>
            <a:ext cx="11069320" cy="4617049"/>
          </a:xfrm>
        </p:spPr>
        <p:txBody>
          <a:bodyPr>
            <a:noAutofit/>
          </a:bodyPr>
          <a:lstStyle/>
          <a:p>
            <a:pPr marL="0" indent="0">
              <a:lnSpc>
                <a:spcPct val="100000"/>
              </a:lnSpc>
              <a:spcAft>
                <a:spcPts val="600"/>
              </a:spcAft>
              <a:buNone/>
            </a:pPr>
            <a:r>
              <a:rPr lang="en-US" sz="2000" b="1" dirty="0">
                <a:solidFill>
                  <a:srgbClr val="FFC000"/>
                </a:solidFill>
                <a:latin typeface="Arial" panose="020B0604020202020204" pitchFamily="34" charset="0"/>
                <a:cs typeface="Arial" panose="020B0604020202020204" pitchFamily="34" charset="0"/>
              </a:rPr>
              <a:t>Perspective Piece 1 </a:t>
            </a:r>
            <a:r>
              <a:rPr lang="en-US" sz="2000" dirty="0">
                <a:solidFill>
                  <a:srgbClr val="FFC000"/>
                </a:solidFill>
                <a:latin typeface="Arial" panose="020B0604020202020204" pitchFamily="34" charset="0"/>
                <a:cs typeface="Arial" panose="020B0604020202020204" pitchFamily="34" charset="0"/>
              </a:rPr>
              <a:t>(Schuh, Davis et. al....)</a:t>
            </a:r>
          </a:p>
          <a:p>
            <a:pPr marL="0" indent="0">
              <a:lnSpc>
                <a:spcPct val="100000"/>
              </a:lnSpc>
              <a:spcAft>
                <a:spcPts val="600"/>
              </a:spcAft>
              <a:buNone/>
            </a:pPr>
            <a:r>
              <a:rPr lang="en-US" sz="2000" b="1" dirty="0">
                <a:solidFill>
                  <a:schemeClr val="bg1"/>
                </a:solidFill>
                <a:latin typeface="Arial" panose="020B0604020202020204" pitchFamily="34" charset="0"/>
                <a:cs typeface="Arial" panose="020B0604020202020204" pitchFamily="34" charset="0"/>
              </a:rPr>
              <a:t>What have we lost and what is at risk to lose if some of our current capabilities go away? </a:t>
            </a:r>
          </a:p>
          <a:p>
            <a:pPr marL="0" indent="0">
              <a:lnSpc>
                <a:spcPct val="100000"/>
              </a:lnSpc>
              <a:spcBef>
                <a:spcPts val="0"/>
              </a:spcBef>
              <a:buNone/>
            </a:pPr>
            <a:r>
              <a:rPr lang="en-US" sz="2000" dirty="0">
                <a:solidFill>
                  <a:schemeClr val="bg1"/>
                </a:solidFill>
                <a:latin typeface="Arial" panose="020B0604020202020204" pitchFamily="34" charset="0"/>
                <a:cs typeface="Arial" panose="020B0604020202020204" pitchFamily="34" charset="0"/>
              </a:rPr>
              <a:t>1.   NOAA</a:t>
            </a:r>
          </a:p>
          <a:p>
            <a:pPr marL="804672" lvl="1" indent="-347472">
              <a:lnSpc>
                <a:spcPct val="100000"/>
              </a:lnSpc>
              <a:spcBef>
                <a:spcPts val="0"/>
              </a:spcBef>
              <a:buNone/>
            </a:pPr>
            <a:r>
              <a:rPr lang="en-US" sz="1600" dirty="0">
                <a:solidFill>
                  <a:schemeClr val="bg1"/>
                </a:solidFill>
                <a:latin typeface="Arial" panose="020B0604020202020204" pitchFamily="34" charset="0"/>
                <a:cs typeface="Arial" panose="020B0604020202020204" pitchFamily="34" charset="0"/>
              </a:rPr>
              <a:t>a)   MBL measurements? critical MLO and other observatories</a:t>
            </a:r>
          </a:p>
          <a:p>
            <a:pPr marL="804672" lvl="1" indent="-347472">
              <a:lnSpc>
                <a:spcPct val="100000"/>
              </a:lnSpc>
              <a:spcBef>
                <a:spcPts val="0"/>
              </a:spcBef>
              <a:buNone/>
            </a:pPr>
            <a:r>
              <a:rPr lang="en-US" sz="1600" dirty="0">
                <a:solidFill>
                  <a:schemeClr val="bg1"/>
                </a:solidFill>
                <a:latin typeface="Arial" panose="020B0604020202020204" pitchFamily="34" charset="0"/>
                <a:cs typeface="Arial" panose="020B0604020202020204" pitchFamily="34" charset="0"/>
              </a:rPr>
              <a:t>b)	Light aircraft profiles</a:t>
            </a:r>
          </a:p>
          <a:p>
            <a:pPr marL="804672" lvl="1" indent="-347472">
              <a:lnSpc>
                <a:spcPct val="100000"/>
              </a:lnSpc>
              <a:spcBef>
                <a:spcPts val="0"/>
              </a:spcBef>
              <a:buNone/>
            </a:pPr>
            <a:r>
              <a:rPr lang="en-US" sz="1600" dirty="0">
                <a:solidFill>
                  <a:schemeClr val="bg1"/>
                </a:solidFill>
                <a:latin typeface="Arial" panose="020B0604020202020204" pitchFamily="34" charset="0"/>
                <a:cs typeface="Arial" panose="020B0604020202020204" pitchFamily="34" charset="0"/>
              </a:rPr>
              <a:t>c)	Continental tower network</a:t>
            </a:r>
          </a:p>
          <a:p>
            <a:pPr marL="0" indent="0">
              <a:lnSpc>
                <a:spcPct val="100000"/>
              </a:lnSpc>
              <a:spcBef>
                <a:spcPts val="0"/>
              </a:spcBef>
              <a:buNone/>
            </a:pPr>
            <a:r>
              <a:rPr lang="en-US" sz="2000" dirty="0">
                <a:solidFill>
                  <a:schemeClr val="bg1"/>
                </a:solidFill>
                <a:latin typeface="Arial" panose="020B0604020202020204" pitchFamily="34" charset="0"/>
                <a:cs typeface="Arial" panose="020B0604020202020204" pitchFamily="34" charset="0"/>
              </a:rPr>
              <a:t>2.   NIST</a:t>
            </a:r>
          </a:p>
          <a:p>
            <a:pPr marL="804672" lvl="1" indent="-347472">
              <a:lnSpc>
                <a:spcPct val="100000"/>
              </a:lnSpc>
              <a:spcBef>
                <a:spcPts val="0"/>
              </a:spcBef>
              <a:buNone/>
            </a:pPr>
            <a:r>
              <a:rPr lang="en-US" sz="1600" dirty="0">
                <a:solidFill>
                  <a:schemeClr val="bg1"/>
                </a:solidFill>
                <a:latin typeface="Arial" panose="020B0604020202020204" pitchFamily="34" charset="0"/>
                <a:cs typeface="Arial" panose="020B0604020202020204" pitchFamily="34" charset="0"/>
              </a:rPr>
              <a:t>a)	Urban testbeds</a:t>
            </a:r>
          </a:p>
          <a:p>
            <a:pPr marL="0" indent="0">
              <a:lnSpc>
                <a:spcPct val="100000"/>
              </a:lnSpc>
              <a:spcBef>
                <a:spcPts val="0"/>
              </a:spcBef>
              <a:buNone/>
            </a:pPr>
            <a:r>
              <a:rPr lang="en-US" sz="2000" dirty="0">
                <a:solidFill>
                  <a:schemeClr val="bg1"/>
                </a:solidFill>
                <a:latin typeface="Arial" panose="020B0604020202020204" pitchFamily="34" charset="0"/>
                <a:cs typeface="Arial" panose="020B0604020202020204" pitchFamily="34" charset="0"/>
              </a:rPr>
              <a:t>3.   NASA</a:t>
            </a:r>
          </a:p>
          <a:p>
            <a:pPr marL="804672" lvl="1" indent="-347472">
              <a:lnSpc>
                <a:spcPct val="100000"/>
              </a:lnSpc>
              <a:spcBef>
                <a:spcPts val="0"/>
              </a:spcBef>
              <a:buNone/>
            </a:pPr>
            <a:r>
              <a:rPr lang="en-US" sz="1600" dirty="0">
                <a:solidFill>
                  <a:schemeClr val="bg1"/>
                </a:solidFill>
                <a:latin typeface="Arial" panose="020B0604020202020204" pitchFamily="34" charset="0"/>
                <a:cs typeface="Arial" panose="020B0604020202020204" pitchFamily="34" charset="0"/>
              </a:rPr>
              <a:t>a)	OCO2/3 Science</a:t>
            </a:r>
          </a:p>
          <a:p>
            <a:pPr marL="0" indent="0">
              <a:lnSpc>
                <a:spcPct val="100000"/>
              </a:lnSpc>
              <a:spcBef>
                <a:spcPts val="0"/>
              </a:spcBef>
              <a:buNone/>
            </a:pPr>
            <a:r>
              <a:rPr lang="en-US" sz="2000" dirty="0">
                <a:solidFill>
                  <a:schemeClr val="bg1"/>
                </a:solidFill>
                <a:latin typeface="Arial" panose="020B0604020202020204" pitchFamily="34" charset="0"/>
                <a:cs typeface="Arial" panose="020B0604020202020204" pitchFamily="34" charset="0"/>
              </a:rPr>
              <a:t>4.   EPA</a:t>
            </a:r>
          </a:p>
          <a:p>
            <a:pPr marL="804672" lvl="1" indent="-347472">
              <a:lnSpc>
                <a:spcPct val="100000"/>
              </a:lnSpc>
              <a:spcBef>
                <a:spcPts val="0"/>
              </a:spcBef>
              <a:buNone/>
            </a:pPr>
            <a:r>
              <a:rPr lang="en-US" sz="1600" dirty="0">
                <a:solidFill>
                  <a:schemeClr val="bg1"/>
                </a:solidFill>
                <a:latin typeface="Arial" panose="020B0604020202020204" pitchFamily="34" charset="0"/>
                <a:cs typeface="Arial" panose="020B0604020202020204" pitchFamily="34" charset="0"/>
              </a:rPr>
              <a:t>a)	Inventory program</a:t>
            </a:r>
          </a:p>
          <a:p>
            <a:pPr marL="457200" indent="-457200">
              <a:lnSpc>
                <a:spcPct val="100000"/>
              </a:lnSpc>
              <a:spcBef>
                <a:spcPts val="0"/>
              </a:spcBef>
              <a:buAutoNum type="arabicPeriod" startAt="5"/>
            </a:pPr>
            <a:r>
              <a:rPr lang="en-US" sz="2000" dirty="0">
                <a:solidFill>
                  <a:schemeClr val="bg1"/>
                </a:solidFill>
                <a:latin typeface="Arial" panose="020B0604020202020204" pitchFamily="34" charset="0"/>
                <a:cs typeface="Arial" panose="020B0604020202020204" pitchFamily="34" charset="0"/>
              </a:rPr>
              <a:t>DOE</a:t>
            </a:r>
          </a:p>
          <a:p>
            <a:pPr marL="800100" lvl="1" indent="-342900">
              <a:lnSpc>
                <a:spcPct val="100000"/>
              </a:lnSpc>
              <a:spcBef>
                <a:spcPts val="0"/>
              </a:spcBef>
              <a:buFont typeface="+mj-lt"/>
              <a:buAutoNum type="alphaLcParenR"/>
            </a:pPr>
            <a:r>
              <a:rPr lang="en-US" sz="1600" dirty="0" err="1">
                <a:solidFill>
                  <a:schemeClr val="bg1"/>
                </a:solidFill>
                <a:latin typeface="Arial" panose="020B0604020202020204" pitchFamily="34" charset="0"/>
                <a:cs typeface="Arial" panose="020B0604020202020204" pitchFamily="34" charset="0"/>
              </a:rPr>
              <a:t>AmeriFlux</a:t>
            </a:r>
            <a:endParaRPr lang="en-US" sz="1600" dirty="0">
              <a:solidFill>
                <a:schemeClr val="bg1"/>
              </a:solidFill>
              <a:latin typeface="Arial" panose="020B0604020202020204" pitchFamily="34" charset="0"/>
              <a:cs typeface="Arial" panose="020B0604020202020204" pitchFamily="34" charset="0"/>
            </a:endParaRPr>
          </a:p>
          <a:p>
            <a:pPr marL="800100" lvl="1" indent="-342900">
              <a:lnSpc>
                <a:spcPct val="100000"/>
              </a:lnSpc>
              <a:spcBef>
                <a:spcPts val="0"/>
              </a:spcBef>
              <a:buFont typeface="+mj-lt"/>
              <a:buAutoNum type="alphaLcParenR"/>
            </a:pPr>
            <a:r>
              <a:rPr lang="en-US" sz="1600" dirty="0">
                <a:solidFill>
                  <a:schemeClr val="bg1"/>
                </a:solidFill>
                <a:latin typeface="Arial" panose="020B0604020202020204" pitchFamily="34" charset="0"/>
                <a:cs typeface="Arial" panose="020B0604020202020204" pitchFamily="34" charset="0"/>
              </a:rPr>
              <a:t>Urban program</a:t>
            </a:r>
          </a:p>
          <a:p>
            <a:pPr marL="0" indent="0">
              <a:lnSpc>
                <a:spcPct val="100000"/>
              </a:lnSpc>
              <a:spcAft>
                <a:spcPts val="600"/>
              </a:spcAft>
              <a:buNone/>
            </a:pPr>
            <a:endParaRPr lang="en-US" sz="2000" dirty="0">
              <a:solidFill>
                <a:schemeClr val="bg1"/>
              </a:solidFill>
              <a:latin typeface="Arial" panose="020B0604020202020204" pitchFamily="34" charset="0"/>
              <a:cs typeface="Arial" panose="020B0604020202020204" pitchFamily="34" charset="0"/>
            </a:endParaRPr>
          </a:p>
          <a:p>
            <a:pPr marL="0" indent="0">
              <a:lnSpc>
                <a:spcPct val="100000"/>
              </a:lnSpc>
              <a:spcAft>
                <a:spcPts val="600"/>
              </a:spcAft>
              <a:buNone/>
            </a:pPr>
            <a:endParaRPr lang="en-US" sz="20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F53D289-EFE3-DCBE-20E0-865B554D86CB}"/>
              </a:ext>
            </a:extLst>
          </p:cNvPr>
          <p:cNvSpPr txBox="1"/>
          <p:nvPr/>
        </p:nvSpPr>
        <p:spPr>
          <a:xfrm>
            <a:off x="1192924" y="3318839"/>
            <a:ext cx="9806151" cy="1184940"/>
          </a:xfrm>
          <a:prstGeom prst="rect">
            <a:avLst/>
          </a:prstGeom>
          <a:solidFill>
            <a:srgbClr val="FFC000"/>
          </a:solidFill>
        </p:spPr>
        <p:txBody>
          <a:bodyPr wrap="square" rtlCol="0">
            <a:spAutoFit/>
          </a:bodyPr>
          <a:lstStyle/>
          <a:p>
            <a:pPr algn="ctr">
              <a:spcBef>
                <a:spcPts val="300"/>
              </a:spcBef>
              <a:spcAft>
                <a:spcPts val="300"/>
              </a:spcAft>
            </a:pPr>
            <a:r>
              <a:rPr lang="en-US" sz="2200" dirty="0">
                <a:latin typeface="Arial" panose="020B0604020202020204" pitchFamily="34" charset="0"/>
                <a:cs typeface="Arial" panose="020B0604020202020204" pitchFamily="34" charset="0"/>
              </a:rPr>
              <a:t>As we refine the scope and content of the Flux Synthesis paper, there may be other elements that could lead to additional Perspective Pieces...</a:t>
            </a:r>
          </a:p>
          <a:p>
            <a:pPr algn="ctr">
              <a:spcBef>
                <a:spcPts val="300"/>
              </a:spcBef>
              <a:spcAft>
                <a:spcPts val="300"/>
              </a:spcAft>
            </a:pPr>
            <a:r>
              <a:rPr lang="en-US" sz="2200" dirty="0">
                <a:latin typeface="Arial" panose="020B0604020202020204" pitchFamily="34" charset="0"/>
                <a:cs typeface="Arial" panose="020B0604020202020204" pitchFamily="34" charset="0"/>
              </a:rPr>
              <a:t>(e.g., linking Flux WG activities to stakeholders)</a:t>
            </a:r>
          </a:p>
        </p:txBody>
      </p:sp>
    </p:spTree>
    <p:extLst>
      <p:ext uri="{BB962C8B-B14F-4D97-AF65-F5344CB8AC3E}">
        <p14:creationId xmlns:p14="http://schemas.microsoft.com/office/powerpoint/2010/main" val="148650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3F7E0-2738-A4FA-5A16-0F290C99C99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2321029-6085-ECDD-12FA-9934BFD996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7FBBE4A9-5BEE-C6D8-4088-9D4F9D2FBBB9}"/>
              </a:ext>
            </a:extLst>
          </p:cNvPr>
          <p:cNvSpPr>
            <a:spLocks noGrp="1"/>
          </p:cNvSpPr>
          <p:nvPr>
            <p:ph type="title"/>
          </p:nvPr>
        </p:nvSpPr>
        <p:spPr>
          <a:xfrm>
            <a:off x="451821" y="974035"/>
            <a:ext cx="11220225" cy="716653"/>
          </a:xfrm>
        </p:spPr>
        <p:txBody>
          <a:bodyPr>
            <a:noAutofit/>
          </a:bodyPr>
          <a:lstStyle/>
          <a:p>
            <a:pPr algn="ctr"/>
            <a:r>
              <a:rPr lang="en-US" sz="4000" b="1" dirty="0">
                <a:solidFill>
                  <a:schemeClr val="bg1"/>
                </a:solidFill>
              </a:rPr>
              <a:t>Summary of Breakout Discussion</a:t>
            </a:r>
          </a:p>
        </p:txBody>
      </p:sp>
      <p:sp>
        <p:nvSpPr>
          <p:cNvPr id="2" name="Slide Number Placeholder 1">
            <a:extLst>
              <a:ext uri="{FF2B5EF4-FFF2-40B4-BE49-F238E27FC236}">
                <a16:creationId xmlns:a16="http://schemas.microsoft.com/office/drawing/2014/main" id="{EA0AC6E2-127A-C650-9089-1619485C5829}"/>
              </a:ext>
            </a:extLst>
          </p:cNvPr>
          <p:cNvSpPr>
            <a:spLocks noGrp="1"/>
          </p:cNvSpPr>
          <p:nvPr>
            <p:ph type="sldNum" sz="quarter" idx="12"/>
          </p:nvPr>
        </p:nvSpPr>
        <p:spPr/>
        <p:txBody>
          <a:bodyPr/>
          <a:lstStyle/>
          <a:p>
            <a:fld id="{E379DCFC-50C3-4F09-AC54-5DAE7DA49DFB}" type="slidenum">
              <a:rPr lang="en-US" smtClean="0"/>
              <a:t>13</a:t>
            </a:fld>
            <a:endParaRPr lang="en-US"/>
          </a:p>
        </p:txBody>
      </p:sp>
      <p:sp>
        <p:nvSpPr>
          <p:cNvPr id="5" name="Content Placeholder 4">
            <a:extLst>
              <a:ext uri="{FF2B5EF4-FFF2-40B4-BE49-F238E27FC236}">
                <a16:creationId xmlns:a16="http://schemas.microsoft.com/office/drawing/2014/main" id="{5E7C9F60-147D-B2EA-7186-18586709493F}"/>
              </a:ext>
            </a:extLst>
          </p:cNvPr>
          <p:cNvSpPr>
            <a:spLocks noGrp="1"/>
          </p:cNvSpPr>
          <p:nvPr>
            <p:ph idx="1"/>
          </p:nvPr>
        </p:nvSpPr>
        <p:spPr>
          <a:xfrm>
            <a:off x="533400" y="1965819"/>
            <a:ext cx="11220225" cy="4617049"/>
          </a:xfrm>
        </p:spPr>
        <p:txBody>
          <a:bodyPr>
            <a:normAutofit fontScale="92500" lnSpcReduction="10000"/>
          </a:bodyPr>
          <a:lstStyle/>
          <a:p>
            <a:pPr>
              <a:lnSpc>
                <a:spcPct val="110000"/>
              </a:lnSpc>
              <a:spcBef>
                <a:spcPts val="300"/>
              </a:spcBef>
              <a:spcAft>
                <a:spcPts val="600"/>
              </a:spcAft>
              <a:buFont typeface="Wingdings" pitchFamily="2" charset="2"/>
              <a:buChar char="Ø"/>
            </a:pPr>
            <a:r>
              <a:rPr lang="en-US" sz="2000" dirty="0">
                <a:solidFill>
                  <a:srgbClr val="FFC000"/>
                </a:solidFill>
                <a:latin typeface="Arial" panose="020B0604020202020204" pitchFamily="34" charset="0"/>
                <a:cs typeface="Arial" panose="020B0604020202020204" pitchFamily="34" charset="0"/>
              </a:rPr>
              <a:t>A </a:t>
            </a:r>
            <a:r>
              <a:rPr lang="en-US" sz="2000" b="1" dirty="0">
                <a:solidFill>
                  <a:srgbClr val="FFC000"/>
                </a:solidFill>
                <a:latin typeface="Arial" panose="020B0604020202020204" pitchFamily="34" charset="0"/>
                <a:cs typeface="Arial" panose="020B0604020202020204" pitchFamily="34" charset="0"/>
              </a:rPr>
              <a:t>flux synthesis paper</a:t>
            </a:r>
            <a:r>
              <a:rPr lang="en-US" sz="2000" dirty="0">
                <a:solidFill>
                  <a:srgbClr val="FFC000"/>
                </a:solidFill>
                <a:latin typeface="Arial" panose="020B0604020202020204" pitchFamily="34" charset="0"/>
                <a:cs typeface="Arial" panose="020B0604020202020204" pitchFamily="34" charset="0"/>
              </a:rPr>
              <a:t> could provide consistent internal messaging for outward engagement</a:t>
            </a:r>
          </a:p>
          <a:p>
            <a:pPr lvl="1">
              <a:lnSpc>
                <a:spcPct val="110000"/>
              </a:lnSpc>
              <a:spcBef>
                <a:spcPts val="300"/>
              </a:spcBef>
              <a:spcAft>
                <a:spcPts val="600"/>
              </a:spcAft>
              <a:buFont typeface="Wingdings" pitchFamily="2" charset="2"/>
              <a:buChar char="§"/>
            </a:pPr>
            <a:r>
              <a:rPr lang="en-US" sz="1600" dirty="0">
                <a:solidFill>
                  <a:schemeClr val="bg1"/>
                </a:solidFill>
                <a:latin typeface="Arial" panose="020B0604020202020204" pitchFamily="34" charset="0"/>
                <a:cs typeface="Arial" panose="020B0604020202020204" pitchFamily="34" charset="0"/>
              </a:rPr>
              <a:t>Guide CEOS best practices document on estimating and validating area fluxes</a:t>
            </a:r>
          </a:p>
          <a:p>
            <a:pPr>
              <a:lnSpc>
                <a:spcPct val="110000"/>
              </a:lnSpc>
              <a:spcBef>
                <a:spcPts val="300"/>
              </a:spcBef>
              <a:spcAft>
                <a:spcPts val="600"/>
              </a:spcAft>
              <a:buFont typeface="Wingdings" pitchFamily="2" charset="2"/>
              <a:buChar char="Ø"/>
            </a:pPr>
            <a:r>
              <a:rPr lang="en-US" sz="2000" dirty="0">
                <a:solidFill>
                  <a:srgbClr val="FFC000"/>
                </a:solidFill>
                <a:latin typeface="Arial" panose="020B0604020202020204" pitchFamily="34" charset="0"/>
                <a:cs typeface="Arial" panose="020B0604020202020204" pitchFamily="34" charset="0"/>
              </a:rPr>
              <a:t>Stakeholder engagement remains a challenge</a:t>
            </a:r>
          </a:p>
          <a:p>
            <a:pPr lvl="1">
              <a:lnSpc>
                <a:spcPct val="110000"/>
              </a:lnSpc>
              <a:spcBef>
                <a:spcPts val="300"/>
              </a:spcBef>
              <a:spcAft>
                <a:spcPts val="600"/>
              </a:spcAft>
              <a:buFont typeface="Wingdings" pitchFamily="2" charset="2"/>
              <a:buChar char="§"/>
            </a:pPr>
            <a:r>
              <a:rPr lang="en-US" sz="1600" dirty="0">
                <a:solidFill>
                  <a:schemeClr val="bg1"/>
                </a:solidFill>
                <a:latin typeface="Arial" panose="020B0604020202020204" pitchFamily="34" charset="0"/>
                <a:cs typeface="Arial" panose="020B0604020202020204" pitchFamily="34" charset="0"/>
              </a:rPr>
              <a:t>Building trust with stakeholders</a:t>
            </a:r>
          </a:p>
          <a:p>
            <a:pPr lvl="1">
              <a:lnSpc>
                <a:spcPct val="110000"/>
              </a:lnSpc>
              <a:spcBef>
                <a:spcPts val="300"/>
              </a:spcBef>
              <a:spcAft>
                <a:spcPts val="600"/>
              </a:spcAft>
              <a:buFont typeface="Wingdings" pitchFamily="2" charset="2"/>
              <a:buChar char="§"/>
            </a:pPr>
            <a:r>
              <a:rPr lang="en-US" sz="1600" dirty="0">
                <a:solidFill>
                  <a:schemeClr val="bg1"/>
                </a:solidFill>
                <a:latin typeface="Arial" panose="020B0604020202020204" pitchFamily="34" charset="0"/>
                <a:cs typeface="Arial" panose="020B0604020202020204" pitchFamily="34" charset="0"/>
              </a:rPr>
              <a:t>Advancing ARL to get products fully operational</a:t>
            </a:r>
          </a:p>
          <a:p>
            <a:pPr lvl="1">
              <a:lnSpc>
                <a:spcPct val="110000"/>
              </a:lnSpc>
              <a:spcBef>
                <a:spcPts val="300"/>
              </a:spcBef>
              <a:spcAft>
                <a:spcPts val="600"/>
              </a:spcAft>
              <a:buFont typeface="Wingdings" pitchFamily="2" charset="2"/>
              <a:buChar char="§"/>
            </a:pPr>
            <a:r>
              <a:rPr lang="en-US" sz="1600" dirty="0">
                <a:solidFill>
                  <a:schemeClr val="bg1"/>
                </a:solidFill>
                <a:latin typeface="Arial" panose="020B0604020202020204" pitchFamily="34" charset="0"/>
                <a:cs typeface="Arial" panose="020B0604020202020204" pitchFamily="34" charset="0"/>
              </a:rPr>
              <a:t>What are barriers to improving spatiotemporal resolution of atmosphere-based flux estimates to be useful to stakeholders?</a:t>
            </a:r>
          </a:p>
          <a:p>
            <a:pPr lvl="1">
              <a:lnSpc>
                <a:spcPct val="110000"/>
              </a:lnSpc>
              <a:spcBef>
                <a:spcPts val="300"/>
              </a:spcBef>
              <a:spcAft>
                <a:spcPts val="600"/>
              </a:spcAft>
              <a:buFont typeface="Wingdings" pitchFamily="2" charset="2"/>
              <a:buChar char="§"/>
            </a:pPr>
            <a:r>
              <a:rPr lang="en-US" sz="1600" dirty="0">
                <a:solidFill>
                  <a:schemeClr val="bg1"/>
                </a:solidFill>
                <a:latin typeface="Arial" panose="020B0604020202020204" pitchFamily="34" charset="0"/>
                <a:cs typeface="Arial" panose="020B0604020202020204" pitchFamily="34" charset="0"/>
              </a:rPr>
              <a:t>Does the science community effectively reach stakeholders? Podcasts and social media can be more impactful alternatives to papers</a:t>
            </a:r>
          </a:p>
          <a:p>
            <a:pPr>
              <a:lnSpc>
                <a:spcPct val="110000"/>
              </a:lnSpc>
              <a:spcBef>
                <a:spcPts val="300"/>
              </a:spcBef>
              <a:spcAft>
                <a:spcPts val="600"/>
              </a:spcAft>
              <a:buFont typeface="Wingdings" pitchFamily="2" charset="2"/>
              <a:buChar char="Ø"/>
            </a:pPr>
            <a:r>
              <a:rPr lang="en-US" sz="2000" dirty="0">
                <a:solidFill>
                  <a:srgbClr val="FFC000"/>
                </a:solidFill>
                <a:latin typeface="Arial" panose="020B0604020202020204" pitchFamily="34" charset="0"/>
                <a:cs typeface="Arial" panose="020B0604020202020204" pitchFamily="34" charset="0"/>
              </a:rPr>
              <a:t>National and state interest metrics offer a more engaging perspective</a:t>
            </a:r>
          </a:p>
          <a:p>
            <a:pPr lvl="1">
              <a:lnSpc>
                <a:spcPct val="110000"/>
              </a:lnSpc>
              <a:spcBef>
                <a:spcPts val="300"/>
              </a:spcBef>
              <a:spcAft>
                <a:spcPts val="600"/>
              </a:spcAft>
              <a:buFont typeface="Wingdings" pitchFamily="2" charset="2"/>
              <a:buChar char="§"/>
            </a:pPr>
            <a:r>
              <a:rPr lang="en-US" sz="1600" dirty="0">
                <a:solidFill>
                  <a:schemeClr val="bg1"/>
                </a:solidFill>
                <a:latin typeface="Arial" panose="020B0604020202020204" pitchFamily="34" charset="0"/>
                <a:cs typeface="Arial" panose="020B0604020202020204" pitchFamily="34" charset="0"/>
              </a:rPr>
              <a:t>Framing of carbon monitoring and climate is less impactful than more tangible public health and economic value</a:t>
            </a:r>
          </a:p>
          <a:p>
            <a:pPr lvl="1">
              <a:lnSpc>
                <a:spcPct val="110000"/>
              </a:lnSpc>
              <a:spcBef>
                <a:spcPts val="300"/>
              </a:spcBef>
              <a:spcAft>
                <a:spcPts val="600"/>
              </a:spcAft>
              <a:buFont typeface="Wingdings" pitchFamily="2" charset="2"/>
              <a:buChar char="§"/>
            </a:pPr>
            <a:r>
              <a:rPr lang="en-US" sz="1600" dirty="0">
                <a:solidFill>
                  <a:schemeClr val="bg1"/>
                </a:solidFill>
                <a:latin typeface="Arial" panose="020B0604020202020204" pitchFamily="34" charset="0"/>
                <a:cs typeface="Arial" panose="020B0604020202020204" pitchFamily="34" charset="0"/>
              </a:rPr>
              <a:t>Take science-based conclusions to dollars</a:t>
            </a:r>
          </a:p>
          <a:p>
            <a:pPr lvl="1">
              <a:lnSpc>
                <a:spcPct val="110000"/>
              </a:lnSpc>
              <a:spcBef>
                <a:spcPts val="300"/>
              </a:spcBef>
              <a:spcAft>
                <a:spcPts val="600"/>
              </a:spcAft>
              <a:buFont typeface="Wingdings" pitchFamily="2" charset="2"/>
              <a:buChar char="§"/>
            </a:pPr>
            <a:r>
              <a:rPr lang="en-US" sz="1600" dirty="0">
                <a:solidFill>
                  <a:schemeClr val="bg1"/>
                </a:solidFill>
                <a:latin typeface="Arial" panose="020B0604020202020204" pitchFamily="34" charset="0"/>
                <a:cs typeface="Arial" panose="020B0604020202020204" pitchFamily="34" charset="0"/>
              </a:rPr>
              <a:t>E.g., public health, ecosystem health, ecosystem services, natural disasters such as loss due to wildfires, drought-induced mortality, crop failure, loss of timber → tangible benefits that matter to society</a:t>
            </a:r>
          </a:p>
        </p:txBody>
      </p:sp>
    </p:spTree>
    <p:extLst>
      <p:ext uri="{BB962C8B-B14F-4D97-AF65-F5344CB8AC3E}">
        <p14:creationId xmlns:p14="http://schemas.microsoft.com/office/powerpoint/2010/main" val="4268696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4E218-DAD3-8971-30FC-E00A79772A3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260C195-CDA3-7C1D-6D19-EC82EAC4C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8992C5E9-88BF-3D54-0780-6A06F0D7B8E5}"/>
              </a:ext>
            </a:extLst>
          </p:cNvPr>
          <p:cNvSpPr>
            <a:spLocks noGrp="1"/>
          </p:cNvSpPr>
          <p:nvPr>
            <p:ph type="title"/>
          </p:nvPr>
        </p:nvSpPr>
        <p:spPr>
          <a:xfrm>
            <a:off x="838200" y="974035"/>
            <a:ext cx="10515600" cy="716653"/>
          </a:xfrm>
        </p:spPr>
        <p:txBody>
          <a:bodyPr/>
          <a:lstStyle/>
          <a:p>
            <a:pPr algn="ctr"/>
            <a:r>
              <a:rPr lang="en-US" b="1" dirty="0">
                <a:solidFill>
                  <a:schemeClr val="bg1"/>
                </a:solidFill>
              </a:rPr>
              <a:t>Tuesday Sep. 9 Flux WG Breakout</a:t>
            </a:r>
          </a:p>
        </p:txBody>
      </p:sp>
      <p:sp>
        <p:nvSpPr>
          <p:cNvPr id="5" name="Content Placeholder 4">
            <a:extLst>
              <a:ext uri="{FF2B5EF4-FFF2-40B4-BE49-F238E27FC236}">
                <a16:creationId xmlns:a16="http://schemas.microsoft.com/office/drawing/2014/main" id="{62CAC7EA-1A8E-F879-68D8-4025D3465BF6}"/>
              </a:ext>
            </a:extLst>
          </p:cNvPr>
          <p:cNvSpPr>
            <a:spLocks noGrp="1"/>
          </p:cNvSpPr>
          <p:nvPr>
            <p:ph idx="1"/>
          </p:nvPr>
        </p:nvSpPr>
        <p:spPr>
          <a:xfrm>
            <a:off x="838199" y="1825625"/>
            <a:ext cx="10860158" cy="4688386"/>
          </a:xfrm>
        </p:spPr>
        <p:txBody>
          <a:bodyPr>
            <a:noAutofit/>
          </a:bodyPr>
          <a:lstStyle/>
          <a:p>
            <a:pPr marL="0" indent="0">
              <a:lnSpc>
                <a:spcPct val="100000"/>
              </a:lnSpc>
              <a:spcBef>
                <a:spcPts val="300"/>
              </a:spcBef>
              <a:spcAft>
                <a:spcPts val="600"/>
              </a:spcAft>
              <a:buNone/>
            </a:pPr>
            <a:r>
              <a:rPr lang="en-US" sz="2000" b="1" dirty="0">
                <a:solidFill>
                  <a:srgbClr val="FFC000"/>
                </a:solidFill>
                <a:latin typeface="Arial" panose="020B0604020202020204" pitchFamily="34" charset="0"/>
                <a:cs typeface="Arial" panose="020B0604020202020204" pitchFamily="34" charset="0"/>
              </a:rPr>
              <a:t>Part I</a:t>
            </a:r>
          </a:p>
          <a:p>
            <a:pPr>
              <a:lnSpc>
                <a:spcPct val="100000"/>
              </a:lnSpc>
              <a:spcBef>
                <a:spcPts val="300"/>
              </a:spcBef>
              <a:spcAft>
                <a:spcPts val="600"/>
              </a:spcAft>
            </a:pPr>
            <a:r>
              <a:rPr lang="en-US" sz="2000" dirty="0">
                <a:solidFill>
                  <a:schemeClr val="bg1"/>
                </a:solidFill>
                <a:latin typeface="Arial" panose="020B0604020202020204" pitchFamily="34" charset="0"/>
                <a:cs typeface="Arial" panose="020B0604020202020204" pitchFamily="34" charset="0"/>
              </a:rPr>
              <a:t>Introduction to the Flux WG (for non-Flux WG CMS ST members) 		</a:t>
            </a:r>
          </a:p>
          <a:p>
            <a:pPr>
              <a:lnSpc>
                <a:spcPct val="100000"/>
              </a:lnSpc>
              <a:spcBef>
                <a:spcPts val="300"/>
              </a:spcBef>
              <a:spcAft>
                <a:spcPts val="600"/>
              </a:spcAft>
            </a:pPr>
            <a:r>
              <a:rPr lang="en-US" sz="2000" dirty="0">
                <a:solidFill>
                  <a:schemeClr val="bg1"/>
                </a:solidFill>
                <a:latin typeface="Arial" panose="020B0604020202020204" pitchFamily="34" charset="0"/>
                <a:cs typeface="Arial" panose="020B0604020202020204" pitchFamily="34" charset="0"/>
              </a:rPr>
              <a:t>Stakeholder engagement and interaction, Discussion 				</a:t>
            </a:r>
          </a:p>
          <a:p>
            <a:pPr>
              <a:lnSpc>
                <a:spcPct val="100000"/>
              </a:lnSpc>
              <a:spcBef>
                <a:spcPts val="300"/>
              </a:spcBef>
              <a:spcAft>
                <a:spcPts val="600"/>
              </a:spcAft>
            </a:pPr>
            <a:r>
              <a:rPr lang="en-US" sz="2000" dirty="0">
                <a:solidFill>
                  <a:schemeClr val="bg1"/>
                </a:solidFill>
                <a:latin typeface="Arial" panose="020B0604020202020204" pitchFamily="34" charset="0"/>
                <a:cs typeface="Arial" panose="020B0604020202020204" pitchFamily="34" charset="0"/>
              </a:rPr>
              <a:t>Current Status and Plans for 2025–2026 					</a:t>
            </a:r>
          </a:p>
          <a:p>
            <a:pPr lvl="1">
              <a:lnSpc>
                <a:spcPct val="100000"/>
              </a:lnSpc>
              <a:spcBef>
                <a:spcPts val="300"/>
              </a:spcBef>
              <a:spcAft>
                <a:spcPts val="600"/>
              </a:spcAft>
              <a:buFont typeface="Courier New" panose="02070309020205020404" pitchFamily="49" charset="0"/>
              <a:buChar char="o"/>
            </a:pPr>
            <a:r>
              <a:rPr lang="en-US" sz="1800" dirty="0">
                <a:solidFill>
                  <a:schemeClr val="bg1"/>
                </a:solidFill>
                <a:latin typeface="Arial" panose="020B0604020202020204" pitchFamily="34" charset="0"/>
                <a:cs typeface="Arial" panose="020B0604020202020204" pitchFamily="34" charset="0"/>
              </a:rPr>
              <a:t>Synthesis Paper Status, Spin-off Perspective Pieces, Discussion</a:t>
            </a:r>
          </a:p>
          <a:p>
            <a:pPr>
              <a:lnSpc>
                <a:spcPct val="100000"/>
              </a:lnSpc>
              <a:spcBef>
                <a:spcPts val="300"/>
              </a:spcBef>
              <a:spcAft>
                <a:spcPts val="600"/>
              </a:spcAft>
            </a:pPr>
            <a:r>
              <a:rPr lang="en-US" sz="2000" dirty="0">
                <a:solidFill>
                  <a:schemeClr val="bg1"/>
                </a:solidFill>
                <a:latin typeface="Arial" panose="020B0604020202020204" pitchFamily="34" charset="0"/>
                <a:cs typeface="Arial" panose="020B0604020202020204" pitchFamily="34" charset="0"/>
              </a:rPr>
              <a:t>Q&amp;A + Walk-on Topics for Discussion					</a:t>
            </a:r>
          </a:p>
          <a:p>
            <a:pPr marL="0" indent="0">
              <a:lnSpc>
                <a:spcPct val="100000"/>
              </a:lnSpc>
              <a:spcBef>
                <a:spcPts val="1800"/>
              </a:spcBef>
              <a:spcAft>
                <a:spcPts val="600"/>
              </a:spcAft>
              <a:buNone/>
            </a:pPr>
            <a:endParaRPr lang="en-US" sz="2000" b="1" dirty="0">
              <a:solidFill>
                <a:srgbClr val="FFC000"/>
              </a:solidFill>
              <a:latin typeface="Arial" panose="020B0604020202020204" pitchFamily="34" charset="0"/>
              <a:cs typeface="Arial" panose="020B0604020202020204" pitchFamily="34" charset="0"/>
            </a:endParaRPr>
          </a:p>
          <a:p>
            <a:pPr marL="0" indent="0">
              <a:lnSpc>
                <a:spcPct val="100000"/>
              </a:lnSpc>
              <a:spcBef>
                <a:spcPts val="1800"/>
              </a:spcBef>
              <a:spcAft>
                <a:spcPts val="600"/>
              </a:spcAft>
              <a:buNone/>
            </a:pPr>
            <a:r>
              <a:rPr lang="en-US" sz="2000" b="1" dirty="0">
                <a:solidFill>
                  <a:srgbClr val="FFC000"/>
                </a:solidFill>
                <a:latin typeface="Arial" panose="020B0604020202020204" pitchFamily="34" charset="0"/>
                <a:cs typeface="Arial" panose="020B0604020202020204" pitchFamily="34" charset="0"/>
              </a:rPr>
              <a:t>Part II – </a:t>
            </a:r>
            <a:r>
              <a:rPr lang="en-US" sz="2000" b="1" i="1" dirty="0">
                <a:solidFill>
                  <a:srgbClr val="FFC000"/>
                </a:solidFill>
                <a:latin typeface="Arial" panose="020B0604020202020204" pitchFamily="34" charset="0"/>
                <a:cs typeface="Arial" panose="020B0604020202020204" pitchFamily="34" charset="0"/>
              </a:rPr>
              <a:t>ran out of time</a:t>
            </a:r>
          </a:p>
          <a:p>
            <a:pPr>
              <a:lnSpc>
                <a:spcPct val="100000"/>
              </a:lnSpc>
              <a:spcBef>
                <a:spcPts val="300"/>
              </a:spcBef>
              <a:spcAft>
                <a:spcPts val="600"/>
              </a:spcAft>
            </a:pPr>
            <a:r>
              <a:rPr lang="en-US" sz="2000" dirty="0">
                <a:solidFill>
                  <a:schemeClr val="bg1">
                    <a:lumMod val="85000"/>
                  </a:schemeClr>
                </a:solidFill>
                <a:latin typeface="Arial" panose="020B0604020202020204" pitchFamily="34" charset="0"/>
                <a:cs typeface="Arial" panose="020B0604020202020204" pitchFamily="34" charset="0"/>
              </a:rPr>
              <a:t>Phase 3 paper (Hurtt et al.) preparation </a:t>
            </a:r>
          </a:p>
          <a:p>
            <a:pPr>
              <a:lnSpc>
                <a:spcPct val="100000"/>
              </a:lnSpc>
              <a:spcBef>
                <a:spcPts val="300"/>
              </a:spcBef>
              <a:spcAft>
                <a:spcPts val="600"/>
              </a:spcAft>
            </a:pPr>
            <a:r>
              <a:rPr lang="en-US" sz="2000" dirty="0">
                <a:solidFill>
                  <a:schemeClr val="bg1">
                    <a:lumMod val="85000"/>
                  </a:schemeClr>
                </a:solidFill>
                <a:latin typeface="Arial" panose="020B0604020202020204" pitchFamily="34" charset="0"/>
                <a:cs typeface="Arial" panose="020B0604020202020204" pitchFamily="34" charset="0"/>
              </a:rPr>
              <a:t>Flux Synthesis Paper writing + Subsection writing meetings + Figure Discussions</a:t>
            </a:r>
          </a:p>
          <a:p>
            <a:pPr>
              <a:lnSpc>
                <a:spcPct val="100000"/>
              </a:lnSpc>
              <a:spcBef>
                <a:spcPts val="300"/>
              </a:spcBef>
              <a:spcAft>
                <a:spcPts val="600"/>
              </a:spcAft>
            </a:pPr>
            <a:endParaRPr lang="en-US" sz="2000" dirty="0">
              <a:solidFill>
                <a:schemeClr val="bg1"/>
              </a:solidFill>
              <a:latin typeface="Arial" panose="020B0604020202020204" pitchFamily="34" charset="0"/>
              <a:cs typeface="Arial" panose="020B0604020202020204" pitchFamily="34" charset="0"/>
            </a:endParaRPr>
          </a:p>
          <a:p>
            <a:pPr>
              <a:lnSpc>
                <a:spcPct val="100000"/>
              </a:lnSpc>
              <a:spcBef>
                <a:spcPts val="300"/>
              </a:spcBef>
              <a:spcAft>
                <a:spcPts val="600"/>
              </a:spcAft>
            </a:pPr>
            <a:endParaRPr lang="en-US" sz="20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2C144168-B93B-F1EE-C4A6-CE76D5675D8B}"/>
              </a:ext>
            </a:extLst>
          </p:cNvPr>
          <p:cNvSpPr>
            <a:spLocks noGrp="1"/>
          </p:cNvSpPr>
          <p:nvPr>
            <p:ph type="sldNum" sz="quarter" idx="12"/>
          </p:nvPr>
        </p:nvSpPr>
        <p:spPr/>
        <p:txBody>
          <a:bodyPr/>
          <a:lstStyle/>
          <a:p>
            <a:fld id="{E379DCFC-50C3-4F09-AC54-5DAE7DA49DFB}" type="slidenum">
              <a:rPr lang="en-US" smtClean="0"/>
              <a:t>2</a:t>
            </a:fld>
            <a:endParaRPr lang="en-US"/>
          </a:p>
        </p:txBody>
      </p:sp>
    </p:spTree>
    <p:extLst>
      <p:ext uri="{BB962C8B-B14F-4D97-AF65-F5344CB8AC3E}">
        <p14:creationId xmlns:p14="http://schemas.microsoft.com/office/powerpoint/2010/main" val="754306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1D69BF-1819-BB4E-86B3-FC7BB145C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23E1881-BA47-5D4B-A8D6-AAF341CB998C}"/>
              </a:ext>
            </a:extLst>
          </p:cNvPr>
          <p:cNvSpPr>
            <a:spLocks noGrp="1"/>
          </p:cNvSpPr>
          <p:nvPr>
            <p:ph type="title"/>
          </p:nvPr>
        </p:nvSpPr>
        <p:spPr>
          <a:xfrm>
            <a:off x="450937" y="974035"/>
            <a:ext cx="10902863" cy="716653"/>
          </a:xfrm>
        </p:spPr>
        <p:txBody>
          <a:bodyPr/>
          <a:lstStyle/>
          <a:p>
            <a:pPr algn="ctr"/>
            <a:r>
              <a:rPr lang="en-US" b="1" dirty="0">
                <a:solidFill>
                  <a:schemeClr val="bg1"/>
                </a:solidFill>
              </a:rPr>
              <a:t>Flux WG Description</a:t>
            </a:r>
          </a:p>
        </p:txBody>
      </p:sp>
      <p:sp>
        <p:nvSpPr>
          <p:cNvPr id="5" name="Content Placeholder 4">
            <a:extLst>
              <a:ext uri="{FF2B5EF4-FFF2-40B4-BE49-F238E27FC236}">
                <a16:creationId xmlns:a16="http://schemas.microsoft.com/office/drawing/2014/main" id="{21C234A4-D16C-044C-8FC8-D2827753634C}"/>
              </a:ext>
            </a:extLst>
          </p:cNvPr>
          <p:cNvSpPr>
            <a:spLocks noGrp="1"/>
          </p:cNvSpPr>
          <p:nvPr>
            <p:ph idx="1"/>
          </p:nvPr>
        </p:nvSpPr>
        <p:spPr>
          <a:xfrm>
            <a:off x="450936" y="1825625"/>
            <a:ext cx="11289507" cy="4688386"/>
          </a:xfrm>
        </p:spPr>
        <p:txBody>
          <a:bodyPr>
            <a:noAutofit/>
          </a:bodyPr>
          <a:lstStyle/>
          <a:p>
            <a:pPr>
              <a:lnSpc>
                <a:spcPct val="100000"/>
              </a:lnSpc>
            </a:pPr>
            <a:r>
              <a:rPr lang="en-US" sz="2000" dirty="0">
                <a:solidFill>
                  <a:schemeClr val="bg1"/>
                </a:solidFill>
                <a:latin typeface="Arial" panose="020B0604020202020204" pitchFamily="34" charset="0"/>
                <a:cs typeface="Arial" panose="020B0604020202020204" pitchFamily="34" charset="0"/>
              </a:rPr>
              <a:t>https://carbon.nasa.gov/wg_cms.html</a:t>
            </a:r>
          </a:p>
          <a:p>
            <a:pPr algn="just">
              <a:lnSpc>
                <a:spcPct val="100000"/>
              </a:lnSpc>
            </a:pPr>
            <a:r>
              <a:rPr lang="en-US" sz="2000" dirty="0">
                <a:solidFill>
                  <a:srgbClr val="FFC000"/>
                </a:solidFill>
                <a:latin typeface="Arial" panose="020B0604020202020204" pitchFamily="34" charset="0"/>
                <a:cs typeface="Arial" panose="020B0604020202020204" pitchFamily="34" charset="0"/>
              </a:rPr>
              <a:t>Focus of the Flux WG </a:t>
            </a:r>
            <a:r>
              <a:rPr lang="en-US" sz="2000" dirty="0">
                <a:solidFill>
                  <a:schemeClr val="bg1">
                    <a:lumMod val="95000"/>
                  </a:schemeClr>
                </a:solidFill>
                <a:latin typeface="Arial" panose="020B0604020202020204" pitchFamily="34" charset="0"/>
                <a:cs typeface="Arial" panose="020B0604020202020204" pitchFamily="34" charset="0"/>
              </a:rPr>
              <a:t>–</a:t>
            </a:r>
            <a:r>
              <a:rPr lang="en-US" sz="2000" dirty="0">
                <a:solidFill>
                  <a:srgbClr val="FFC000"/>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determine and quantify the carbon balance at various spatiotemporal scales (individual point sources to state or multi-state regions to hemispheric and global domains), help understand processes at these scales, provide inputs for models, provide robust flux estimates for policy needs, i.e., emissions and sinks to stakeholders and decision-makers</a:t>
            </a:r>
          </a:p>
          <a:p>
            <a:pPr>
              <a:lnSpc>
                <a:spcPct val="100000"/>
              </a:lnSpc>
            </a:pPr>
            <a:r>
              <a:rPr lang="en-US" sz="2000" dirty="0">
                <a:solidFill>
                  <a:srgbClr val="FFC000"/>
                </a:solidFill>
                <a:latin typeface="Arial" panose="020B0604020202020204" pitchFamily="34" charset="0"/>
                <a:cs typeface="Arial" panose="020B0604020202020204" pitchFamily="34" charset="0"/>
              </a:rPr>
              <a:t>Aim of the Flux WG </a:t>
            </a:r>
            <a:r>
              <a:rPr lang="en-US" sz="2000" dirty="0">
                <a:solidFill>
                  <a:schemeClr val="bg1">
                    <a:lumMod val="95000"/>
                  </a:schemeClr>
                </a:solidFill>
                <a:latin typeface="Arial" panose="020B0604020202020204" pitchFamily="34" charset="0"/>
                <a:cs typeface="Arial" panose="020B0604020202020204" pitchFamily="34" charset="0"/>
              </a:rPr>
              <a:t>–</a:t>
            </a:r>
            <a:r>
              <a:rPr lang="en-US" sz="2000" dirty="0">
                <a:solidFill>
                  <a:srgbClr val="FFC000"/>
                </a:solidFill>
                <a:latin typeface="Arial" panose="020B0604020202020204" pitchFamily="34" charset="0"/>
                <a:cs typeface="Arial" panose="020B0604020202020204" pitchFamily="34" charset="0"/>
              </a:rPr>
              <a:t> </a:t>
            </a:r>
          </a:p>
          <a:p>
            <a:pPr lvl="1">
              <a:lnSpc>
                <a:spcPct val="100000"/>
              </a:lnSpc>
              <a:buSzPct val="75000"/>
              <a:buFont typeface="Wingdings" pitchFamily="2" charset="2"/>
              <a:buChar char="§"/>
            </a:pPr>
            <a:r>
              <a:rPr lang="en-US" sz="2000" dirty="0">
                <a:solidFill>
                  <a:schemeClr val="bg1"/>
                </a:solidFill>
                <a:latin typeface="Arial" panose="020B0604020202020204" pitchFamily="34" charset="0"/>
                <a:cs typeface="Arial" panose="020B0604020202020204" pitchFamily="34" charset="0"/>
              </a:rPr>
              <a:t>facilitate communication between CMS-funded projects encompassing land-atmosphere flux, ocean-atmosphere flux, global surface-atmosphere flux</a:t>
            </a:r>
          </a:p>
          <a:p>
            <a:pPr lvl="1">
              <a:lnSpc>
                <a:spcPct val="100000"/>
              </a:lnSpc>
              <a:buSzPct val="75000"/>
              <a:buFont typeface="Wingdings" pitchFamily="2" charset="2"/>
              <a:buChar char="§"/>
            </a:pPr>
            <a:r>
              <a:rPr lang="en-US" sz="2000" dirty="0">
                <a:solidFill>
                  <a:schemeClr val="bg1"/>
                </a:solidFill>
                <a:latin typeface="Arial" panose="020B0604020202020204" pitchFamily="34" charset="0"/>
                <a:cs typeface="Arial" panose="020B0604020202020204" pitchFamily="34" charset="0"/>
              </a:rPr>
              <a:t>advance flux estimation methodologies, </a:t>
            </a:r>
          </a:p>
          <a:p>
            <a:pPr lvl="1">
              <a:lnSpc>
                <a:spcPct val="100000"/>
              </a:lnSpc>
              <a:buSzPct val="75000"/>
              <a:buFont typeface="Wingdings" pitchFamily="2" charset="2"/>
              <a:buChar char="§"/>
            </a:pPr>
            <a:r>
              <a:rPr lang="en-US" sz="2000" dirty="0">
                <a:solidFill>
                  <a:schemeClr val="bg1"/>
                </a:solidFill>
                <a:latin typeface="Arial" panose="020B0604020202020204" pitchFamily="34" charset="0"/>
                <a:cs typeface="Arial" panose="020B0604020202020204" pitchFamily="34" charset="0"/>
              </a:rPr>
              <a:t>identify community needs for observations, data synthesis and modeling, </a:t>
            </a:r>
          </a:p>
          <a:p>
            <a:pPr lvl="1">
              <a:lnSpc>
                <a:spcPct val="100000"/>
              </a:lnSpc>
              <a:buSzPct val="75000"/>
              <a:buFont typeface="Wingdings" pitchFamily="2" charset="2"/>
              <a:buChar char="§"/>
            </a:pPr>
            <a:r>
              <a:rPr lang="en-US" sz="2000" dirty="0">
                <a:solidFill>
                  <a:schemeClr val="bg1"/>
                </a:solidFill>
                <a:latin typeface="Arial" panose="020B0604020202020204" pitchFamily="34" charset="0"/>
                <a:cs typeface="Arial" panose="020B0604020202020204" pitchFamily="34" charset="0"/>
              </a:rPr>
              <a:t>raise awareness of current projects, esp. engagement with stakeholders and applied users</a:t>
            </a:r>
          </a:p>
          <a:p>
            <a:pPr lvl="1">
              <a:lnSpc>
                <a:spcPct val="100000"/>
              </a:lnSpc>
              <a:buSzPct val="75000"/>
              <a:buFont typeface="Wingdings" pitchFamily="2" charset="2"/>
              <a:buChar char="§"/>
            </a:pPr>
            <a:r>
              <a:rPr lang="en-US" sz="2000" dirty="0">
                <a:solidFill>
                  <a:schemeClr val="bg1"/>
                </a:solidFill>
                <a:latin typeface="Arial" panose="020B0604020202020204" pitchFamily="34" charset="0"/>
                <a:cs typeface="Arial" panose="020B0604020202020204" pitchFamily="34" charset="0"/>
              </a:rPr>
              <a:t>develop future flux research directions within the CMS program</a:t>
            </a:r>
          </a:p>
        </p:txBody>
      </p:sp>
      <p:sp>
        <p:nvSpPr>
          <p:cNvPr id="6" name="Slide Number Placeholder 5">
            <a:extLst>
              <a:ext uri="{FF2B5EF4-FFF2-40B4-BE49-F238E27FC236}">
                <a16:creationId xmlns:a16="http://schemas.microsoft.com/office/drawing/2014/main" id="{A0158946-A2CE-4C4D-8F18-31A67A21D842}"/>
              </a:ext>
            </a:extLst>
          </p:cNvPr>
          <p:cNvSpPr>
            <a:spLocks noGrp="1"/>
          </p:cNvSpPr>
          <p:nvPr>
            <p:ph type="sldNum" sz="quarter" idx="12"/>
          </p:nvPr>
        </p:nvSpPr>
        <p:spPr/>
        <p:txBody>
          <a:bodyPr/>
          <a:lstStyle/>
          <a:p>
            <a:fld id="{E379DCFC-50C3-4F09-AC54-5DAE7DA49DFB}" type="slidenum">
              <a:rPr lang="en-US" smtClean="0"/>
              <a:t>3</a:t>
            </a:fld>
            <a:endParaRPr lang="en-US"/>
          </a:p>
        </p:txBody>
      </p:sp>
    </p:spTree>
    <p:extLst>
      <p:ext uri="{BB962C8B-B14F-4D97-AF65-F5344CB8AC3E}">
        <p14:creationId xmlns:p14="http://schemas.microsoft.com/office/powerpoint/2010/main" val="3302061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43B2F-1880-7E3F-D4F2-964024AF7C5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EF93621-5A22-635F-53EA-3575DDB0D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2CD97870-C130-1FB3-93AB-2DF67E4C841C}"/>
              </a:ext>
            </a:extLst>
          </p:cNvPr>
          <p:cNvSpPr>
            <a:spLocks noGrp="1"/>
          </p:cNvSpPr>
          <p:nvPr>
            <p:ph type="sldNum" sz="quarter" idx="12"/>
          </p:nvPr>
        </p:nvSpPr>
        <p:spPr/>
        <p:txBody>
          <a:bodyPr/>
          <a:lstStyle/>
          <a:p>
            <a:fld id="{E379DCFC-50C3-4F09-AC54-5DAE7DA49DFB}" type="slidenum">
              <a:rPr lang="en-US" smtClean="0"/>
              <a:t>4</a:t>
            </a:fld>
            <a:endParaRPr lang="en-US"/>
          </a:p>
        </p:txBody>
      </p:sp>
      <p:pic>
        <p:nvPicPr>
          <p:cNvPr id="12" name="Picture 11">
            <a:extLst>
              <a:ext uri="{FF2B5EF4-FFF2-40B4-BE49-F238E27FC236}">
                <a16:creationId xmlns:a16="http://schemas.microsoft.com/office/drawing/2014/main" id="{277960AC-0818-12DF-F202-6B244439EE1A}"/>
              </a:ext>
            </a:extLst>
          </p:cNvPr>
          <p:cNvPicPr>
            <a:picLocks noChangeAspect="1"/>
          </p:cNvPicPr>
          <p:nvPr/>
        </p:nvPicPr>
        <p:blipFill>
          <a:blip r:embed="rId4"/>
          <a:stretch>
            <a:fillRect/>
          </a:stretch>
        </p:blipFill>
        <p:spPr>
          <a:xfrm>
            <a:off x="266052" y="1000024"/>
            <a:ext cx="5715000" cy="5676056"/>
          </a:xfrm>
          <a:prstGeom prst="rect">
            <a:avLst/>
          </a:prstGeom>
        </p:spPr>
      </p:pic>
      <p:pic>
        <p:nvPicPr>
          <p:cNvPr id="13" name="Picture 12">
            <a:extLst>
              <a:ext uri="{FF2B5EF4-FFF2-40B4-BE49-F238E27FC236}">
                <a16:creationId xmlns:a16="http://schemas.microsoft.com/office/drawing/2014/main" id="{BC0F8B74-06C4-C107-A829-AC14731B9526}"/>
              </a:ext>
            </a:extLst>
          </p:cNvPr>
          <p:cNvPicPr>
            <a:picLocks noChangeAspect="1"/>
          </p:cNvPicPr>
          <p:nvPr/>
        </p:nvPicPr>
        <p:blipFill>
          <a:blip r:embed="rId5"/>
          <a:stretch>
            <a:fillRect/>
          </a:stretch>
        </p:blipFill>
        <p:spPr>
          <a:xfrm>
            <a:off x="6229026" y="1137193"/>
            <a:ext cx="5715000" cy="5401719"/>
          </a:xfrm>
          <a:prstGeom prst="rect">
            <a:avLst/>
          </a:prstGeom>
        </p:spPr>
      </p:pic>
    </p:spTree>
    <p:extLst>
      <p:ext uri="{BB962C8B-B14F-4D97-AF65-F5344CB8AC3E}">
        <p14:creationId xmlns:p14="http://schemas.microsoft.com/office/powerpoint/2010/main" val="2041184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1D69BF-1819-BB4E-86B3-FC7BB145C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23E1881-BA47-5D4B-A8D6-AAF341CB998C}"/>
              </a:ext>
            </a:extLst>
          </p:cNvPr>
          <p:cNvSpPr>
            <a:spLocks noGrp="1"/>
          </p:cNvSpPr>
          <p:nvPr>
            <p:ph type="title"/>
          </p:nvPr>
        </p:nvSpPr>
        <p:spPr>
          <a:xfrm>
            <a:off x="281353" y="962434"/>
            <a:ext cx="11660930" cy="800935"/>
          </a:xfrm>
        </p:spPr>
        <p:txBody>
          <a:bodyPr anchor="t">
            <a:normAutofit/>
          </a:bodyPr>
          <a:lstStyle/>
          <a:p>
            <a:pPr algn="ctr"/>
            <a:r>
              <a:rPr lang="en-US" sz="3600" b="1" dirty="0">
                <a:solidFill>
                  <a:schemeClr val="bg1"/>
                </a:solidFill>
              </a:rPr>
              <a:t>WG Current Projects (∼20 projects since 2020 selection) </a:t>
            </a:r>
          </a:p>
        </p:txBody>
      </p:sp>
      <p:sp>
        <p:nvSpPr>
          <p:cNvPr id="2" name="Slide Number Placeholder 1">
            <a:extLst>
              <a:ext uri="{FF2B5EF4-FFF2-40B4-BE49-F238E27FC236}">
                <a16:creationId xmlns:a16="http://schemas.microsoft.com/office/drawing/2014/main" id="{ED7390BE-7C0C-9B43-A1FC-15D138F9FA99}"/>
              </a:ext>
            </a:extLst>
          </p:cNvPr>
          <p:cNvSpPr>
            <a:spLocks noGrp="1"/>
          </p:cNvSpPr>
          <p:nvPr>
            <p:ph type="sldNum" sz="quarter" idx="12"/>
          </p:nvPr>
        </p:nvSpPr>
        <p:spPr/>
        <p:txBody>
          <a:bodyPr/>
          <a:lstStyle/>
          <a:p>
            <a:fld id="{E379DCFC-50C3-4F09-AC54-5DAE7DA49DFB}" type="slidenum">
              <a:rPr lang="en-US" smtClean="0"/>
              <a:t>5</a:t>
            </a:fld>
            <a:endParaRPr lang="en-US"/>
          </a:p>
        </p:txBody>
      </p:sp>
      <p:pic>
        <p:nvPicPr>
          <p:cNvPr id="5" name="Picture 4">
            <a:extLst>
              <a:ext uri="{FF2B5EF4-FFF2-40B4-BE49-F238E27FC236}">
                <a16:creationId xmlns:a16="http://schemas.microsoft.com/office/drawing/2014/main" id="{94EFE5FA-2722-4EFE-2AF4-2785E3E83CC1}"/>
              </a:ext>
            </a:extLst>
          </p:cNvPr>
          <p:cNvPicPr>
            <a:picLocks noChangeAspect="1"/>
          </p:cNvPicPr>
          <p:nvPr/>
        </p:nvPicPr>
        <p:blipFill>
          <a:blip r:embed="rId3"/>
          <a:stretch>
            <a:fillRect/>
          </a:stretch>
        </p:blipFill>
        <p:spPr>
          <a:xfrm>
            <a:off x="404867" y="1638397"/>
            <a:ext cx="3657600" cy="1905354"/>
          </a:xfrm>
          <a:prstGeom prst="rect">
            <a:avLst/>
          </a:prstGeom>
        </p:spPr>
      </p:pic>
      <p:pic>
        <p:nvPicPr>
          <p:cNvPr id="6" name="Picture 5">
            <a:extLst>
              <a:ext uri="{FF2B5EF4-FFF2-40B4-BE49-F238E27FC236}">
                <a16:creationId xmlns:a16="http://schemas.microsoft.com/office/drawing/2014/main" id="{ADB8B19D-4B62-A080-FB57-89D9463643FC}"/>
              </a:ext>
            </a:extLst>
          </p:cNvPr>
          <p:cNvPicPr>
            <a:picLocks noChangeAspect="1"/>
          </p:cNvPicPr>
          <p:nvPr/>
        </p:nvPicPr>
        <p:blipFill>
          <a:blip r:embed="rId4"/>
          <a:stretch>
            <a:fillRect/>
          </a:stretch>
        </p:blipFill>
        <p:spPr>
          <a:xfrm>
            <a:off x="404867" y="3573895"/>
            <a:ext cx="3657600" cy="1245745"/>
          </a:xfrm>
          <a:prstGeom prst="rect">
            <a:avLst/>
          </a:prstGeom>
        </p:spPr>
      </p:pic>
      <p:pic>
        <p:nvPicPr>
          <p:cNvPr id="7" name="Picture 6">
            <a:extLst>
              <a:ext uri="{FF2B5EF4-FFF2-40B4-BE49-F238E27FC236}">
                <a16:creationId xmlns:a16="http://schemas.microsoft.com/office/drawing/2014/main" id="{CD6DC57D-DD1D-84BA-8FFB-0A23062BFB5A}"/>
              </a:ext>
            </a:extLst>
          </p:cNvPr>
          <p:cNvPicPr>
            <a:picLocks noChangeAspect="1"/>
          </p:cNvPicPr>
          <p:nvPr/>
        </p:nvPicPr>
        <p:blipFill>
          <a:blip r:embed="rId5"/>
          <a:stretch>
            <a:fillRect/>
          </a:stretch>
        </p:blipFill>
        <p:spPr>
          <a:xfrm>
            <a:off x="404867" y="4866013"/>
            <a:ext cx="3657600" cy="950400"/>
          </a:xfrm>
          <a:prstGeom prst="rect">
            <a:avLst/>
          </a:prstGeom>
        </p:spPr>
      </p:pic>
      <p:pic>
        <p:nvPicPr>
          <p:cNvPr id="9" name="Picture 8">
            <a:extLst>
              <a:ext uri="{FF2B5EF4-FFF2-40B4-BE49-F238E27FC236}">
                <a16:creationId xmlns:a16="http://schemas.microsoft.com/office/drawing/2014/main" id="{113AF08B-9851-DFFF-B1A5-ECF6F136206C}"/>
              </a:ext>
            </a:extLst>
          </p:cNvPr>
          <p:cNvPicPr>
            <a:picLocks noChangeAspect="1"/>
          </p:cNvPicPr>
          <p:nvPr/>
        </p:nvPicPr>
        <p:blipFill>
          <a:blip r:embed="rId6"/>
          <a:stretch>
            <a:fillRect/>
          </a:stretch>
        </p:blipFill>
        <p:spPr>
          <a:xfrm>
            <a:off x="404867" y="5862682"/>
            <a:ext cx="3657600" cy="934340"/>
          </a:xfrm>
          <a:prstGeom prst="rect">
            <a:avLst/>
          </a:prstGeom>
        </p:spPr>
      </p:pic>
      <p:pic>
        <p:nvPicPr>
          <p:cNvPr id="10" name="Picture 9">
            <a:extLst>
              <a:ext uri="{FF2B5EF4-FFF2-40B4-BE49-F238E27FC236}">
                <a16:creationId xmlns:a16="http://schemas.microsoft.com/office/drawing/2014/main" id="{1D3595C9-8276-8F44-EB8C-480EB1410BC8}"/>
              </a:ext>
            </a:extLst>
          </p:cNvPr>
          <p:cNvPicPr>
            <a:picLocks noChangeAspect="1"/>
          </p:cNvPicPr>
          <p:nvPr/>
        </p:nvPicPr>
        <p:blipFill>
          <a:blip r:embed="rId7"/>
          <a:stretch>
            <a:fillRect/>
          </a:stretch>
        </p:blipFill>
        <p:spPr>
          <a:xfrm>
            <a:off x="4377366" y="1875498"/>
            <a:ext cx="3657600" cy="843626"/>
          </a:xfrm>
          <a:prstGeom prst="rect">
            <a:avLst/>
          </a:prstGeom>
        </p:spPr>
      </p:pic>
      <p:pic>
        <p:nvPicPr>
          <p:cNvPr id="11" name="Picture 10">
            <a:extLst>
              <a:ext uri="{FF2B5EF4-FFF2-40B4-BE49-F238E27FC236}">
                <a16:creationId xmlns:a16="http://schemas.microsoft.com/office/drawing/2014/main" id="{D62B363C-31D6-3EC7-170B-B08CC0E99DD7}"/>
              </a:ext>
            </a:extLst>
          </p:cNvPr>
          <p:cNvPicPr>
            <a:picLocks noChangeAspect="1"/>
          </p:cNvPicPr>
          <p:nvPr/>
        </p:nvPicPr>
        <p:blipFill>
          <a:blip r:embed="rId8"/>
          <a:stretch>
            <a:fillRect/>
          </a:stretch>
        </p:blipFill>
        <p:spPr>
          <a:xfrm>
            <a:off x="4377366" y="2749268"/>
            <a:ext cx="3657600" cy="1447211"/>
          </a:xfrm>
          <a:prstGeom prst="rect">
            <a:avLst/>
          </a:prstGeom>
        </p:spPr>
      </p:pic>
      <p:pic>
        <p:nvPicPr>
          <p:cNvPr id="12" name="Picture 11">
            <a:extLst>
              <a:ext uri="{FF2B5EF4-FFF2-40B4-BE49-F238E27FC236}">
                <a16:creationId xmlns:a16="http://schemas.microsoft.com/office/drawing/2014/main" id="{65963ABF-D298-3A57-9239-63D8C5B1B387}"/>
              </a:ext>
            </a:extLst>
          </p:cNvPr>
          <p:cNvPicPr>
            <a:picLocks noChangeAspect="1"/>
          </p:cNvPicPr>
          <p:nvPr/>
        </p:nvPicPr>
        <p:blipFill>
          <a:blip r:embed="rId9"/>
          <a:stretch>
            <a:fillRect/>
          </a:stretch>
        </p:blipFill>
        <p:spPr>
          <a:xfrm>
            <a:off x="4377366" y="4236671"/>
            <a:ext cx="3657600" cy="1064440"/>
          </a:xfrm>
          <a:prstGeom prst="rect">
            <a:avLst/>
          </a:prstGeom>
        </p:spPr>
      </p:pic>
      <p:pic>
        <p:nvPicPr>
          <p:cNvPr id="13" name="Picture 12">
            <a:extLst>
              <a:ext uri="{FF2B5EF4-FFF2-40B4-BE49-F238E27FC236}">
                <a16:creationId xmlns:a16="http://schemas.microsoft.com/office/drawing/2014/main" id="{F3FAFEC2-4073-162C-9980-C97594EBA392}"/>
              </a:ext>
            </a:extLst>
          </p:cNvPr>
          <p:cNvPicPr>
            <a:picLocks noChangeAspect="1"/>
          </p:cNvPicPr>
          <p:nvPr/>
        </p:nvPicPr>
        <p:blipFill>
          <a:blip r:embed="rId10"/>
          <a:stretch>
            <a:fillRect/>
          </a:stretch>
        </p:blipFill>
        <p:spPr>
          <a:xfrm>
            <a:off x="4377366" y="5351351"/>
            <a:ext cx="3657600" cy="1251434"/>
          </a:xfrm>
          <a:prstGeom prst="rect">
            <a:avLst/>
          </a:prstGeom>
        </p:spPr>
      </p:pic>
      <p:pic>
        <p:nvPicPr>
          <p:cNvPr id="14" name="Picture 13">
            <a:extLst>
              <a:ext uri="{FF2B5EF4-FFF2-40B4-BE49-F238E27FC236}">
                <a16:creationId xmlns:a16="http://schemas.microsoft.com/office/drawing/2014/main" id="{208D9CD6-775B-DB9C-0A75-58869B1F7A06}"/>
              </a:ext>
            </a:extLst>
          </p:cNvPr>
          <p:cNvPicPr>
            <a:picLocks noChangeAspect="1"/>
          </p:cNvPicPr>
          <p:nvPr/>
        </p:nvPicPr>
        <p:blipFill>
          <a:blip r:embed="rId11"/>
          <a:stretch>
            <a:fillRect/>
          </a:stretch>
        </p:blipFill>
        <p:spPr>
          <a:xfrm>
            <a:off x="8284683" y="2637920"/>
            <a:ext cx="3657600" cy="667612"/>
          </a:xfrm>
          <a:prstGeom prst="rect">
            <a:avLst/>
          </a:prstGeom>
        </p:spPr>
      </p:pic>
      <p:pic>
        <p:nvPicPr>
          <p:cNvPr id="15" name="Picture 14">
            <a:extLst>
              <a:ext uri="{FF2B5EF4-FFF2-40B4-BE49-F238E27FC236}">
                <a16:creationId xmlns:a16="http://schemas.microsoft.com/office/drawing/2014/main" id="{EFE63842-DBF3-54AE-F01B-443462218794}"/>
              </a:ext>
            </a:extLst>
          </p:cNvPr>
          <p:cNvPicPr>
            <a:picLocks noChangeAspect="1"/>
          </p:cNvPicPr>
          <p:nvPr/>
        </p:nvPicPr>
        <p:blipFill>
          <a:blip r:embed="rId12"/>
          <a:stretch>
            <a:fillRect/>
          </a:stretch>
        </p:blipFill>
        <p:spPr>
          <a:xfrm>
            <a:off x="8284683" y="3354461"/>
            <a:ext cx="3657600" cy="1162228"/>
          </a:xfrm>
          <a:prstGeom prst="rect">
            <a:avLst/>
          </a:prstGeom>
        </p:spPr>
      </p:pic>
      <p:pic>
        <p:nvPicPr>
          <p:cNvPr id="16" name="Picture 15">
            <a:extLst>
              <a:ext uri="{FF2B5EF4-FFF2-40B4-BE49-F238E27FC236}">
                <a16:creationId xmlns:a16="http://schemas.microsoft.com/office/drawing/2014/main" id="{287703F2-0DC6-7AC2-9527-F6B0F284C4C0}"/>
              </a:ext>
            </a:extLst>
          </p:cNvPr>
          <p:cNvPicPr>
            <a:picLocks noChangeAspect="1"/>
          </p:cNvPicPr>
          <p:nvPr/>
        </p:nvPicPr>
        <p:blipFill>
          <a:blip r:embed="rId13"/>
          <a:stretch>
            <a:fillRect/>
          </a:stretch>
        </p:blipFill>
        <p:spPr>
          <a:xfrm>
            <a:off x="8284683" y="4555571"/>
            <a:ext cx="3657600" cy="562271"/>
          </a:xfrm>
          <a:prstGeom prst="rect">
            <a:avLst/>
          </a:prstGeom>
        </p:spPr>
      </p:pic>
      <p:pic>
        <p:nvPicPr>
          <p:cNvPr id="17" name="Picture 16">
            <a:extLst>
              <a:ext uri="{FF2B5EF4-FFF2-40B4-BE49-F238E27FC236}">
                <a16:creationId xmlns:a16="http://schemas.microsoft.com/office/drawing/2014/main" id="{F1229A50-21E1-ED60-B137-82FF4E38F3BA}"/>
              </a:ext>
            </a:extLst>
          </p:cNvPr>
          <p:cNvPicPr>
            <a:picLocks noChangeAspect="1"/>
          </p:cNvPicPr>
          <p:nvPr/>
        </p:nvPicPr>
        <p:blipFill>
          <a:blip r:embed="rId14"/>
          <a:stretch>
            <a:fillRect/>
          </a:stretch>
        </p:blipFill>
        <p:spPr>
          <a:xfrm>
            <a:off x="8284683" y="5179217"/>
            <a:ext cx="3657600" cy="660400"/>
          </a:xfrm>
          <a:prstGeom prst="rect">
            <a:avLst/>
          </a:prstGeom>
        </p:spPr>
      </p:pic>
    </p:spTree>
    <p:extLst>
      <p:ext uri="{BB962C8B-B14F-4D97-AF65-F5344CB8AC3E}">
        <p14:creationId xmlns:p14="http://schemas.microsoft.com/office/powerpoint/2010/main" val="1258998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1D69BF-1819-BB4E-86B3-FC7BB145C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45F70C2D-5ADD-D130-AF70-6571E5A28DB7}"/>
              </a:ext>
            </a:extLst>
          </p:cNvPr>
          <p:cNvPicPr>
            <a:picLocks noChangeAspect="1"/>
          </p:cNvPicPr>
          <p:nvPr/>
        </p:nvPicPr>
        <p:blipFill>
          <a:blip r:embed="rId4"/>
          <a:stretch>
            <a:fillRect/>
          </a:stretch>
        </p:blipFill>
        <p:spPr>
          <a:xfrm>
            <a:off x="157856" y="2203711"/>
            <a:ext cx="7772400" cy="4021580"/>
          </a:xfrm>
          <a:prstGeom prst="rect">
            <a:avLst/>
          </a:prstGeom>
        </p:spPr>
      </p:pic>
      <p:sp>
        <p:nvSpPr>
          <p:cNvPr id="4" name="Title 3">
            <a:extLst>
              <a:ext uri="{FF2B5EF4-FFF2-40B4-BE49-F238E27FC236}">
                <a16:creationId xmlns:a16="http://schemas.microsoft.com/office/drawing/2014/main" id="{623E1881-BA47-5D4B-A8D6-AAF341CB998C}"/>
              </a:ext>
            </a:extLst>
          </p:cNvPr>
          <p:cNvSpPr>
            <a:spLocks noGrp="1"/>
          </p:cNvSpPr>
          <p:nvPr>
            <p:ph type="title"/>
          </p:nvPr>
        </p:nvSpPr>
        <p:spPr>
          <a:xfrm>
            <a:off x="838200" y="974035"/>
            <a:ext cx="10515600" cy="716653"/>
          </a:xfrm>
        </p:spPr>
        <p:txBody>
          <a:bodyPr>
            <a:normAutofit fontScale="90000"/>
          </a:bodyPr>
          <a:lstStyle/>
          <a:p>
            <a:pPr algn="ctr"/>
            <a:r>
              <a:rPr lang="en-US" b="1" dirty="0">
                <a:solidFill>
                  <a:schemeClr val="bg1"/>
                </a:solidFill>
              </a:rPr>
              <a:t>WG Metrics – Publications &amp; Datasets archived</a:t>
            </a:r>
          </a:p>
        </p:txBody>
      </p:sp>
      <p:sp>
        <p:nvSpPr>
          <p:cNvPr id="2" name="Slide Number Placeholder 1">
            <a:extLst>
              <a:ext uri="{FF2B5EF4-FFF2-40B4-BE49-F238E27FC236}">
                <a16:creationId xmlns:a16="http://schemas.microsoft.com/office/drawing/2014/main" id="{BF39FE13-E26B-DF49-9A22-251483A6EE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9DCFC-50C3-4F09-AC54-5DAE7DA49DFB}" type="slidenum">
              <a:rPr kumimoji="0" lang="en-US" sz="1200" b="0" i="0" u="none" strike="noStrike" kern="1200" cap="none" spc="0" normalizeH="0" baseline="0" noProof="0" smtClean="0">
                <a:ln>
                  <a:noFill/>
                </a:ln>
                <a:solidFill>
                  <a:srgbClr val="FFFF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6" name="Rectangle 1">
            <a:extLst>
              <a:ext uri="{FF2B5EF4-FFF2-40B4-BE49-F238E27FC236}">
                <a16:creationId xmlns:a16="http://schemas.microsoft.com/office/drawing/2014/main" id="{E33ABF74-1DB6-7642-86F9-852A39E0C936}"/>
              </a:ext>
            </a:extLst>
          </p:cNvPr>
          <p:cNvSpPr>
            <a:spLocks noChangeArrowheads="1"/>
          </p:cNvSpPr>
          <p:nvPr/>
        </p:nvSpPr>
        <p:spPr bwMode="auto">
          <a:xfrm>
            <a:off x="1004607" y="22669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ounded Rectangle 6">
            <a:extLst>
              <a:ext uri="{FF2B5EF4-FFF2-40B4-BE49-F238E27FC236}">
                <a16:creationId xmlns:a16="http://schemas.microsoft.com/office/drawing/2014/main" id="{3863559F-9E0A-0C4E-8A5D-61FDE72914E6}"/>
              </a:ext>
            </a:extLst>
          </p:cNvPr>
          <p:cNvSpPr/>
          <p:nvPr/>
        </p:nvSpPr>
        <p:spPr>
          <a:xfrm>
            <a:off x="199420" y="2946415"/>
            <a:ext cx="7628399" cy="104905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oogle Shape;147;p8">
            <a:extLst>
              <a:ext uri="{FF2B5EF4-FFF2-40B4-BE49-F238E27FC236}">
                <a16:creationId xmlns:a16="http://schemas.microsoft.com/office/drawing/2014/main" id="{E17EE0CC-C0C5-36C7-8FE2-30FB3725ADFB}"/>
              </a:ext>
            </a:extLst>
          </p:cNvPr>
          <p:cNvPicPr preferRelativeResize="0">
            <a:picLocks noChangeAspect="1"/>
          </p:cNvPicPr>
          <p:nvPr/>
        </p:nvPicPr>
        <p:blipFill>
          <a:blip r:embed="rId5">
            <a:alphaModFix/>
          </a:blip>
          <a:stretch>
            <a:fillRect/>
          </a:stretch>
        </p:blipFill>
        <p:spPr>
          <a:xfrm>
            <a:off x="8153400" y="2185769"/>
            <a:ext cx="3657600" cy="1809702"/>
          </a:xfrm>
          <a:prstGeom prst="rect">
            <a:avLst/>
          </a:prstGeom>
          <a:noFill/>
          <a:ln>
            <a:noFill/>
          </a:ln>
        </p:spPr>
      </p:pic>
      <p:pic>
        <p:nvPicPr>
          <p:cNvPr id="12" name="Google Shape;166;p9" title="flux_gantt.jpeg">
            <a:extLst>
              <a:ext uri="{FF2B5EF4-FFF2-40B4-BE49-F238E27FC236}">
                <a16:creationId xmlns:a16="http://schemas.microsoft.com/office/drawing/2014/main" id="{9E611473-20F3-3EB0-7013-9DD80EB6E1B5}"/>
              </a:ext>
            </a:extLst>
          </p:cNvPr>
          <p:cNvPicPr preferRelativeResize="0">
            <a:picLocks noChangeAspect="1"/>
          </p:cNvPicPr>
          <p:nvPr/>
        </p:nvPicPr>
        <p:blipFill>
          <a:blip r:embed="rId6">
            <a:alphaModFix/>
          </a:blip>
          <a:stretch>
            <a:fillRect/>
          </a:stretch>
        </p:blipFill>
        <p:spPr>
          <a:xfrm>
            <a:off x="8153401" y="4166389"/>
            <a:ext cx="3657600" cy="2200060"/>
          </a:xfrm>
          <a:prstGeom prst="rect">
            <a:avLst/>
          </a:prstGeom>
          <a:noFill/>
          <a:ln>
            <a:noFill/>
          </a:ln>
        </p:spPr>
      </p:pic>
      <p:sp>
        <p:nvSpPr>
          <p:cNvPr id="14" name="Google Shape;168;p9">
            <a:extLst>
              <a:ext uri="{FF2B5EF4-FFF2-40B4-BE49-F238E27FC236}">
                <a16:creationId xmlns:a16="http://schemas.microsoft.com/office/drawing/2014/main" id="{CF14BE8F-24CD-4AAB-DE2C-F5DF89D1A3FA}"/>
              </a:ext>
            </a:extLst>
          </p:cNvPr>
          <p:cNvSpPr/>
          <p:nvPr/>
        </p:nvSpPr>
        <p:spPr>
          <a:xfrm>
            <a:off x="10157792" y="4166389"/>
            <a:ext cx="347768" cy="2178661"/>
          </a:xfrm>
          <a:prstGeom prst="rect">
            <a:avLst/>
          </a:prstGeom>
          <a:solidFill>
            <a:srgbClr val="FFFF00">
              <a:alpha val="14901"/>
            </a:srgbClr>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16" name="Straight Arrow Connector 15">
            <a:extLst>
              <a:ext uri="{FF2B5EF4-FFF2-40B4-BE49-F238E27FC236}">
                <a16:creationId xmlns:a16="http://schemas.microsoft.com/office/drawing/2014/main" id="{BB8A3C4A-D029-A80F-B1BC-39EABCC8E42D}"/>
              </a:ext>
            </a:extLst>
          </p:cNvPr>
          <p:cNvCxnSpPr/>
          <p:nvPr/>
        </p:nvCxnSpPr>
        <p:spPr>
          <a:xfrm flipV="1">
            <a:off x="7520024" y="3132927"/>
            <a:ext cx="1043609" cy="33838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7B985E0-CBE6-5347-30AB-07C5C5ADE7A9}"/>
              </a:ext>
            </a:extLst>
          </p:cNvPr>
          <p:cNvCxnSpPr>
            <a:cxnSpLocks/>
          </p:cNvCxnSpPr>
          <p:nvPr/>
        </p:nvCxnSpPr>
        <p:spPr>
          <a:xfrm>
            <a:off x="7479736" y="3625299"/>
            <a:ext cx="986532" cy="52165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84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1D69BF-1819-BB4E-86B3-FC7BB145C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23E1881-BA47-5D4B-A8D6-AAF341CB998C}"/>
              </a:ext>
            </a:extLst>
          </p:cNvPr>
          <p:cNvSpPr>
            <a:spLocks noGrp="1"/>
          </p:cNvSpPr>
          <p:nvPr>
            <p:ph type="title"/>
          </p:nvPr>
        </p:nvSpPr>
        <p:spPr>
          <a:xfrm>
            <a:off x="838200" y="974035"/>
            <a:ext cx="10515600" cy="716653"/>
          </a:xfrm>
        </p:spPr>
        <p:txBody>
          <a:bodyPr>
            <a:normAutofit/>
          </a:bodyPr>
          <a:lstStyle/>
          <a:p>
            <a:pPr algn="ctr"/>
            <a:r>
              <a:rPr lang="en-US" sz="4000" b="1" dirty="0">
                <a:solidFill>
                  <a:schemeClr val="bg1"/>
                </a:solidFill>
              </a:rPr>
              <a:t>WG Stakeholder Engagement and Interaction</a:t>
            </a:r>
          </a:p>
        </p:txBody>
      </p:sp>
      <p:sp>
        <p:nvSpPr>
          <p:cNvPr id="2" name="Slide Number Placeholder 1">
            <a:extLst>
              <a:ext uri="{FF2B5EF4-FFF2-40B4-BE49-F238E27FC236}">
                <a16:creationId xmlns:a16="http://schemas.microsoft.com/office/drawing/2014/main" id="{BF39FE13-E26B-DF49-9A22-251483A6EE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9DCFC-50C3-4F09-AC54-5DAE7DA49DFB}" type="slidenum">
              <a:rPr kumimoji="0" lang="en-US" sz="1200" b="0" i="0" u="none" strike="noStrike" kern="1200" cap="none" spc="0" normalizeH="0" baseline="0" noProof="0" smtClean="0">
                <a:ln>
                  <a:noFill/>
                </a:ln>
                <a:solidFill>
                  <a:srgbClr val="FFFF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6" name="Google Shape;213;g1023412192f_2_71">
            <a:extLst>
              <a:ext uri="{FF2B5EF4-FFF2-40B4-BE49-F238E27FC236}">
                <a16:creationId xmlns:a16="http://schemas.microsoft.com/office/drawing/2014/main" id="{212A09BA-3AA2-8E4E-AC4D-CAE5ED379F6C}"/>
              </a:ext>
            </a:extLst>
          </p:cNvPr>
          <p:cNvSpPr txBox="1"/>
          <p:nvPr/>
        </p:nvSpPr>
        <p:spPr>
          <a:xfrm>
            <a:off x="466164" y="1715661"/>
            <a:ext cx="11259671" cy="495516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1200" cap="none" spc="0" normalizeH="0" baseline="0" noProof="0" dirty="0">
                <a:ln>
                  <a:noFill/>
                </a:ln>
                <a:solidFill>
                  <a:srgbClr val="D4DE2C"/>
                </a:solidFill>
                <a:effectLst/>
                <a:uLnTx/>
                <a:uFillTx/>
                <a:latin typeface="Arial" panose="020B0604020202020204" pitchFamily="34" charset="0"/>
                <a:ea typeface="Garamond"/>
                <a:cs typeface="Arial" panose="020B0604020202020204" pitchFamily="34" charset="0"/>
                <a:sym typeface="Garamond"/>
              </a:rPr>
              <a:t>Flux projects are engaging with a suite of stakeholders from the public and private sectors:</a:t>
            </a: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prstClr val="white"/>
              </a:buClr>
              <a:buSzPts val="1800"/>
              <a:buFont typeface="Noto Sans Symbols"/>
              <a:buChar char="▪"/>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Garamond"/>
                <a:cs typeface="Arial" panose="020B0604020202020204" pitchFamily="34" charset="0"/>
                <a:sym typeface="Garamond"/>
              </a:rPr>
              <a:t>Maryland Department of Natural Resources (Hurtt 2023)</a:t>
            </a:r>
          </a:p>
          <a:p>
            <a:pPr marL="285750" marR="0" lvl="0" indent="-285750" algn="l" defTabSz="914400" rtl="0" eaLnBrk="1" fontAlgn="auto" latinLnBrk="0" hangingPunct="1">
              <a:lnSpc>
                <a:spcPct val="100000"/>
              </a:lnSpc>
              <a:spcBef>
                <a:spcPts val="0"/>
              </a:spcBef>
              <a:spcAft>
                <a:spcPts val="0"/>
              </a:spcAft>
              <a:buClr>
                <a:prstClr val="white"/>
              </a:buClr>
              <a:buSzPts val="1800"/>
              <a:buFont typeface="Noto Sans Symbols"/>
              <a:buChar char="▪"/>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Garamond"/>
                <a:cs typeface="Arial" panose="020B0604020202020204" pitchFamily="34" charset="0"/>
                <a:sym typeface="Garamond"/>
              </a:rPr>
              <a:t>Maine Department of Environmental Protection (Hayes 2023)</a:t>
            </a:r>
          </a:p>
          <a:p>
            <a:pPr marL="285750" marR="0" lvl="0" indent="-285750" algn="l" defTabSz="914400" rtl="0" eaLnBrk="1" fontAlgn="auto" latinLnBrk="0" hangingPunct="1">
              <a:lnSpc>
                <a:spcPct val="100000"/>
              </a:lnSpc>
              <a:spcBef>
                <a:spcPts val="0"/>
              </a:spcBef>
              <a:spcAft>
                <a:spcPts val="0"/>
              </a:spcAft>
              <a:buClr>
                <a:prstClr val="white"/>
              </a:buClr>
              <a:buSzPts val="1800"/>
              <a:buFont typeface="Noto Sans Symbols"/>
              <a:buChar char="▪"/>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Garamond"/>
              </a:rPr>
              <a:t>Indiana Department of Natural Resources (Barnes 2022)</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Garamond"/>
              <a:cs typeface="Arial" panose="020B0604020202020204" pitchFamily="34" charset="0"/>
              <a:sym typeface="Garamond"/>
            </a:endParaRPr>
          </a:p>
          <a:p>
            <a:pPr marL="285750" marR="0" lvl="0" indent="-285750" algn="l" defTabSz="914400" rtl="0" eaLnBrk="1" fontAlgn="auto" latinLnBrk="0" hangingPunct="1">
              <a:lnSpc>
                <a:spcPct val="100000"/>
              </a:lnSpc>
              <a:spcBef>
                <a:spcPts val="0"/>
              </a:spcBef>
              <a:spcAft>
                <a:spcPts val="0"/>
              </a:spcAft>
              <a:buClr>
                <a:prstClr val="white"/>
              </a:buClr>
              <a:buSzPts val="1800"/>
              <a:buFont typeface="Noto Sans Symbols"/>
              <a:buChar char="▪"/>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Garamond"/>
              </a:rPr>
              <a:t>USDA Foreign Agricultural Service (Schuh 2022)</a:t>
            </a:r>
          </a:p>
          <a:p>
            <a:pPr marL="285750" marR="0" lvl="0" indent="-285750" algn="l" defTabSz="914400" rtl="0" eaLnBrk="1" fontAlgn="auto" latinLnBrk="0" hangingPunct="1">
              <a:lnSpc>
                <a:spcPct val="100000"/>
              </a:lnSpc>
              <a:spcBef>
                <a:spcPts val="0"/>
              </a:spcBef>
              <a:spcAft>
                <a:spcPts val="0"/>
              </a:spcAft>
              <a:buClr>
                <a:prstClr val="white"/>
              </a:buClr>
              <a:buSzPts val="1800"/>
              <a:buFont typeface="Noto Sans Symbols"/>
              <a:buChar char="▪"/>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Garamond"/>
                <a:cs typeface="Arial" panose="020B0604020202020204" pitchFamily="34" charset="0"/>
                <a:sym typeface="Garamond"/>
              </a:rPr>
              <a:t>USDA Forest Service (Feng 2020, Davis 2023)</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Garamond"/>
            </a:endParaRPr>
          </a:p>
          <a:p>
            <a:pPr marL="285750" marR="0" lvl="0" indent="-285750" algn="l" defTabSz="914400" rtl="0" eaLnBrk="1" fontAlgn="auto" latinLnBrk="0" hangingPunct="1">
              <a:lnSpc>
                <a:spcPct val="100000"/>
              </a:lnSpc>
              <a:spcBef>
                <a:spcPts val="0"/>
              </a:spcBef>
              <a:spcAft>
                <a:spcPts val="0"/>
              </a:spcAft>
              <a:buClr>
                <a:prstClr val="white"/>
              </a:buClr>
              <a:buSzPts val="1800"/>
              <a:buFont typeface="Noto Sans Symbols"/>
              <a:buChar char="▪"/>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Garamond"/>
              </a:rPr>
              <a:t>Google Research (Carroll 2022)</a:t>
            </a:r>
          </a:p>
          <a:p>
            <a:pPr marL="285750" marR="0" lvl="0" indent="-285750" algn="l" defTabSz="914400" rtl="0" eaLnBrk="1" fontAlgn="auto" latinLnBrk="0" hangingPunct="1">
              <a:lnSpc>
                <a:spcPct val="100000"/>
              </a:lnSpc>
              <a:spcBef>
                <a:spcPts val="0"/>
              </a:spcBef>
              <a:spcAft>
                <a:spcPts val="0"/>
              </a:spcAft>
              <a:buClr>
                <a:prstClr val="white"/>
              </a:buClr>
              <a:buSzPts val="1800"/>
              <a:buFont typeface="Noto Sans Symbols"/>
              <a:buChar char="▪"/>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Garamond"/>
              </a:rPr>
              <a:t>The Everglades Foundation (</a:t>
            </a:r>
            <a:r>
              <a:rPr kumimoji="0" lang="en-US" sz="16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sym typeface="Garamond"/>
              </a:rPr>
              <a:t>Delaria</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Garamond"/>
              </a:rPr>
              <a:t> 2023)</a:t>
            </a:r>
          </a:p>
          <a:p>
            <a:pPr marL="285750" marR="0" lvl="0" indent="-285750" algn="l" defTabSz="914400" rtl="0" eaLnBrk="1" fontAlgn="auto" latinLnBrk="0" hangingPunct="1">
              <a:lnSpc>
                <a:spcPct val="100000"/>
              </a:lnSpc>
              <a:spcBef>
                <a:spcPts val="0"/>
              </a:spcBef>
              <a:spcAft>
                <a:spcPts val="0"/>
              </a:spcAft>
              <a:buClr>
                <a:prstClr val="white"/>
              </a:buClr>
              <a:buSzPts val="1800"/>
              <a:buFont typeface="Noto Sans Symbols"/>
              <a:buChar char="▪"/>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Garamond"/>
              </a:rPr>
              <a:t>Climate TRACE (Bowman 2022, Chatterjee 2023)</a:t>
            </a:r>
          </a:p>
          <a:p>
            <a:pPr marL="285750" marR="0" lvl="0" indent="-285750" algn="l" defTabSz="914400" rtl="0" eaLnBrk="1" fontAlgn="auto" latinLnBrk="0" hangingPunct="1">
              <a:lnSpc>
                <a:spcPct val="100000"/>
              </a:lnSpc>
              <a:spcBef>
                <a:spcPts val="0"/>
              </a:spcBef>
              <a:spcAft>
                <a:spcPts val="0"/>
              </a:spcAft>
              <a:buClr>
                <a:prstClr val="white"/>
              </a:buClr>
              <a:buSzPts val="1800"/>
              <a:buFont typeface="Noto Sans Symbols"/>
              <a:buChar char="▪"/>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Garamond"/>
              </a:rPr>
              <a:t>World Bank (Liu 2023, Chatterjee 2023)</a:t>
            </a:r>
          </a:p>
          <a:p>
            <a:pPr marL="285750" marR="0" lvl="0" indent="-285750" algn="l" defTabSz="914400" rtl="0" eaLnBrk="1" fontAlgn="auto" latinLnBrk="0" hangingPunct="1">
              <a:lnSpc>
                <a:spcPct val="100000"/>
              </a:lnSpc>
              <a:spcBef>
                <a:spcPts val="0"/>
              </a:spcBef>
              <a:spcAft>
                <a:spcPts val="0"/>
              </a:spcAft>
              <a:buClr>
                <a:prstClr val="white"/>
              </a:buClr>
              <a:buSzPts val="1800"/>
              <a:buFont typeface="Noto Sans Symbols"/>
              <a:buChar char="▪"/>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Garamond"/>
              </a:rPr>
              <a:t>World Meteorological Organization (Oda 2023)</a:t>
            </a:r>
          </a:p>
          <a:p>
            <a:pPr marL="285750" marR="0" lvl="0" indent="-285750" algn="l" defTabSz="914400" rtl="0" eaLnBrk="1" fontAlgn="auto" latinLnBrk="0" hangingPunct="1">
              <a:lnSpc>
                <a:spcPct val="100000"/>
              </a:lnSpc>
              <a:spcBef>
                <a:spcPts val="0"/>
              </a:spcBef>
              <a:spcAft>
                <a:spcPts val="0"/>
              </a:spcAft>
              <a:buClr>
                <a:prstClr val="white"/>
              </a:buClr>
              <a:buSzPts val="1800"/>
              <a:buFont typeface="Noto Sans Symbols"/>
              <a:buChar char="▪"/>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Garamond"/>
              </a:rPr>
              <a:t>Local Governments for Sustainability (ICLEI), C40 Cities Climate Leadership Group</a:t>
            </a:r>
          </a:p>
          <a:p>
            <a:pPr marR="0" lvl="0" algn="l" defTabSz="914400" rtl="0" eaLnBrk="1" fontAlgn="auto" latinLnBrk="0" hangingPunct="1">
              <a:lnSpc>
                <a:spcPct val="100000"/>
              </a:lnSpc>
              <a:spcBef>
                <a:spcPts val="0"/>
              </a:spcBef>
              <a:spcAft>
                <a:spcPts val="0"/>
              </a:spcAft>
              <a:buClr>
                <a:prstClr val="white"/>
              </a:buClr>
              <a:buSzPts val="1800"/>
              <a:tabLst/>
              <a:defRPr/>
            </a:pPr>
            <a:r>
              <a:rPr lang="en-US" sz="1600" dirty="0">
                <a:solidFill>
                  <a:prstClr val="white"/>
                </a:solidFill>
                <a:latin typeface="Arial" panose="020B0604020202020204" pitchFamily="34" charset="0"/>
                <a:cs typeface="Arial" panose="020B0604020202020204" pitchFamily="34" charset="0"/>
                <a:sym typeface="Garamond"/>
              </a:rPr>
              <a:t>   </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Garamond"/>
              </a:rPr>
              <a:t> (Lin 2022, Chatterjee 2023)</a:t>
            </a:r>
            <a:endParaRPr kumimoji="0"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Garamond"/>
                <a:cs typeface="Arial" panose="020B0604020202020204" pitchFamily="34" charset="0"/>
                <a:sym typeface="Garamond"/>
              </a:rPr>
              <a:t>	…and others</a:t>
            </a:r>
            <a:endParaRPr kumimoji="0"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Garamond"/>
              <a:ea typeface="Garamond"/>
              <a:cs typeface="Garamond"/>
              <a:sym typeface="Garamon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4DE2C"/>
                </a:solidFill>
                <a:effectLst/>
                <a:uLnTx/>
                <a:uFillTx/>
                <a:latin typeface="Arial" panose="020B0604020202020204" pitchFamily="34" charset="0"/>
                <a:ea typeface="Garamond"/>
                <a:cs typeface="Arial" panose="020B0604020202020204" pitchFamily="34" charset="0"/>
                <a:sym typeface="Garamond"/>
              </a:rPr>
              <a:t>Stakeholder interactions:</a:t>
            </a: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prstClr val="white"/>
              </a:buClr>
              <a:buSzPts val="1800"/>
              <a:buFont typeface="Noto Sans Symbols"/>
              <a:buChar char="▪"/>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Garamond"/>
                <a:cs typeface="Arial" panose="020B0604020202020204" pitchFamily="34" charset="0"/>
                <a:sym typeface="Garamond"/>
              </a:rPr>
              <a:t>Providing data products for government agencies to develop bottom-up inventories</a:t>
            </a:r>
            <a:endParaRPr kumimoji="0"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prstClr val="white"/>
              </a:buClr>
              <a:buSzPts val="1800"/>
              <a:buFont typeface="Noto Sans Symbols"/>
              <a:buChar char="▪"/>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Garamond"/>
                <a:cs typeface="Arial" panose="020B0604020202020204" pitchFamily="34" charset="0"/>
                <a:sym typeface="Garamond"/>
              </a:rPr>
              <a:t>Working with industry/NGOs to generate actionable data products</a:t>
            </a:r>
            <a:endParaRPr kumimoji="0"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prstClr val="white"/>
              </a:buClr>
              <a:buSzPts val="1800"/>
              <a:buFont typeface="Noto Sans Symbols"/>
              <a:buChar char="▪"/>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Garamond"/>
                <a:cs typeface="Arial" panose="020B0604020202020204" pitchFamily="34" charset="0"/>
                <a:sym typeface="Garamond"/>
              </a:rPr>
              <a:t>Creating new tools for data distribution and sharing</a:t>
            </a:r>
            <a:endParaRPr kumimoji="0"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0" name="Google Shape;217;g1023412192f_2_71">
            <a:extLst>
              <a:ext uri="{FF2B5EF4-FFF2-40B4-BE49-F238E27FC236}">
                <a16:creationId xmlns:a16="http://schemas.microsoft.com/office/drawing/2014/main" id="{4778CDA7-8505-AC41-907C-1AC31C8F96BD}"/>
              </a:ext>
            </a:extLst>
          </p:cNvPr>
          <p:cNvPicPr preferRelativeResize="0"/>
          <p:nvPr/>
        </p:nvPicPr>
        <p:blipFill rotWithShape="1">
          <a:blip r:embed="rId4">
            <a:alphaModFix/>
          </a:blip>
          <a:srcRect/>
          <a:stretch/>
        </p:blipFill>
        <p:spPr>
          <a:xfrm>
            <a:off x="9758273" y="2976416"/>
            <a:ext cx="914400" cy="914400"/>
          </a:xfrm>
          <a:prstGeom prst="rect">
            <a:avLst/>
          </a:prstGeom>
          <a:noFill/>
          <a:ln>
            <a:noFill/>
          </a:ln>
        </p:spPr>
      </p:pic>
      <p:pic>
        <p:nvPicPr>
          <p:cNvPr id="11" name="Google Shape;218;g1023412192f_2_71">
            <a:extLst>
              <a:ext uri="{FF2B5EF4-FFF2-40B4-BE49-F238E27FC236}">
                <a16:creationId xmlns:a16="http://schemas.microsoft.com/office/drawing/2014/main" id="{B95F6330-AEE3-0F43-9884-238030C58FD0}"/>
              </a:ext>
            </a:extLst>
          </p:cNvPr>
          <p:cNvPicPr preferRelativeResize="0"/>
          <p:nvPr/>
        </p:nvPicPr>
        <p:blipFill rotWithShape="1">
          <a:blip r:embed="rId5">
            <a:alphaModFix/>
          </a:blip>
          <a:srcRect/>
          <a:stretch/>
        </p:blipFill>
        <p:spPr>
          <a:xfrm>
            <a:off x="9114000" y="4982166"/>
            <a:ext cx="1220771" cy="914400"/>
          </a:xfrm>
          <a:prstGeom prst="rect">
            <a:avLst/>
          </a:prstGeom>
          <a:noFill/>
          <a:ln>
            <a:noFill/>
          </a:ln>
        </p:spPr>
      </p:pic>
      <p:pic>
        <p:nvPicPr>
          <p:cNvPr id="12" name="Google Shape;219;g1023412192f_2_71">
            <a:extLst>
              <a:ext uri="{FF2B5EF4-FFF2-40B4-BE49-F238E27FC236}">
                <a16:creationId xmlns:a16="http://schemas.microsoft.com/office/drawing/2014/main" id="{59C45A0C-28AC-E748-8A29-4F09E598FD7B}"/>
              </a:ext>
            </a:extLst>
          </p:cNvPr>
          <p:cNvPicPr preferRelativeResize="0"/>
          <p:nvPr/>
        </p:nvPicPr>
        <p:blipFill rotWithShape="1">
          <a:blip r:embed="rId6">
            <a:alphaModFix/>
          </a:blip>
          <a:srcRect/>
          <a:stretch/>
        </p:blipFill>
        <p:spPr>
          <a:xfrm>
            <a:off x="9559047" y="3995170"/>
            <a:ext cx="825285" cy="914400"/>
          </a:xfrm>
          <a:prstGeom prst="rect">
            <a:avLst/>
          </a:prstGeom>
          <a:noFill/>
          <a:ln>
            <a:noFill/>
          </a:ln>
        </p:spPr>
      </p:pic>
      <p:pic>
        <p:nvPicPr>
          <p:cNvPr id="1026" name="Picture 2" descr="Google at APS 2024">
            <a:extLst>
              <a:ext uri="{FF2B5EF4-FFF2-40B4-BE49-F238E27FC236}">
                <a16:creationId xmlns:a16="http://schemas.microsoft.com/office/drawing/2014/main" id="{FA517330-2B5E-72EB-81AF-C9BB2B1532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84332" y="4982166"/>
            <a:ext cx="1579818" cy="9017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Everglades Foundation - US Everglades Restoration">
            <a:extLst>
              <a:ext uri="{FF2B5EF4-FFF2-40B4-BE49-F238E27FC236}">
                <a16:creationId xmlns:a16="http://schemas.microsoft.com/office/drawing/2014/main" id="{D0ECB25F-1C17-2675-87E9-3514AA4E785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314" t="18811" r="7410" b="14196"/>
          <a:stretch>
            <a:fillRect/>
          </a:stretch>
        </p:blipFill>
        <p:spPr bwMode="auto">
          <a:xfrm>
            <a:off x="10384332" y="4008131"/>
            <a:ext cx="1669123" cy="8350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ata | Enterprise Surveys - World Bank Group">
            <a:extLst>
              <a:ext uri="{FF2B5EF4-FFF2-40B4-BE49-F238E27FC236}">
                <a16:creationId xmlns:a16="http://schemas.microsoft.com/office/drawing/2014/main" id="{B7540037-F84B-26AB-2D74-193BB0393AE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2190" r="21701"/>
          <a:stretch>
            <a:fillRect/>
          </a:stretch>
        </p:blipFill>
        <p:spPr bwMode="auto">
          <a:xfrm>
            <a:off x="10757095" y="2976416"/>
            <a:ext cx="977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CLEI - Local Governments for Sustainability">
            <a:extLst>
              <a:ext uri="{FF2B5EF4-FFF2-40B4-BE49-F238E27FC236}">
                <a16:creationId xmlns:a16="http://schemas.microsoft.com/office/drawing/2014/main" id="{31E29903-0910-E73D-76F0-830A746BFBF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5795" y="1985295"/>
            <a:ext cx="1267861" cy="9186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eal of Los Angeles - Wikipedia">
            <a:extLst>
              <a:ext uri="{FF2B5EF4-FFF2-40B4-BE49-F238E27FC236}">
                <a16:creationId xmlns:a16="http://schemas.microsoft.com/office/drawing/2014/main" id="{AB053721-2A45-94C4-0142-95C714DB9AF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19632" y="1985295"/>
            <a:ext cx="822960" cy="8229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A07CC72-5D6B-18A9-F934-E3B48B9A9817}"/>
              </a:ext>
            </a:extLst>
          </p:cNvPr>
          <p:cNvSpPr txBox="1"/>
          <p:nvPr/>
        </p:nvSpPr>
        <p:spPr>
          <a:xfrm>
            <a:off x="1192923" y="3268039"/>
            <a:ext cx="9806151" cy="1523494"/>
          </a:xfrm>
          <a:prstGeom prst="rect">
            <a:avLst/>
          </a:prstGeom>
          <a:solidFill>
            <a:srgbClr val="FFC000"/>
          </a:solidFill>
        </p:spPr>
        <p:txBody>
          <a:bodyPr wrap="square" rtlCol="0">
            <a:spAutoFit/>
          </a:bodyPr>
          <a:lstStyle/>
          <a:p>
            <a:pPr algn="ctr">
              <a:spcBef>
                <a:spcPts val="300"/>
              </a:spcBef>
              <a:spcAft>
                <a:spcPts val="300"/>
              </a:spcAft>
            </a:pPr>
            <a:r>
              <a:rPr lang="en-US" sz="2200" dirty="0">
                <a:latin typeface="Arial" panose="020B0604020202020204" pitchFamily="34" charset="0"/>
                <a:cs typeface="Arial" panose="020B0604020202020204" pitchFamily="34" charset="0"/>
              </a:rPr>
              <a:t>While the Flux WG continues to make progress in connecting with stakeholders at global, national, state and city level, stakeholder engagement remains a challenge ...</a:t>
            </a:r>
          </a:p>
          <a:p>
            <a:pPr algn="ctr">
              <a:spcBef>
                <a:spcPts val="300"/>
              </a:spcBef>
              <a:spcAft>
                <a:spcPts val="300"/>
              </a:spcAft>
            </a:pPr>
            <a:r>
              <a:rPr lang="en-US" sz="2200" dirty="0">
                <a:latin typeface="Arial" panose="020B0604020202020204" pitchFamily="34" charset="0"/>
                <a:cs typeface="Arial" panose="020B0604020202020204" pitchFamily="34" charset="0"/>
              </a:rPr>
              <a:t>(esp. for projects working on delivering natural flux estimates)</a:t>
            </a:r>
          </a:p>
        </p:txBody>
      </p:sp>
    </p:spTree>
    <p:extLst>
      <p:ext uri="{BB962C8B-B14F-4D97-AF65-F5344CB8AC3E}">
        <p14:creationId xmlns:p14="http://schemas.microsoft.com/office/powerpoint/2010/main" val="89157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1D69BF-1819-BB4E-86B3-FC7BB145C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23E1881-BA47-5D4B-A8D6-AAF341CB998C}"/>
              </a:ext>
            </a:extLst>
          </p:cNvPr>
          <p:cNvSpPr>
            <a:spLocks noGrp="1"/>
          </p:cNvSpPr>
          <p:nvPr>
            <p:ph type="title"/>
          </p:nvPr>
        </p:nvSpPr>
        <p:spPr>
          <a:xfrm>
            <a:off x="838200" y="974035"/>
            <a:ext cx="10515600" cy="716653"/>
          </a:xfrm>
        </p:spPr>
        <p:txBody>
          <a:bodyPr>
            <a:normAutofit/>
          </a:bodyPr>
          <a:lstStyle/>
          <a:p>
            <a:pPr algn="ctr"/>
            <a:r>
              <a:rPr lang="en-US" sz="4000" b="1" dirty="0">
                <a:solidFill>
                  <a:schemeClr val="bg1"/>
                </a:solidFill>
              </a:rPr>
              <a:t>WG Current Status and Plans for 2025-2026</a:t>
            </a:r>
          </a:p>
        </p:txBody>
      </p:sp>
      <p:sp>
        <p:nvSpPr>
          <p:cNvPr id="5" name="Content Placeholder 4">
            <a:extLst>
              <a:ext uri="{FF2B5EF4-FFF2-40B4-BE49-F238E27FC236}">
                <a16:creationId xmlns:a16="http://schemas.microsoft.com/office/drawing/2014/main" id="{21C234A4-D16C-044C-8FC8-D2827753634C}"/>
              </a:ext>
            </a:extLst>
          </p:cNvPr>
          <p:cNvSpPr>
            <a:spLocks noGrp="1"/>
          </p:cNvSpPr>
          <p:nvPr>
            <p:ph idx="1"/>
          </p:nvPr>
        </p:nvSpPr>
        <p:spPr>
          <a:xfrm>
            <a:off x="838200" y="1988146"/>
            <a:ext cx="10515599" cy="4426818"/>
          </a:xfrm>
        </p:spPr>
        <p:txBody>
          <a:bodyPr>
            <a:noAutofit/>
          </a:bodyPr>
          <a:lstStyle/>
          <a:p>
            <a:pPr>
              <a:lnSpc>
                <a:spcPct val="100000"/>
              </a:lnSpc>
              <a:spcAft>
                <a:spcPts val="600"/>
              </a:spcAft>
            </a:pPr>
            <a:r>
              <a:rPr lang="en-US" sz="2000" dirty="0">
                <a:solidFill>
                  <a:schemeClr val="bg1"/>
                </a:solidFill>
                <a:latin typeface="Arial" panose="020B0604020202020204" pitchFamily="34" charset="0"/>
                <a:cs typeface="Arial" panose="020B0604020202020204" pitchFamily="34" charset="0"/>
              </a:rPr>
              <a:t>Flux Synthesis paper  – to be submitted to the ERL CMS Special Issue by March 2026 </a:t>
            </a:r>
          </a:p>
          <a:p>
            <a:pPr>
              <a:lnSpc>
                <a:spcPct val="100000"/>
              </a:lnSpc>
              <a:spcAft>
                <a:spcPts val="600"/>
              </a:spcAft>
            </a:pPr>
            <a:r>
              <a:rPr lang="en-US" sz="2000" dirty="0">
                <a:solidFill>
                  <a:schemeClr val="bg1"/>
                </a:solidFill>
                <a:latin typeface="Arial" panose="020B0604020202020204" pitchFamily="34" charset="0"/>
                <a:cs typeface="Arial" panose="020B0604020202020204" pitchFamily="34" charset="0"/>
              </a:rPr>
              <a:t>Title (working): </a:t>
            </a:r>
            <a:r>
              <a:rPr lang="en-US" sz="2000" b="1" i="1" dirty="0">
                <a:solidFill>
                  <a:srgbClr val="FFC000"/>
                </a:solidFill>
                <a:latin typeface="Arial" panose="020B0604020202020204" pitchFamily="34" charset="0"/>
                <a:cs typeface="Arial" panose="020B0604020202020204" pitchFamily="34" charset="0"/>
              </a:rPr>
              <a:t>Carbon Fluxes – Advancements and Opportunities for Research and Application Needs</a:t>
            </a:r>
            <a:endParaRPr lang="en-US" sz="2000" dirty="0">
              <a:solidFill>
                <a:schemeClr val="bg1"/>
              </a:solidFill>
              <a:latin typeface="Arial" panose="020B0604020202020204" pitchFamily="34" charset="0"/>
              <a:cs typeface="Arial" panose="020B0604020202020204" pitchFamily="34" charset="0"/>
            </a:endParaRPr>
          </a:p>
          <a:p>
            <a:pPr lvl="1">
              <a:lnSpc>
                <a:spcPct val="100000"/>
              </a:lnSpc>
              <a:spcAft>
                <a:spcPts val="600"/>
              </a:spcAft>
              <a:buFont typeface="Courier New" panose="02070309020205020404" pitchFamily="49" charset="0"/>
              <a:buChar char="o"/>
            </a:pPr>
            <a:r>
              <a:rPr lang="en-US" sz="1800" dirty="0">
                <a:solidFill>
                  <a:schemeClr val="bg1"/>
                </a:solidFill>
                <a:latin typeface="Arial" panose="020B0604020202020204" pitchFamily="34" charset="0"/>
                <a:cs typeface="Arial" panose="020B0604020202020204" pitchFamily="34" charset="0"/>
              </a:rPr>
              <a:t>Capture advances in understanding of carbon fluxes from observations and models across a range of spatial and temporal scales</a:t>
            </a:r>
          </a:p>
          <a:p>
            <a:pPr lvl="1">
              <a:lnSpc>
                <a:spcPct val="100000"/>
              </a:lnSpc>
              <a:spcAft>
                <a:spcPts val="600"/>
              </a:spcAft>
              <a:buFont typeface="Courier New" panose="02070309020205020404" pitchFamily="49" charset="0"/>
              <a:buChar char="o"/>
            </a:pPr>
            <a:r>
              <a:rPr lang="en-US" sz="1800" dirty="0">
                <a:solidFill>
                  <a:schemeClr val="bg1"/>
                </a:solidFill>
                <a:latin typeface="Arial" panose="020B0604020202020204" pitchFamily="34" charset="0"/>
                <a:cs typeface="Arial" panose="020B0604020202020204" pitchFamily="34" charset="0"/>
              </a:rPr>
              <a:t>Capture gaps and uncertainties towards a scalable flux MRV capability and carbon budgeting application</a:t>
            </a:r>
          </a:p>
          <a:p>
            <a:pPr lvl="1">
              <a:lnSpc>
                <a:spcPct val="100000"/>
              </a:lnSpc>
              <a:spcAft>
                <a:spcPts val="600"/>
              </a:spcAft>
              <a:buFont typeface="Courier New" panose="02070309020205020404" pitchFamily="49" charset="0"/>
              <a:buChar char="o"/>
            </a:pPr>
            <a:r>
              <a:rPr lang="en-US" sz="1800" dirty="0">
                <a:solidFill>
                  <a:schemeClr val="bg1"/>
                </a:solidFill>
                <a:latin typeface="Arial" panose="020B0604020202020204" pitchFamily="34" charset="0"/>
                <a:cs typeface="Arial" panose="020B0604020202020204" pitchFamily="34" charset="0"/>
              </a:rPr>
              <a:t>Capture the relevant needs from stakeholders that current flux products do meet (or fail to meet)</a:t>
            </a:r>
          </a:p>
          <a:p>
            <a:pPr>
              <a:lnSpc>
                <a:spcPct val="100000"/>
              </a:lnSpc>
              <a:spcAft>
                <a:spcPts val="600"/>
              </a:spcAft>
            </a:pPr>
            <a:r>
              <a:rPr lang="en-US" sz="2000" b="1" dirty="0">
                <a:solidFill>
                  <a:schemeClr val="bg1"/>
                </a:solidFill>
                <a:latin typeface="Arial" panose="020B0604020202020204" pitchFamily="34" charset="0"/>
                <a:cs typeface="Arial" panose="020B0604020202020204" pitchFamily="34" charset="0"/>
              </a:rPr>
              <a:t>All are welcome to contribute!!!</a:t>
            </a:r>
            <a:endParaRPr lang="en-US" sz="2000" dirty="0">
              <a:solidFill>
                <a:schemeClr val="bg1"/>
              </a:solidFill>
              <a:latin typeface="Arial" panose="020B0604020202020204" pitchFamily="34" charset="0"/>
              <a:cs typeface="Arial" panose="020B0604020202020204" pitchFamily="34" charset="0"/>
            </a:endParaRPr>
          </a:p>
          <a:p>
            <a:pPr marL="0" indent="0">
              <a:lnSpc>
                <a:spcPct val="100000"/>
              </a:lnSpc>
              <a:spcAft>
                <a:spcPts val="600"/>
              </a:spcAft>
              <a:buNone/>
            </a:pPr>
            <a:r>
              <a:rPr lang="en-US" sz="1600" dirty="0">
                <a:solidFill>
                  <a:srgbClr val="FFC000"/>
                </a:solidFill>
                <a:latin typeface="Arial" panose="020B0604020202020204" pitchFamily="34" charset="0"/>
                <a:cs typeface="Arial" panose="020B0604020202020204" pitchFamily="34" charset="0"/>
              </a:rPr>
              <a:t>    https://</a:t>
            </a:r>
            <a:r>
              <a:rPr lang="en-US" sz="1600" dirty="0" err="1">
                <a:solidFill>
                  <a:srgbClr val="FFC000"/>
                </a:solidFill>
                <a:latin typeface="Arial" panose="020B0604020202020204" pitchFamily="34" charset="0"/>
                <a:cs typeface="Arial" panose="020B0604020202020204" pitchFamily="34" charset="0"/>
              </a:rPr>
              <a:t>docs.google.com</a:t>
            </a:r>
            <a:r>
              <a:rPr lang="en-US" sz="1600" dirty="0">
                <a:solidFill>
                  <a:srgbClr val="FFC000"/>
                </a:solidFill>
                <a:latin typeface="Arial" panose="020B0604020202020204" pitchFamily="34" charset="0"/>
                <a:cs typeface="Arial" panose="020B0604020202020204" pitchFamily="34" charset="0"/>
              </a:rPr>
              <a:t>/document/d/1MSB4FI6bT0KVzIuEhcl3wQ295IPfA1WElLNv-EeSzBA/</a:t>
            </a:r>
            <a:r>
              <a:rPr lang="en-US" sz="1600" dirty="0" err="1">
                <a:solidFill>
                  <a:srgbClr val="FFC000"/>
                </a:solidFill>
                <a:latin typeface="Arial" panose="020B0604020202020204" pitchFamily="34" charset="0"/>
                <a:cs typeface="Arial" panose="020B0604020202020204" pitchFamily="34" charset="0"/>
              </a:rPr>
              <a:t>edit?tab</a:t>
            </a:r>
            <a:r>
              <a:rPr lang="en-US" sz="1600" dirty="0">
                <a:solidFill>
                  <a:srgbClr val="FFC000"/>
                </a:solidFill>
                <a:latin typeface="Arial" panose="020B0604020202020204" pitchFamily="34" charset="0"/>
                <a:cs typeface="Arial" panose="020B0604020202020204" pitchFamily="34" charset="0"/>
              </a:rPr>
              <a:t>=t.0 </a:t>
            </a:r>
          </a:p>
          <a:p>
            <a:pPr>
              <a:lnSpc>
                <a:spcPct val="100000"/>
              </a:lnSpc>
              <a:spcAft>
                <a:spcPts val="600"/>
              </a:spcAft>
            </a:pPr>
            <a:endParaRPr lang="en-US" sz="2000" dirty="0">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DCA72E0E-D23E-2142-A9EA-1D3EC4722FE3}"/>
              </a:ext>
            </a:extLst>
          </p:cNvPr>
          <p:cNvSpPr>
            <a:spLocks noGrp="1"/>
          </p:cNvSpPr>
          <p:nvPr>
            <p:ph type="sldNum" sz="quarter" idx="12"/>
          </p:nvPr>
        </p:nvSpPr>
        <p:spPr/>
        <p:txBody>
          <a:bodyPr/>
          <a:lstStyle/>
          <a:p>
            <a:fld id="{E379DCFC-50C3-4F09-AC54-5DAE7DA49DFB}" type="slidenum">
              <a:rPr lang="en-US" smtClean="0"/>
              <a:t>8</a:t>
            </a:fld>
            <a:endParaRPr lang="en-US"/>
          </a:p>
        </p:txBody>
      </p:sp>
    </p:spTree>
    <p:extLst>
      <p:ext uri="{BB962C8B-B14F-4D97-AF65-F5344CB8AC3E}">
        <p14:creationId xmlns:p14="http://schemas.microsoft.com/office/powerpoint/2010/main" val="2795478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1D69BF-1819-BB4E-86B3-FC7BB145C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23E1881-BA47-5D4B-A8D6-AAF341CB998C}"/>
              </a:ext>
            </a:extLst>
          </p:cNvPr>
          <p:cNvSpPr>
            <a:spLocks noGrp="1"/>
          </p:cNvSpPr>
          <p:nvPr>
            <p:ph type="title"/>
          </p:nvPr>
        </p:nvSpPr>
        <p:spPr>
          <a:xfrm>
            <a:off x="838200" y="974035"/>
            <a:ext cx="10515600" cy="716653"/>
          </a:xfrm>
        </p:spPr>
        <p:txBody>
          <a:bodyPr/>
          <a:lstStyle/>
          <a:p>
            <a:pPr algn="ctr"/>
            <a:r>
              <a:rPr lang="en-US" b="1" dirty="0">
                <a:solidFill>
                  <a:schemeClr val="bg1"/>
                </a:solidFill>
              </a:rPr>
              <a:t>Flux Synthesis Paper (1)</a:t>
            </a:r>
          </a:p>
        </p:txBody>
      </p:sp>
      <p:sp>
        <p:nvSpPr>
          <p:cNvPr id="2" name="Slide Number Placeholder 1">
            <a:extLst>
              <a:ext uri="{FF2B5EF4-FFF2-40B4-BE49-F238E27FC236}">
                <a16:creationId xmlns:a16="http://schemas.microsoft.com/office/drawing/2014/main" id="{DCA72E0E-D23E-2142-A9EA-1D3EC4722FE3}"/>
              </a:ext>
            </a:extLst>
          </p:cNvPr>
          <p:cNvSpPr>
            <a:spLocks noGrp="1"/>
          </p:cNvSpPr>
          <p:nvPr>
            <p:ph type="sldNum" sz="quarter" idx="12"/>
          </p:nvPr>
        </p:nvSpPr>
        <p:spPr/>
        <p:txBody>
          <a:bodyPr/>
          <a:lstStyle/>
          <a:p>
            <a:fld id="{E379DCFC-50C3-4F09-AC54-5DAE7DA49DFB}" type="slidenum">
              <a:rPr lang="en-US" smtClean="0"/>
              <a:t>9</a:t>
            </a:fld>
            <a:endParaRPr lang="en-US"/>
          </a:p>
        </p:txBody>
      </p:sp>
      <p:sp>
        <p:nvSpPr>
          <p:cNvPr id="5" name="Content Placeholder 4">
            <a:extLst>
              <a:ext uri="{FF2B5EF4-FFF2-40B4-BE49-F238E27FC236}">
                <a16:creationId xmlns:a16="http://schemas.microsoft.com/office/drawing/2014/main" id="{40A43669-01AF-2F80-E1B4-572D8909BAF2}"/>
              </a:ext>
            </a:extLst>
          </p:cNvPr>
          <p:cNvSpPr>
            <a:spLocks noGrp="1"/>
          </p:cNvSpPr>
          <p:nvPr>
            <p:ph idx="1"/>
          </p:nvPr>
        </p:nvSpPr>
        <p:spPr>
          <a:xfrm>
            <a:off x="838200" y="1988146"/>
            <a:ext cx="10515599" cy="4426818"/>
          </a:xfrm>
        </p:spPr>
        <p:txBody>
          <a:bodyPr>
            <a:noAutofit/>
          </a:bodyPr>
          <a:lstStyle/>
          <a:p>
            <a:pPr marL="457200" indent="-457200">
              <a:lnSpc>
                <a:spcPct val="100000"/>
              </a:lnSpc>
              <a:spcAft>
                <a:spcPts val="600"/>
              </a:spcAft>
              <a:buFont typeface="+mj-lt"/>
              <a:buAutoNum type="arabicPeriod"/>
            </a:pPr>
            <a:r>
              <a:rPr lang="en-US" sz="2000" dirty="0">
                <a:solidFill>
                  <a:schemeClr val="bg1"/>
                </a:solidFill>
                <a:latin typeface="Arial" panose="020B0604020202020204" pitchFamily="34" charset="0"/>
                <a:cs typeface="Arial" panose="020B0604020202020204" pitchFamily="34" charset="0"/>
              </a:rPr>
              <a:t>Introduction – Carbon Fluxes and the Global Carbon Cycle</a:t>
            </a:r>
          </a:p>
          <a:p>
            <a:pPr marL="457200" indent="-457200">
              <a:lnSpc>
                <a:spcPct val="100000"/>
              </a:lnSpc>
              <a:spcAft>
                <a:spcPts val="600"/>
              </a:spcAft>
              <a:buFont typeface="+mj-lt"/>
              <a:buAutoNum type="arabicPeriod"/>
            </a:pPr>
            <a:r>
              <a:rPr lang="en-US" sz="2000" dirty="0">
                <a:solidFill>
                  <a:schemeClr val="bg1"/>
                </a:solidFill>
                <a:latin typeface="Arial" panose="020B0604020202020204" pitchFamily="34" charset="0"/>
                <a:cs typeface="Arial" panose="020B0604020202020204" pitchFamily="34" charset="0"/>
              </a:rPr>
              <a:t>Advances in understanding of carbon fluxes from observations and models</a:t>
            </a:r>
          </a:p>
          <a:p>
            <a:pPr marL="914400" lvl="1" indent="-457200">
              <a:lnSpc>
                <a:spcPct val="100000"/>
              </a:lnSpc>
              <a:spcAft>
                <a:spcPts val="600"/>
              </a:spcAft>
              <a:buFont typeface="+mj-lt"/>
              <a:buAutoNum type="alphaLcParenR"/>
            </a:pPr>
            <a:r>
              <a:rPr lang="en-US" sz="1800" dirty="0">
                <a:solidFill>
                  <a:schemeClr val="bg1"/>
                </a:solidFill>
                <a:latin typeface="Arial" panose="020B0604020202020204" pitchFamily="34" charset="0"/>
                <a:cs typeface="Arial" panose="020B0604020202020204" pitchFamily="34" charset="0"/>
              </a:rPr>
              <a:t>Estimating fluxes at different spatial and temporal scales</a:t>
            </a:r>
          </a:p>
          <a:p>
            <a:pPr marL="914400" lvl="1" indent="-457200">
              <a:lnSpc>
                <a:spcPct val="100000"/>
              </a:lnSpc>
              <a:spcAft>
                <a:spcPts val="600"/>
              </a:spcAft>
              <a:buFont typeface="+mj-lt"/>
              <a:buAutoNum type="alphaLcParenR"/>
            </a:pPr>
            <a:r>
              <a:rPr lang="en-US" sz="1800" dirty="0">
                <a:solidFill>
                  <a:schemeClr val="bg1"/>
                </a:solidFill>
                <a:latin typeface="Arial" panose="020B0604020202020204" pitchFamily="34" charset="0"/>
                <a:cs typeface="Arial" panose="020B0604020202020204" pitchFamily="34" charset="0"/>
              </a:rPr>
              <a:t>Available and required </a:t>
            </a:r>
            <a:r>
              <a:rPr lang="en-US" sz="1800" dirty="0">
                <a:solidFill>
                  <a:srgbClr val="FFC000"/>
                </a:solidFill>
                <a:latin typeface="Arial" panose="020B0604020202020204" pitchFamily="34" charset="0"/>
                <a:cs typeface="Arial" panose="020B0604020202020204" pitchFamily="34" charset="0"/>
              </a:rPr>
              <a:t>observations</a:t>
            </a:r>
            <a:r>
              <a:rPr lang="en-US" sz="1800" dirty="0">
                <a:solidFill>
                  <a:schemeClr val="bg1"/>
                </a:solidFill>
                <a:latin typeface="Arial" panose="020B0604020202020204" pitchFamily="34" charset="0"/>
                <a:cs typeface="Arial" panose="020B0604020202020204" pitchFamily="34" charset="0"/>
              </a:rPr>
              <a:t> of fluxes at different scales </a:t>
            </a:r>
          </a:p>
          <a:p>
            <a:pPr lvl="2">
              <a:lnSpc>
                <a:spcPct val="100000"/>
              </a:lnSpc>
              <a:spcAft>
                <a:spcPts val="600"/>
              </a:spcAft>
              <a:buFont typeface="Courier New" panose="02070309020205020404" pitchFamily="49" charset="0"/>
              <a:buChar char="o"/>
            </a:pPr>
            <a:r>
              <a:rPr lang="en-US" sz="1400" dirty="0">
                <a:solidFill>
                  <a:schemeClr val="bg1"/>
                </a:solidFill>
                <a:latin typeface="Arial" panose="020B0604020202020204" pitchFamily="34" charset="0"/>
                <a:cs typeface="Arial" panose="020B0604020202020204" pitchFamily="34" charset="0"/>
              </a:rPr>
              <a:t>in situ (EC towers), airborne (CARAFE, AVIRIS), indirect measurements from atmospheric observations</a:t>
            </a:r>
          </a:p>
          <a:p>
            <a:pPr marL="914400" lvl="1" indent="-457200">
              <a:lnSpc>
                <a:spcPct val="100000"/>
              </a:lnSpc>
              <a:spcAft>
                <a:spcPts val="600"/>
              </a:spcAft>
              <a:buClr>
                <a:schemeClr val="bg1"/>
              </a:buClr>
              <a:buFont typeface="+mj-lt"/>
              <a:buAutoNum type="alphaLcParenR"/>
            </a:pPr>
            <a:r>
              <a:rPr lang="en-US" sz="1800" dirty="0">
                <a:solidFill>
                  <a:srgbClr val="FFC000"/>
                </a:solidFill>
                <a:latin typeface="Arial" panose="020B0604020202020204" pitchFamily="34" charset="0"/>
                <a:cs typeface="Arial" panose="020B0604020202020204" pitchFamily="34" charset="0"/>
              </a:rPr>
              <a:t>Modeling</a:t>
            </a:r>
            <a:r>
              <a:rPr lang="en-US" sz="1800" dirty="0">
                <a:solidFill>
                  <a:schemeClr val="bg1"/>
                </a:solidFill>
                <a:latin typeface="Arial" panose="020B0604020202020204" pitchFamily="34" charset="0"/>
                <a:cs typeface="Arial" panose="020B0604020202020204" pitchFamily="34" charset="0"/>
              </a:rPr>
              <a:t> of fluxes at different scales</a:t>
            </a:r>
          </a:p>
          <a:p>
            <a:pPr lvl="2">
              <a:lnSpc>
                <a:spcPct val="100000"/>
              </a:lnSpc>
              <a:spcAft>
                <a:spcPts val="600"/>
              </a:spcAft>
              <a:buClr>
                <a:schemeClr val="bg1"/>
              </a:buClr>
              <a:buFont typeface="Courier New" panose="02070309020205020404" pitchFamily="49" charset="0"/>
              <a:buChar char="o"/>
            </a:pPr>
            <a:r>
              <a:rPr lang="en-US" sz="1400" dirty="0">
                <a:solidFill>
                  <a:schemeClr val="bg1"/>
                </a:solidFill>
                <a:latin typeface="Arial" panose="020B0604020202020204" pitchFamily="34" charset="0"/>
                <a:cs typeface="Arial" panose="020B0604020202020204" pitchFamily="34" charset="0"/>
              </a:rPr>
              <a:t>inset box with key references to bottom-up, top-down and upscaling literature</a:t>
            </a:r>
          </a:p>
          <a:p>
            <a:pPr marL="914400" lvl="1" indent="-457200">
              <a:lnSpc>
                <a:spcPct val="100000"/>
              </a:lnSpc>
              <a:spcAft>
                <a:spcPts val="600"/>
              </a:spcAft>
              <a:buClr>
                <a:schemeClr val="bg1"/>
              </a:buClr>
              <a:buFont typeface="+mj-lt"/>
              <a:buAutoNum type="alphaLcParenR"/>
            </a:pPr>
            <a:r>
              <a:rPr lang="en-US" sz="1800" dirty="0">
                <a:solidFill>
                  <a:schemeClr val="bg1"/>
                </a:solidFill>
                <a:latin typeface="Arial" panose="020B0604020202020204" pitchFamily="34" charset="0"/>
                <a:cs typeface="Arial" panose="020B0604020202020204" pitchFamily="34" charset="0"/>
              </a:rPr>
              <a:t>Alternate approaches for estimating large-scale, decadal fluxes</a:t>
            </a:r>
          </a:p>
          <a:p>
            <a:pPr lvl="2">
              <a:lnSpc>
                <a:spcPct val="100000"/>
              </a:lnSpc>
              <a:spcAft>
                <a:spcPts val="600"/>
              </a:spcAft>
              <a:buClr>
                <a:schemeClr val="bg1"/>
              </a:buClr>
              <a:buFont typeface="Courier New" panose="02070309020205020404" pitchFamily="49" charset="0"/>
              <a:buChar char="o"/>
            </a:pPr>
            <a:r>
              <a:rPr lang="en-US" sz="1400" dirty="0">
                <a:solidFill>
                  <a:schemeClr val="bg1"/>
                </a:solidFill>
                <a:latin typeface="Arial" panose="020B0604020202020204" pitchFamily="34" charset="0"/>
                <a:cs typeface="Arial" panose="020B0604020202020204" pitchFamily="34" charset="0"/>
              </a:rPr>
              <a:t>from calculating changes in stocks</a:t>
            </a:r>
            <a:endParaRPr lang="en-US" sz="1800" dirty="0">
              <a:solidFill>
                <a:schemeClr val="bg1"/>
              </a:solidFill>
              <a:latin typeface="Arial" panose="020B0604020202020204" pitchFamily="34" charset="0"/>
              <a:cs typeface="Arial" panose="020B0604020202020204" pitchFamily="34" charset="0"/>
            </a:endParaRPr>
          </a:p>
          <a:p>
            <a:pPr marL="0" indent="0">
              <a:lnSpc>
                <a:spcPct val="100000"/>
              </a:lnSpc>
              <a:spcAft>
                <a:spcPts val="600"/>
              </a:spcAft>
              <a:buClr>
                <a:schemeClr val="bg1"/>
              </a:buClr>
              <a:buNone/>
            </a:pPr>
            <a:r>
              <a:rPr lang="en-US" sz="2000" dirty="0">
                <a:solidFill>
                  <a:srgbClr val="FFBFFD"/>
                </a:solidFill>
                <a:latin typeface="Arial" panose="020B0604020202020204" pitchFamily="34" charset="0"/>
                <a:cs typeface="Arial" panose="020B0604020202020204" pitchFamily="34" charset="0"/>
              </a:rPr>
              <a:t>* Discussion/Ask - need inputs from the ocean community for #2</a:t>
            </a:r>
          </a:p>
          <a:p>
            <a:pPr>
              <a:lnSpc>
                <a:spcPct val="100000"/>
              </a:lnSpc>
              <a:spcAft>
                <a:spcPts val="600"/>
              </a:spcAft>
            </a:pP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530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1025</TotalTime>
  <Words>1687</Words>
  <Application>Microsoft Macintosh PowerPoint</Application>
  <PresentationFormat>Widescreen</PresentationFormat>
  <Paragraphs>175</Paragraphs>
  <Slides>13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Calibri Light</vt:lpstr>
      <vt:lpstr>Courier New</vt:lpstr>
      <vt:lpstr>Garamond</vt:lpstr>
      <vt:lpstr>Helvetica</vt:lpstr>
      <vt:lpstr>Noto Sans Symbols</vt:lpstr>
      <vt:lpstr>Wingdings</vt:lpstr>
      <vt:lpstr>Office Theme</vt:lpstr>
      <vt:lpstr>PowerPoint Presentation</vt:lpstr>
      <vt:lpstr>Tuesday Sep. 9 Flux WG Breakout</vt:lpstr>
      <vt:lpstr>Flux WG Description</vt:lpstr>
      <vt:lpstr>PowerPoint Presentation</vt:lpstr>
      <vt:lpstr>WG Current Projects (∼20 projects since 2020 selection) </vt:lpstr>
      <vt:lpstr>WG Metrics – Publications &amp; Datasets archived</vt:lpstr>
      <vt:lpstr>WG Stakeholder Engagement and Interaction</vt:lpstr>
      <vt:lpstr>WG Current Status and Plans for 2025-2026</vt:lpstr>
      <vt:lpstr>Flux Synthesis Paper (1)</vt:lpstr>
      <vt:lpstr>Flux Synthesis Paper (2)</vt:lpstr>
      <vt:lpstr>Flux Synthesis Paper (3)</vt:lpstr>
      <vt:lpstr>Perspective Pieces – spinoff from synthesis paper</vt:lpstr>
      <vt:lpstr>Summary of Breakout Discussion</vt:lpstr>
    </vt:vector>
  </TitlesOfParts>
  <Company>NASA/GSFC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Mcgroddy, Megan E. (GSFC-618.0)[SCIENCE SYSTEMS AND APPLICATIONS INC]</dc:creator>
  <cp:lastModifiedBy>Chatterjee, Abhishek (US 329G)</cp:lastModifiedBy>
  <cp:revision>81</cp:revision>
  <dcterms:created xsi:type="dcterms:W3CDTF">2019-11-05T21:24:57Z</dcterms:created>
  <dcterms:modified xsi:type="dcterms:W3CDTF">2025-09-11T13:49:05Z</dcterms:modified>
</cp:coreProperties>
</file>