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78" r:id="rId3"/>
    <p:sldId id="274" r:id="rId4"/>
    <p:sldId id="257" r:id="rId5"/>
    <p:sldId id="258" r:id="rId6"/>
    <p:sldId id="260" r:id="rId7"/>
    <p:sldId id="259" r:id="rId8"/>
    <p:sldId id="261" r:id="rId9"/>
    <p:sldId id="280" r:id="rId10"/>
    <p:sldId id="262" r:id="rId11"/>
    <p:sldId id="263" r:id="rId12"/>
    <p:sldId id="264" r:id="rId13"/>
    <p:sldId id="265" r:id="rId14"/>
    <p:sldId id="266" r:id="rId15"/>
    <p:sldId id="272" r:id="rId16"/>
    <p:sldId id="268" r:id="rId17"/>
    <p:sldId id="277" r:id="rId18"/>
    <p:sldId id="269" r:id="rId19"/>
    <p:sldId id="270" r:id="rId20"/>
    <p:sldId id="271" r:id="rId21"/>
    <p:sldId id="281" r:id="rId22"/>
    <p:sldId id="283" r:id="rId23"/>
    <p:sldId id="279" r:id="rId24"/>
    <p:sldId id="273" r:id="rId25"/>
  </p:sldIdLst>
  <p:sldSz cx="12192000" cy="6858000"/>
  <p:notesSz cx="6858000" cy="9144000"/>
  <p:embeddedFontLst>
    <p:embeddedFont>
      <p:font typeface="Open Sans" panose="020B0606030504020204" pitchFamily="34" charset="0"/>
      <p:regular r:id="rId27"/>
      <p:bold r:id="rId28"/>
      <p:italic r:id="rId29"/>
      <p:boldItalic r:id="rId30"/>
    </p:embeddedFont>
    <p:embeddedFont>
      <p:font typeface="Play" pitchFamily="2"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LZ0Ieo8Yf/jMN/6KknqYcG2JNn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6E725E-20CB-4AA2-BE82-125848A33E3E}">
  <a:tblStyle styleId="{DB6E725E-20CB-4AA2-BE82-125848A33E3E}" styleName="Table_0">
    <a:wholeTbl>
      <a:tcTxStyle b="off" i="off">
        <a:font>
          <a:latin typeface="Aptos"/>
          <a:ea typeface="Aptos"/>
          <a:cs typeface="Apto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30F380-D667-4CA8-B4E2-DB1568C6024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30"/>
  </p:normalViewPr>
  <p:slideViewPr>
    <p:cSldViewPr snapToGrid="0">
      <p:cViewPr varScale="1">
        <p:scale>
          <a:sx n="109" d="100"/>
          <a:sy n="109" d="100"/>
        </p:scale>
        <p:origin x="216" y="4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Updated 9/5/2025</a:t>
            </a: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 Updated 9/4/2025</a:t>
            </a:r>
            <a:endParaRPr/>
          </a:p>
          <a:p>
            <a:pPr marL="0" lvl="0" indent="0" algn="l" rtl="0">
              <a:lnSpc>
                <a:spcPct val="100000"/>
              </a:lnSpc>
              <a:spcBef>
                <a:spcPts val="0"/>
              </a:spcBef>
              <a:spcAft>
                <a:spcPts val="0"/>
              </a:spcAft>
              <a:buClr>
                <a:schemeClr val="dk1"/>
              </a:buClr>
              <a:buSzPts val="1400"/>
              <a:buFont typeface="Arial"/>
              <a:buNone/>
            </a:pPr>
            <a:r>
              <a:rPr lang="en-US"/>
              <a:t>Total of 1016 participants over 32 countries</a:t>
            </a:r>
            <a:endParaRPr/>
          </a:p>
          <a:p>
            <a:pPr marL="0" lvl="0" indent="0" algn="l" rtl="0">
              <a:lnSpc>
                <a:spcPct val="100000"/>
              </a:lnSpc>
              <a:spcBef>
                <a:spcPts val="0"/>
              </a:spcBef>
              <a:spcAft>
                <a:spcPts val="0"/>
              </a:spcAft>
              <a:buClr>
                <a:schemeClr val="dk1"/>
              </a:buClr>
              <a:buSzPts val="1400"/>
              <a:buFont typeface="Arial"/>
              <a:buNone/>
            </a:pPr>
            <a:r>
              <a:rPr lang="en-US"/>
              <a:t>639 participants in phase 3</a:t>
            </a:r>
            <a:endParaRPr/>
          </a:p>
        </p:txBody>
      </p:sp>
      <p:sp>
        <p:nvSpPr>
          <p:cNvPr id="173" name="Google Shape;17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 Updated 9/4/2025</a:t>
            </a:r>
            <a:endParaRPr dirty="0"/>
          </a:p>
          <a:p>
            <a:pPr marL="0" lvl="0" indent="0" algn="l" rtl="0">
              <a:lnSpc>
                <a:spcPct val="100000"/>
              </a:lnSpc>
              <a:spcBef>
                <a:spcPts val="0"/>
              </a:spcBef>
              <a:spcAft>
                <a:spcPts val="0"/>
              </a:spcAft>
              <a:buClr>
                <a:schemeClr val="dk1"/>
              </a:buClr>
              <a:buSzPts val="1400"/>
              <a:buFont typeface="Arial"/>
              <a:buNone/>
            </a:pPr>
            <a:r>
              <a:rPr lang="en-US" dirty="0"/>
              <a:t>186 unique stakeholder orgs</a:t>
            </a:r>
            <a:endParaRPr dirty="0"/>
          </a:p>
          <a:p>
            <a:pPr marL="0" lvl="0" indent="0" algn="l" rtl="0">
              <a:lnSpc>
                <a:spcPct val="100000"/>
              </a:lnSpc>
              <a:spcBef>
                <a:spcPts val="0"/>
              </a:spcBef>
              <a:spcAft>
                <a:spcPts val="0"/>
              </a:spcAft>
              <a:buClr>
                <a:schemeClr val="dk1"/>
              </a:buClr>
              <a:buSzPts val="1400"/>
              <a:buFont typeface="Arial"/>
              <a:buNone/>
            </a:pPr>
            <a:r>
              <a:rPr lang="en-US" dirty="0"/>
              <a:t>1016 Participants across 32 countries</a:t>
            </a: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189" name="Google Shape;18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 Updated 9/12/2023</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348" name="Google Shape;34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C09C4F55-1E24-A2D6-C3DD-901FCE139E1A}"/>
            </a:ext>
          </a:extLst>
        </p:cNvPr>
        <p:cNvGrpSpPr/>
        <p:nvPr/>
      </p:nvGrpSpPr>
      <p:grpSpPr>
        <a:xfrm>
          <a:off x="0" y="0"/>
          <a:ext cx="0" cy="0"/>
          <a:chOff x="0" y="0"/>
          <a:chExt cx="0" cy="0"/>
        </a:xfrm>
      </p:grpSpPr>
      <p:sp>
        <p:nvSpPr>
          <p:cNvPr id="203" name="Google Shape;203;p14:notes">
            <a:extLst>
              <a:ext uri="{FF2B5EF4-FFF2-40B4-BE49-F238E27FC236}">
                <a16:creationId xmlns:a16="http://schemas.microsoft.com/office/drawing/2014/main" id="{4CE7D164-9790-1B47-4485-26320ECEAA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a:extLst>
              <a:ext uri="{FF2B5EF4-FFF2-40B4-BE49-F238E27FC236}">
                <a16:creationId xmlns:a16="http://schemas.microsoft.com/office/drawing/2014/main" id="{72CC829E-2E9B-2795-D28F-DDCB3CE043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a:extLst>
              <a:ext uri="{FF2B5EF4-FFF2-40B4-BE49-F238E27FC236}">
                <a16:creationId xmlns:a16="http://schemas.microsoft.com/office/drawing/2014/main" id="{A3477AB6-6D0E-B61D-F172-DBA8718F54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348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Arial"/>
                <a:ea typeface="Arial"/>
                <a:cs typeface="Arial"/>
                <a:sym typeface="Arial"/>
              </a:rPr>
              <a:t>Top: Jack Kaye, Ken </a:t>
            </a:r>
            <a:r>
              <a:rPr lang="en-US" sz="1200" b="0" i="0" u="none" strike="noStrike" cap="none" dirty="0" err="1">
                <a:solidFill>
                  <a:schemeClr val="dk1"/>
                </a:solidFill>
                <a:effectLst/>
                <a:latin typeface="Arial"/>
                <a:ea typeface="Arial"/>
                <a:cs typeface="Arial"/>
                <a:sym typeface="Arial"/>
              </a:rPr>
              <a:t>Jucks</a:t>
            </a:r>
            <a:r>
              <a:rPr lang="en-US" sz="1200" b="0" i="0" u="none" strike="noStrike" cap="none" dirty="0">
                <a:solidFill>
                  <a:schemeClr val="dk1"/>
                </a:solidFill>
                <a:effectLst/>
                <a:latin typeface="Arial"/>
                <a:ea typeface="Arial"/>
                <a:cs typeface="Arial"/>
                <a:sym typeface="Arial"/>
              </a:rPr>
              <a:t>, Ryan Pavlick, Laura Lorenzoni, Diane Wickland</a:t>
            </a:r>
          </a:p>
          <a:p>
            <a:r>
              <a:rPr lang="en-US" sz="1200" b="0" i="0" u="none" strike="noStrike" cap="none" dirty="0">
                <a:solidFill>
                  <a:schemeClr val="dk1"/>
                </a:solidFill>
                <a:effectLst/>
                <a:latin typeface="Arial"/>
                <a:ea typeface="Arial"/>
                <a:cs typeface="Arial"/>
                <a:sym typeface="Arial"/>
              </a:rPr>
              <a:t>Middle: Libby Larson, Molly Macaulley, Paula Bontempi, George Hurtt, Kathy Hibbard</a:t>
            </a:r>
          </a:p>
          <a:p>
            <a:r>
              <a:rPr lang="en-US" sz="1200" b="0" i="0" u="none" strike="noStrike" cap="none" dirty="0">
                <a:solidFill>
                  <a:schemeClr val="dk1"/>
                </a:solidFill>
                <a:effectLst/>
                <a:latin typeface="Arial"/>
                <a:ea typeface="Arial"/>
                <a:cs typeface="Arial"/>
                <a:sym typeface="Arial"/>
              </a:rPr>
              <a:t>Bottom: Peter Griffith, Hank Margolis, Megan </a:t>
            </a:r>
            <a:r>
              <a:rPr lang="en-US" sz="1200" b="0" i="0" u="none" strike="noStrike" cap="none" dirty="0" err="1">
                <a:solidFill>
                  <a:schemeClr val="dk1"/>
                </a:solidFill>
                <a:effectLst/>
                <a:latin typeface="Arial"/>
                <a:ea typeface="Arial"/>
                <a:cs typeface="Arial"/>
                <a:sym typeface="Arial"/>
              </a:rPr>
              <a:t>McGroddy</a:t>
            </a:r>
            <a:r>
              <a:rPr lang="en-US" sz="1200" b="0" i="0" u="none" strike="noStrike" cap="none">
                <a:solidFill>
                  <a:schemeClr val="dk1"/>
                </a:solidFill>
                <a:effectLst/>
                <a:latin typeface="Arial"/>
                <a:ea typeface="Arial"/>
                <a:cs typeface="Arial"/>
                <a:sym typeface="Arial"/>
              </a:rPr>
              <a:t>, Vanessa Escobar, Molly Brown, Mike Falkowski, Katharine Stover, Edil Sepulveda</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600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9/5/25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42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 Updated 9/3/2025</a:t>
            </a:r>
            <a:endParaRPr/>
          </a:p>
        </p:txBody>
      </p:sp>
      <p:sp>
        <p:nvSpPr>
          <p:cNvPr id="357" name="Google Shape;3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 Updated 9/3/2025</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7accf34027_6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37accf34027_6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**Updated 9/4/25</a:t>
            </a:r>
            <a:endParaRPr dirty="0"/>
          </a:p>
          <a:p>
            <a:pPr marL="0" lvl="0" indent="0" algn="l" rtl="0">
              <a:lnSpc>
                <a:spcPct val="100000"/>
              </a:lnSpc>
              <a:spcBef>
                <a:spcPts val="0"/>
              </a:spcBef>
              <a:spcAft>
                <a:spcPts val="0"/>
              </a:spcAft>
              <a:buClr>
                <a:schemeClr val="dk1"/>
              </a:buClr>
              <a:buSzPts val="1400"/>
              <a:buFont typeface="Arial"/>
              <a:buNone/>
            </a:pPr>
            <a:r>
              <a:rPr lang="en-US" dirty="0"/>
              <a:t>Total of 146 projects in Phase 2 and 3. 81 in Phase 2. 65 in Phase 3. </a:t>
            </a:r>
            <a:endParaRPr dirty="0"/>
          </a:p>
        </p:txBody>
      </p:sp>
      <p:sp>
        <p:nvSpPr>
          <p:cNvPr id="116" name="Google Shape;116;g37accf34027_6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Updated 9/4/2025;  Projects and Publications columns are done;</a:t>
            </a:r>
            <a:endParaRPr/>
          </a:p>
          <a:p>
            <a:pPr marL="0" lvl="0" indent="0" algn="l" rtl="0">
              <a:spcBef>
                <a:spcPts val="0"/>
              </a:spcBef>
              <a:spcAft>
                <a:spcPts val="0"/>
              </a:spcAft>
              <a:buNone/>
            </a:pPr>
            <a:r>
              <a:rPr lang="en-US"/>
              <a:t>There will be 12 added datasets since last Sept.  5 Biomass theme and 7 Atmosphere/Flux theme.    I propose to just update the numbers with the new products rather than recalculating them completely. </a:t>
            </a:r>
            <a:endParaRPr/>
          </a:p>
          <a:p>
            <a:pPr marL="0" lvl="0" indent="0" algn="l" rtl="0">
              <a:spcBef>
                <a:spcPts val="0"/>
              </a:spcBef>
              <a:spcAft>
                <a:spcPts val="0"/>
              </a:spcAft>
              <a:buNone/>
            </a:pPr>
            <a:endParaRPr/>
          </a:p>
          <a:p>
            <a:pPr marL="0" lvl="0" indent="0" algn="l" rtl="0">
              <a:spcBef>
                <a:spcPts val="0"/>
              </a:spcBef>
              <a:spcAft>
                <a:spcPts val="0"/>
              </a:spcAft>
              <a:buNone/>
            </a:pPr>
            <a:r>
              <a:rPr lang="en-US"/>
              <a:t>Not all publications necessarily fit into these themes. They were matched by project, so the pubs sometimes might be related to a project’s secondary theme. </a:t>
            </a:r>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Updated 9/5/2025</a:t>
            </a:r>
            <a:endParaRPr dirty="0"/>
          </a:p>
          <a:p>
            <a:pPr marL="0" lvl="0" indent="0" algn="l" rtl="0">
              <a:spcBef>
                <a:spcPts val="0"/>
              </a:spcBef>
              <a:spcAft>
                <a:spcPts val="0"/>
              </a:spcAft>
              <a:buNone/>
            </a:pPr>
            <a:r>
              <a:rPr lang="en-US" dirty="0"/>
              <a:t>Total number of products 201</a:t>
            </a:r>
            <a:endParaRPr dirty="0"/>
          </a:p>
        </p:txBody>
      </p:sp>
      <p:sp>
        <p:nvSpPr>
          <p:cNvPr id="145" name="Google Shape;1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18" Type="http://schemas.openxmlformats.org/officeDocument/2006/relationships/image" Target="../media/image64.jp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8.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jpg"/><Relationship Id="rId4" Type="http://schemas.openxmlformats.org/officeDocument/2006/relationships/image" Target="../media/image50.png"/><Relationship Id="rId9" Type="http://schemas.openxmlformats.org/officeDocument/2006/relationships/image" Target="../media/image55.jpg"/><Relationship Id="rId14" Type="http://schemas.openxmlformats.org/officeDocument/2006/relationships/image" Target="../media/image60.png"/><Relationship Id="rId22"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notesSlide" Target="../notesSlides/notesSlide2.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18" Type="http://schemas.openxmlformats.org/officeDocument/2006/relationships/image" Target="../media/image64.jp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9.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jpg"/><Relationship Id="rId4" Type="http://schemas.openxmlformats.org/officeDocument/2006/relationships/image" Target="../media/image50.png"/><Relationship Id="rId9" Type="http://schemas.openxmlformats.org/officeDocument/2006/relationships/image" Target="../media/image55.jpg"/><Relationship Id="rId14" Type="http://schemas.openxmlformats.org/officeDocument/2006/relationships/image" Target="../media/image60.png"/><Relationship Id="rId22"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a:stretch/>
        </p:blipFill>
        <p:spPr>
          <a:xfrm>
            <a:off x="0" y="0"/>
            <a:ext cx="12192001" cy="6858000"/>
          </a:xfrm>
          <a:prstGeom prst="rect">
            <a:avLst/>
          </a:prstGeom>
          <a:noFill/>
          <a:ln>
            <a:noFill/>
          </a:ln>
        </p:spPr>
      </p:pic>
      <p:sp>
        <p:nvSpPr>
          <p:cNvPr id="91" name="Google Shape;91;p1"/>
          <p:cNvSpPr/>
          <p:nvPr/>
        </p:nvSpPr>
        <p:spPr>
          <a:xfrm>
            <a:off x="3735600" y="1648338"/>
            <a:ext cx="4720800" cy="1662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0" u="none" strike="noStrike" cap="none" dirty="0">
                <a:solidFill>
                  <a:schemeClr val="lt2"/>
                </a:solidFill>
                <a:latin typeface="Calibri"/>
                <a:ea typeface="Calibri"/>
                <a:cs typeface="Calibri"/>
                <a:sym typeface="Calibri"/>
              </a:rPr>
              <a:t>George Hurtt</a:t>
            </a:r>
            <a:endParaRPr sz="2800" b="1" i="0" u="none" strike="noStrike" cap="none" dirty="0">
              <a:solidFill>
                <a:schemeClr val="lt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NASA-CMS Science Team Leader</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Department of Geographical Sciences</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University of Maryland</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err="1">
                <a:solidFill>
                  <a:schemeClr val="lt2"/>
                </a:solidFill>
                <a:latin typeface="Calibri"/>
                <a:ea typeface="Calibri"/>
                <a:cs typeface="Calibri"/>
                <a:sym typeface="Calibri"/>
              </a:rPr>
              <a:t>gchurtt@umd.edu</a:t>
            </a:r>
            <a:endParaRPr sz="1800" b="1" i="0" u="none" strike="noStrike" cap="none" dirty="0">
              <a:solidFill>
                <a:schemeClr val="lt2"/>
              </a:solidFill>
              <a:latin typeface="Calibri"/>
              <a:ea typeface="Calibri"/>
              <a:cs typeface="Calibri"/>
              <a:sym typeface="Calibri"/>
            </a:endParaRPr>
          </a:p>
        </p:txBody>
      </p:sp>
      <p:sp>
        <p:nvSpPr>
          <p:cNvPr id="92" name="Google Shape;92;p1"/>
          <p:cNvSpPr/>
          <p:nvPr/>
        </p:nvSpPr>
        <p:spPr>
          <a:xfrm>
            <a:off x="1292982" y="870683"/>
            <a:ext cx="94947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2"/>
                </a:solidFill>
                <a:latin typeface="Calibri"/>
                <a:ea typeface="Calibri"/>
                <a:cs typeface="Calibri"/>
                <a:sym typeface="Calibri"/>
              </a:rPr>
              <a:t>NASA Carbon Monitoring System </a:t>
            </a:r>
            <a:r>
              <a:rPr lang="en-US" sz="1800" b="0" i="0" u="none" strike="noStrike" cap="none">
                <a:solidFill>
                  <a:schemeClr val="lt2"/>
                </a:solidFill>
                <a:latin typeface="Arial"/>
                <a:ea typeface="Arial"/>
                <a:cs typeface="Arial"/>
                <a:sym typeface="Arial"/>
              </a:rPr>
              <a:t> </a:t>
            </a:r>
            <a:r>
              <a:rPr lang="en-US" sz="3600" b="1" i="0" u="none" strike="noStrike" cap="none">
                <a:solidFill>
                  <a:schemeClr val="lt2"/>
                </a:solidFill>
                <a:latin typeface="Calibri"/>
                <a:ea typeface="Calibri"/>
                <a:cs typeface="Calibri"/>
                <a:sym typeface="Calibri"/>
              </a:rPr>
              <a:t>Overview</a:t>
            </a:r>
            <a:endParaRPr sz="1400" b="0" i="0" u="none" strike="noStrike" cap="none">
              <a:solidFill>
                <a:schemeClr val="lt2"/>
              </a:solidFill>
              <a:latin typeface="Arial"/>
              <a:ea typeface="Arial"/>
              <a:cs typeface="Arial"/>
              <a:sym typeface="Arial"/>
            </a:endParaRPr>
          </a:p>
        </p:txBody>
      </p:sp>
      <p:sp>
        <p:nvSpPr>
          <p:cNvPr id="93" name="Google Shape;93;p1"/>
          <p:cNvSpPr txBox="1"/>
          <p:nvPr/>
        </p:nvSpPr>
        <p:spPr>
          <a:xfrm>
            <a:off x="3290100" y="3262981"/>
            <a:ext cx="5611800" cy="9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dirty="0">
                <a:solidFill>
                  <a:schemeClr val="lt2"/>
                </a:solidFill>
                <a:latin typeface="Calibri"/>
                <a:ea typeface="Calibri"/>
                <a:cs typeface="Calibri"/>
                <a:sym typeface="Calibri"/>
              </a:rPr>
              <a:t>NASA-CMS Science Team Meeting</a:t>
            </a:r>
            <a:endParaRPr sz="19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dirty="0">
                <a:solidFill>
                  <a:schemeClr val="lt2"/>
                </a:solidFill>
                <a:latin typeface="Calibri"/>
                <a:ea typeface="Calibri"/>
                <a:cs typeface="Calibri"/>
                <a:sym typeface="Calibri"/>
              </a:rPr>
              <a:t>September </a:t>
            </a:r>
            <a:r>
              <a:rPr lang="en-US" sz="1900" b="1" dirty="0">
                <a:solidFill>
                  <a:schemeClr val="lt2"/>
                </a:solidFill>
                <a:latin typeface="Calibri"/>
                <a:ea typeface="Calibri"/>
                <a:cs typeface="Calibri"/>
                <a:sym typeface="Calibri"/>
              </a:rPr>
              <a:t>9-11</a:t>
            </a:r>
            <a:r>
              <a:rPr lang="en-US" sz="1900" b="1" i="0" u="none" strike="noStrike" cap="none" dirty="0">
                <a:solidFill>
                  <a:schemeClr val="lt2"/>
                </a:solidFill>
                <a:latin typeface="Calibri"/>
                <a:ea typeface="Calibri"/>
                <a:cs typeface="Calibri"/>
                <a:sym typeface="Calibri"/>
              </a:rPr>
              <a:t>, 202</a:t>
            </a:r>
            <a:r>
              <a:rPr lang="en-US" sz="1900" b="1" dirty="0">
                <a:solidFill>
                  <a:schemeClr val="lt2"/>
                </a:solidFill>
                <a:latin typeface="Calibri"/>
                <a:ea typeface="Calibri"/>
                <a:cs typeface="Calibri"/>
                <a:sym typeface="Calibri"/>
              </a:rPr>
              <a:t>5</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dirty="0">
                <a:solidFill>
                  <a:schemeClr val="lt2"/>
                </a:solidFill>
                <a:latin typeface="Calibri"/>
                <a:ea typeface="Calibri"/>
                <a:cs typeface="Calibri"/>
                <a:sym typeface="Calibri"/>
              </a:rPr>
              <a:t>NASA AMES Research Center</a:t>
            </a:r>
            <a:endParaRPr sz="1900" b="0" i="0" u="none" strike="noStrike" cap="none" dirty="0">
              <a:solidFill>
                <a:schemeClr val="lt2"/>
              </a:solidFill>
              <a:latin typeface="Arial"/>
              <a:ea typeface="Arial"/>
              <a:cs typeface="Arial"/>
              <a:sym typeface="Arial"/>
            </a:endParaRPr>
          </a:p>
        </p:txBody>
      </p:sp>
      <p:sp>
        <p:nvSpPr>
          <p:cNvPr id="94" name="Google Shape;94;p1"/>
          <p:cNvSpPr txBox="1"/>
          <p:nvPr/>
        </p:nvSpPr>
        <p:spPr>
          <a:xfrm>
            <a:off x="4108050" y="5624950"/>
            <a:ext cx="366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2"/>
                </a:solidFill>
                <a:latin typeface="Calibri"/>
                <a:ea typeface="Calibri"/>
                <a:cs typeface="Calibri"/>
                <a:sym typeface="Calibri"/>
              </a:rPr>
              <a:t>http://carbon.nasa.gov</a:t>
            </a:r>
            <a:endParaRPr sz="2800" b="1" i="0" u="none" strike="noStrike" cap="none">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8"/>
          <p:cNvPicPr preferRelativeResize="0"/>
          <p:nvPr/>
        </p:nvPicPr>
        <p:blipFill>
          <a:blip r:embed="rId3">
            <a:alphaModFix/>
          </a:blip>
          <a:stretch>
            <a:fillRect/>
          </a:stretch>
        </p:blipFill>
        <p:spPr>
          <a:xfrm>
            <a:off x="152400" y="1485356"/>
            <a:ext cx="9490799" cy="4695844"/>
          </a:xfrm>
          <a:prstGeom prst="rect">
            <a:avLst/>
          </a:prstGeom>
          <a:noFill/>
          <a:ln>
            <a:noFill/>
          </a:ln>
        </p:spPr>
      </p:pic>
      <p:sp>
        <p:nvSpPr>
          <p:cNvPr id="148" name="Google Shape;148;p8"/>
          <p:cNvSpPr txBox="1"/>
          <p:nvPr/>
        </p:nvSpPr>
        <p:spPr>
          <a:xfrm>
            <a:off x="1350600" y="823275"/>
            <a:ext cx="949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dk1"/>
                </a:solidFill>
                <a:latin typeface="Arial"/>
                <a:ea typeface="Arial"/>
                <a:cs typeface="Arial"/>
                <a:sym typeface="Arial"/>
              </a:rPr>
              <a:t>All CMS Product Boundaries by Theme</a:t>
            </a:r>
            <a:endParaRPr sz="3600"/>
          </a:p>
        </p:txBody>
      </p:sp>
      <p:sp>
        <p:nvSpPr>
          <p:cNvPr id="149" name="Google Shape;149;p8"/>
          <p:cNvSpPr txBox="1"/>
          <p:nvPr/>
        </p:nvSpPr>
        <p:spPr>
          <a:xfrm>
            <a:off x="468169" y="6296562"/>
            <a:ext cx="3714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*5</a:t>
            </a:r>
            <a:r>
              <a:rPr lang="en-US" sz="1800">
                <a:solidFill>
                  <a:schemeClr val="dk1"/>
                </a:solidFill>
              </a:rPr>
              <a:t>9</a:t>
            </a:r>
            <a:r>
              <a:rPr lang="en-US" sz="1800" b="0" i="0" u="none" strike="noStrike" cap="none">
                <a:solidFill>
                  <a:schemeClr val="dk1"/>
                </a:solidFill>
                <a:latin typeface="Arial"/>
                <a:ea typeface="Arial"/>
                <a:cs typeface="Arial"/>
                <a:sym typeface="Arial"/>
              </a:rPr>
              <a:t> global products, not shown</a:t>
            </a:r>
            <a:endParaRPr/>
          </a:p>
        </p:txBody>
      </p:sp>
      <p:sp>
        <p:nvSpPr>
          <p:cNvPr id="150" name="Google Shape;150;p8"/>
          <p:cNvSpPr/>
          <p:nvPr/>
        </p:nvSpPr>
        <p:spPr>
          <a:xfrm>
            <a:off x="9059925" y="1469775"/>
            <a:ext cx="3025500" cy="1399500"/>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a:p>
          <a:p>
            <a:pPr marL="457200" marR="0" lvl="1" indent="0" algn="l" rtl="0">
              <a:spcBef>
                <a:spcPts val="0"/>
              </a:spcBef>
              <a:spcAft>
                <a:spcPts val="0"/>
              </a:spcAft>
              <a:buNone/>
            </a:pPr>
            <a:r>
              <a:rPr lang="en-US" sz="1200" b="0" i="0" u="none" strike="noStrike" cap="none">
                <a:solidFill>
                  <a:srgbClr val="000000"/>
                </a:solidFill>
                <a:latin typeface="Arial"/>
                <a:ea typeface="Arial"/>
                <a:cs typeface="Arial"/>
                <a:sym typeface="Arial"/>
              </a:rPr>
              <a:t>	Wet - </a:t>
            </a:r>
            <a:r>
              <a:rPr lang="en-US" sz="1200"/>
              <a:t>23</a:t>
            </a:r>
            <a:r>
              <a:rPr lang="en-US" sz="1200" b="0" i="0" u="none" strike="noStrike" cap="none">
                <a:solidFill>
                  <a:srgbClr val="000000"/>
                </a:solidFill>
                <a:latin typeface="Arial"/>
                <a:ea typeface="Arial"/>
                <a:cs typeface="Arial"/>
                <a:sym typeface="Arial"/>
              </a:rPr>
              <a:t> products</a:t>
            </a:r>
            <a:endParaRPr/>
          </a:p>
          <a:p>
            <a:pPr marL="457200" marR="0" lvl="1" indent="0" algn="l" rtl="0">
              <a:spcBef>
                <a:spcPts val="0"/>
              </a:spcBef>
              <a:spcAft>
                <a:spcPts val="0"/>
              </a:spcAft>
              <a:buNone/>
            </a:pPr>
            <a:r>
              <a:rPr lang="en-US" sz="1200" b="0" i="0" u="none" strike="noStrike" cap="none">
                <a:solidFill>
                  <a:srgbClr val="000000"/>
                </a:solidFill>
                <a:latin typeface="Arial"/>
                <a:ea typeface="Arial"/>
                <a:cs typeface="Arial"/>
                <a:sym typeface="Arial"/>
              </a:rPr>
              <a:t>	Flux - 9</a:t>
            </a:r>
            <a:r>
              <a:rPr lang="en-US" sz="1200"/>
              <a:t>3</a:t>
            </a:r>
            <a:r>
              <a:rPr lang="en-US" sz="1200" b="0" i="0" u="none" strike="noStrike" cap="none">
                <a:solidFill>
                  <a:srgbClr val="000000"/>
                </a:solidFill>
                <a:latin typeface="Arial"/>
                <a:ea typeface="Arial"/>
                <a:cs typeface="Arial"/>
                <a:sym typeface="Arial"/>
              </a:rPr>
              <a:t> products</a:t>
            </a:r>
            <a:endParaRPr/>
          </a:p>
          <a:p>
            <a:pPr marL="457200" marR="0" lvl="1" indent="0" algn="l" rtl="0">
              <a:spcBef>
                <a:spcPts val="0"/>
              </a:spcBef>
              <a:spcAft>
                <a:spcPts val="0"/>
              </a:spcAft>
              <a:buNone/>
            </a:pPr>
            <a:r>
              <a:rPr lang="en-US" sz="1200" b="0" i="0" u="none" strike="noStrike" cap="none">
                <a:solidFill>
                  <a:srgbClr val="000000"/>
                </a:solidFill>
                <a:latin typeface="Arial"/>
                <a:ea typeface="Arial"/>
                <a:cs typeface="Arial"/>
                <a:sym typeface="Arial"/>
              </a:rPr>
              <a:t>	Land Biomass - </a:t>
            </a:r>
            <a:r>
              <a:rPr lang="en-US" sz="1200"/>
              <a:t>74</a:t>
            </a:r>
            <a:r>
              <a:rPr lang="en-US" sz="1200" b="0" i="0" u="none" strike="noStrike" cap="none">
                <a:solidFill>
                  <a:srgbClr val="000000"/>
                </a:solidFill>
                <a:latin typeface="Arial"/>
                <a:ea typeface="Arial"/>
                <a:cs typeface="Arial"/>
                <a:sym typeface="Arial"/>
              </a:rPr>
              <a:t> products</a:t>
            </a:r>
            <a:endParaRPr sz="1200" b="0" i="0" u="none" strike="noStrike" cap="none">
              <a:solidFill>
                <a:srgbClr val="000000"/>
              </a:solidFill>
              <a:latin typeface="Arial"/>
              <a:ea typeface="Arial"/>
              <a:cs typeface="Arial"/>
              <a:sym typeface="Arial"/>
            </a:endParaRPr>
          </a:p>
          <a:p>
            <a:pPr marL="457200" marR="0" lvl="1" indent="0" algn="l" rtl="0">
              <a:spcBef>
                <a:spcPts val="0"/>
              </a:spcBef>
              <a:spcAft>
                <a:spcPts val="0"/>
              </a:spcAft>
              <a:buNone/>
            </a:pPr>
            <a:r>
              <a:rPr lang="en-US" sz="1200"/>
              <a:t>	Stakeholder - 11 products</a:t>
            </a:r>
            <a:endParaRPr sz="1200"/>
          </a:p>
        </p:txBody>
      </p:sp>
      <p:graphicFrame>
        <p:nvGraphicFramePr>
          <p:cNvPr id="151" name="Google Shape;151;p8"/>
          <p:cNvGraphicFramePr/>
          <p:nvPr/>
        </p:nvGraphicFramePr>
        <p:xfrm>
          <a:off x="7364362" y="4849066"/>
          <a:ext cx="4721100" cy="2008925"/>
        </p:xfrm>
        <a:graphic>
          <a:graphicData uri="http://schemas.openxmlformats.org/drawingml/2006/table">
            <a:tbl>
              <a:tblPr firstRow="1" bandRow="1">
                <a:noFill/>
                <a:tableStyleId>{DB6E725E-20CB-4AA2-BE82-125848A33E3E}</a:tableStyleId>
              </a:tblPr>
              <a:tblGrid>
                <a:gridCol w="1022275">
                  <a:extLst>
                    <a:ext uri="{9D8B030D-6E8A-4147-A177-3AD203B41FA5}">
                      <a16:colId xmlns:a16="http://schemas.microsoft.com/office/drawing/2014/main" val="20000"/>
                    </a:ext>
                  </a:extLst>
                </a:gridCol>
                <a:gridCol w="762975">
                  <a:extLst>
                    <a:ext uri="{9D8B030D-6E8A-4147-A177-3AD203B41FA5}">
                      <a16:colId xmlns:a16="http://schemas.microsoft.com/office/drawing/2014/main" val="20001"/>
                    </a:ext>
                  </a:extLst>
                </a:gridCol>
                <a:gridCol w="901650">
                  <a:extLst>
                    <a:ext uri="{9D8B030D-6E8A-4147-A177-3AD203B41FA5}">
                      <a16:colId xmlns:a16="http://schemas.microsoft.com/office/drawing/2014/main" val="20002"/>
                    </a:ext>
                  </a:extLst>
                </a:gridCol>
                <a:gridCol w="1017100">
                  <a:extLst>
                    <a:ext uri="{9D8B030D-6E8A-4147-A177-3AD203B41FA5}">
                      <a16:colId xmlns:a16="http://schemas.microsoft.com/office/drawing/2014/main" val="20003"/>
                    </a:ext>
                  </a:extLst>
                </a:gridCol>
                <a:gridCol w="1017100">
                  <a:extLst>
                    <a:ext uri="{9D8B030D-6E8A-4147-A177-3AD203B41FA5}">
                      <a16:colId xmlns:a16="http://schemas.microsoft.com/office/drawing/2014/main" val="20004"/>
                    </a:ext>
                  </a:extLst>
                </a:gridCol>
              </a:tblGrid>
              <a:tr h="324575">
                <a:tc>
                  <a:txBody>
                    <a:bodyPr/>
                    <a:lstStyle/>
                    <a:p>
                      <a:pPr marL="0" marR="0" lvl="0" indent="0" algn="ctr" rtl="0">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Flux</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Biomass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Wet Carbon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Stakeholder</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80725">
                <a:tc>
                  <a:txBody>
                    <a:bodyPr/>
                    <a:lstStyle/>
                    <a:p>
                      <a:pPr marL="0" marR="0" lvl="0" indent="0" algn="ctr" rtl="0">
                        <a:spcBef>
                          <a:spcPts val="0"/>
                        </a:spcBef>
                        <a:spcAft>
                          <a:spcPts val="0"/>
                        </a:spcAft>
                        <a:buNone/>
                      </a:pPr>
                      <a:r>
                        <a:rPr lang="en-US" sz="1200" b="1" u="none" strike="noStrike" cap="none"/>
                        <a:t>Global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46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0725">
                <a:tc>
                  <a:txBody>
                    <a:bodyPr/>
                    <a:lstStyle/>
                    <a:p>
                      <a:pPr marL="0" marR="0" lvl="0" indent="0" algn="ctr" rtl="0">
                        <a:spcBef>
                          <a:spcPts val="0"/>
                        </a:spcBef>
                        <a:spcAft>
                          <a:spcPts val="0"/>
                        </a:spcAft>
                        <a:buNone/>
                      </a:pPr>
                      <a:r>
                        <a:rPr lang="en-US" sz="1200" b="1" u="none" strike="noStrike" cap="none"/>
                        <a:t>Continental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2</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725">
                <a:tc>
                  <a:txBody>
                    <a:bodyPr/>
                    <a:lstStyle/>
                    <a:p>
                      <a:pPr marL="0" marR="0" lvl="0" indent="0" algn="ctr" rtl="0">
                        <a:spcBef>
                          <a:spcPts val="0"/>
                        </a:spcBef>
                        <a:spcAft>
                          <a:spcPts val="0"/>
                        </a:spcAft>
                        <a:buNone/>
                      </a:pPr>
                      <a:r>
                        <a:rPr lang="en-US" sz="1200" b="1" u="none" strike="noStrike" cap="none"/>
                        <a:t>National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0725">
                <a:tc>
                  <a:txBody>
                    <a:bodyPr/>
                    <a:lstStyle/>
                    <a:p>
                      <a:pPr marL="0" marR="0" lvl="0" indent="0" algn="ctr" rtl="0">
                        <a:spcBef>
                          <a:spcPts val="0"/>
                        </a:spcBef>
                        <a:spcAft>
                          <a:spcPts val="0"/>
                        </a:spcAft>
                        <a:buNone/>
                      </a:pPr>
                      <a:r>
                        <a:rPr lang="en-US" sz="1200" b="1" u="none" strike="noStrike" cap="none"/>
                        <a:t>Regional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5</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80725">
                <a:tc>
                  <a:txBody>
                    <a:bodyPr/>
                    <a:lstStyle/>
                    <a:p>
                      <a:pPr marL="0" marR="0" lvl="0" indent="0" algn="ctr" rtl="0">
                        <a:spcBef>
                          <a:spcPts val="0"/>
                        </a:spcBef>
                        <a:spcAft>
                          <a:spcPts val="0"/>
                        </a:spcAft>
                        <a:buNone/>
                      </a:pPr>
                      <a:r>
                        <a:rPr lang="en-US" sz="1200" b="1" u="none" strike="noStrike" cap="none"/>
                        <a:t>Site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a:t>14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29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2</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80725">
                <a:tc>
                  <a:txBody>
                    <a:bodyPr/>
                    <a:lstStyle/>
                    <a:p>
                      <a:pPr marL="0" marR="0" lvl="0" indent="0" algn="ctr" rtl="0">
                        <a:spcBef>
                          <a:spcPts val="0"/>
                        </a:spcBef>
                        <a:spcAft>
                          <a:spcPts val="0"/>
                        </a:spcAft>
                        <a:buNone/>
                      </a:pPr>
                      <a:r>
                        <a:rPr lang="en-US" sz="1200" b="1" u="none" strike="noStrike" cap="none"/>
                        <a:t>Total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93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74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23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a:t>11</a:t>
                      </a:r>
                      <a:endParaRPr sz="12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152" name="Google Shape;152;p8"/>
          <p:cNvSpPr txBox="1"/>
          <p:nvPr/>
        </p:nvSpPr>
        <p:spPr>
          <a:xfrm>
            <a:off x="9601124" y="1469773"/>
            <a:ext cx="19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Legend</a:t>
            </a:r>
            <a:endParaRPr/>
          </a:p>
        </p:txBody>
      </p:sp>
      <p:cxnSp>
        <p:nvCxnSpPr>
          <p:cNvPr id="153" name="Google Shape;153;p8"/>
          <p:cNvCxnSpPr/>
          <p:nvPr/>
        </p:nvCxnSpPr>
        <p:spPr>
          <a:xfrm>
            <a:off x="9304575" y="2002250"/>
            <a:ext cx="412200" cy="0"/>
          </a:xfrm>
          <a:prstGeom prst="straightConnector1">
            <a:avLst/>
          </a:prstGeom>
          <a:noFill/>
          <a:ln w="25400" cap="flat" cmpd="sng">
            <a:solidFill>
              <a:srgbClr val="1743D9"/>
            </a:solidFill>
            <a:prstDash val="solid"/>
            <a:miter lim="800000"/>
            <a:headEnd type="none" w="sm" len="sm"/>
            <a:tailEnd type="none" w="sm" len="sm"/>
          </a:ln>
        </p:spPr>
      </p:cxnSp>
      <p:cxnSp>
        <p:nvCxnSpPr>
          <p:cNvPr id="154" name="Google Shape;154;p8"/>
          <p:cNvCxnSpPr/>
          <p:nvPr/>
        </p:nvCxnSpPr>
        <p:spPr>
          <a:xfrm>
            <a:off x="9304575" y="2191274"/>
            <a:ext cx="412200" cy="0"/>
          </a:xfrm>
          <a:prstGeom prst="straightConnector1">
            <a:avLst/>
          </a:prstGeom>
          <a:noFill/>
          <a:ln w="25400" cap="flat" cmpd="sng">
            <a:solidFill>
              <a:srgbClr val="FF0000"/>
            </a:solidFill>
            <a:prstDash val="solid"/>
            <a:miter lim="800000"/>
            <a:headEnd type="none" w="sm" len="sm"/>
            <a:tailEnd type="none" w="sm" len="sm"/>
          </a:ln>
        </p:spPr>
      </p:cxnSp>
      <p:sp>
        <p:nvSpPr>
          <p:cNvPr id="155" name="Google Shape;155;p8"/>
          <p:cNvSpPr/>
          <p:nvPr/>
        </p:nvSpPr>
        <p:spPr>
          <a:xfrm>
            <a:off x="8447325" y="5173638"/>
            <a:ext cx="612600" cy="280800"/>
          </a:xfrm>
          <a:prstGeom prst="rect">
            <a:avLst/>
          </a:prstGeom>
          <a:solidFill>
            <a:srgbClr val="FFFF00">
              <a:alpha val="49803"/>
            </a:srgbClr>
          </a:solid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6" name="Google Shape;156;p8"/>
          <p:cNvCxnSpPr/>
          <p:nvPr/>
        </p:nvCxnSpPr>
        <p:spPr>
          <a:xfrm>
            <a:off x="9304575" y="2371575"/>
            <a:ext cx="412200" cy="0"/>
          </a:xfrm>
          <a:prstGeom prst="straightConnector1">
            <a:avLst/>
          </a:prstGeom>
          <a:noFill/>
          <a:ln w="25400" cap="flat" cmpd="sng">
            <a:solidFill>
              <a:srgbClr val="00B050"/>
            </a:solidFill>
            <a:prstDash val="solid"/>
            <a:miter lim="800000"/>
            <a:headEnd type="none" w="sm" len="sm"/>
            <a:tailEnd type="none" w="sm" len="sm"/>
          </a:ln>
        </p:spPr>
      </p:cxnSp>
      <p:sp>
        <p:nvSpPr>
          <p:cNvPr id="157" name="Google Shape;157;p8"/>
          <p:cNvSpPr/>
          <p:nvPr/>
        </p:nvSpPr>
        <p:spPr>
          <a:xfrm>
            <a:off x="9304575" y="6290849"/>
            <a:ext cx="612600" cy="280800"/>
          </a:xfrm>
          <a:prstGeom prst="rect">
            <a:avLst/>
          </a:prstGeom>
          <a:solidFill>
            <a:srgbClr val="FFFF00">
              <a:alpha val="49803"/>
            </a:srgbClr>
          </a:solid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8" name="Google Shape;158;p8"/>
          <p:cNvCxnSpPr/>
          <p:nvPr/>
        </p:nvCxnSpPr>
        <p:spPr>
          <a:xfrm>
            <a:off x="9304575" y="2536575"/>
            <a:ext cx="412200" cy="0"/>
          </a:xfrm>
          <a:prstGeom prst="straightConnector1">
            <a:avLst/>
          </a:prstGeom>
          <a:noFill/>
          <a:ln w="25400" cap="flat" cmpd="sng">
            <a:solidFill>
              <a:srgbClr val="FFC000"/>
            </a:solidFill>
            <a:prstDash val="solid"/>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title"/>
          </p:nvPr>
        </p:nvSpPr>
        <p:spPr>
          <a:xfrm>
            <a:off x="385125" y="1400250"/>
            <a:ext cx="6580800" cy="72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Arial"/>
              <a:buNone/>
            </a:pPr>
            <a:r>
              <a:rPr lang="en-US" sz="3600" b="1" dirty="0">
                <a:latin typeface="Arial"/>
                <a:ea typeface="Arial"/>
                <a:cs typeface="Arial"/>
                <a:sym typeface="Arial"/>
              </a:rPr>
              <a:t>CMS Product Time Domains</a:t>
            </a:r>
            <a:endParaRPr sz="3600" dirty="0"/>
          </a:p>
        </p:txBody>
      </p:sp>
      <p:graphicFrame>
        <p:nvGraphicFramePr>
          <p:cNvPr id="165" name="Google Shape;165;p9"/>
          <p:cNvGraphicFramePr/>
          <p:nvPr>
            <p:extLst>
              <p:ext uri="{D42A27DB-BD31-4B8C-83A1-F6EECF244321}">
                <p14:modId xmlns:p14="http://schemas.microsoft.com/office/powerpoint/2010/main" val="2014740173"/>
              </p:ext>
            </p:extLst>
          </p:nvPr>
        </p:nvGraphicFramePr>
        <p:xfrm>
          <a:off x="7283449" y="1029047"/>
          <a:ext cx="4267875" cy="1463080"/>
        </p:xfrm>
        <a:graphic>
          <a:graphicData uri="http://schemas.openxmlformats.org/drawingml/2006/table">
            <a:tbl>
              <a:tblPr>
                <a:noFill/>
                <a:tableStyleId>{F230F380-D667-4CA8-B4E2-DB1568C60240}</a:tableStyleId>
              </a:tblPr>
              <a:tblGrid>
                <a:gridCol w="1533025">
                  <a:extLst>
                    <a:ext uri="{9D8B030D-6E8A-4147-A177-3AD203B41FA5}">
                      <a16:colId xmlns:a16="http://schemas.microsoft.com/office/drawing/2014/main" val="20000"/>
                    </a:ext>
                  </a:extLst>
                </a:gridCol>
                <a:gridCol w="1736200">
                  <a:extLst>
                    <a:ext uri="{9D8B030D-6E8A-4147-A177-3AD203B41FA5}">
                      <a16:colId xmlns:a16="http://schemas.microsoft.com/office/drawing/2014/main" val="20001"/>
                    </a:ext>
                  </a:extLst>
                </a:gridCol>
                <a:gridCol w="998650">
                  <a:extLst>
                    <a:ext uri="{9D8B030D-6E8A-4147-A177-3AD203B41FA5}">
                      <a16:colId xmlns:a16="http://schemas.microsoft.com/office/drawing/2014/main" val="20002"/>
                    </a:ext>
                  </a:extLst>
                </a:gridCol>
              </a:tblGrid>
              <a:tr h="226425">
                <a:tc>
                  <a:txBody>
                    <a:bodyPr/>
                    <a:lstStyle/>
                    <a:p>
                      <a:pPr marL="0" marR="0" lvl="0" indent="0" algn="l" rtl="0">
                        <a:spcBef>
                          <a:spcPts val="0"/>
                        </a:spcBef>
                        <a:spcAft>
                          <a:spcPts val="0"/>
                        </a:spcAft>
                        <a:buNone/>
                      </a:pPr>
                      <a:r>
                        <a:rPr lang="en-US" sz="1800" u="none" strike="noStrike" cap="none"/>
                        <a:t>Period</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u="none"/>
                        <a:t>Number</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u="none"/>
                        <a:t>%</a:t>
                      </a:r>
                      <a:endParaRPr sz="1800"/>
                    </a:p>
                  </a:txBody>
                  <a:tcPr marL="91450" marR="91450" marT="45725" marB="45725">
                    <a:solidFill>
                      <a:schemeClr val="lt1"/>
                    </a:solidFill>
                  </a:tcPr>
                </a:tc>
                <a:extLst>
                  <a:ext uri="{0D108BD9-81ED-4DB2-BD59-A6C34878D82A}">
                    <a16:rowId xmlns:a16="http://schemas.microsoft.com/office/drawing/2014/main" val="10000"/>
                  </a:ext>
                </a:extLst>
              </a:tr>
              <a:tr h="218875">
                <a:tc>
                  <a:txBody>
                    <a:bodyPr/>
                    <a:lstStyle/>
                    <a:p>
                      <a:pPr marL="0" marR="0" lvl="0" indent="0" algn="l" rtl="0">
                        <a:spcBef>
                          <a:spcPts val="0"/>
                        </a:spcBef>
                        <a:spcAft>
                          <a:spcPts val="0"/>
                        </a:spcAft>
                        <a:buNone/>
                      </a:pPr>
                      <a:r>
                        <a:rPr lang="en-US" sz="1800"/>
                        <a:t>&lt;2000</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a:t>27</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a:t>13</a:t>
                      </a:r>
                      <a:endParaRPr sz="1800"/>
                    </a:p>
                  </a:txBody>
                  <a:tcPr marL="91450" marR="91450" marT="45725" marB="45725">
                    <a:solidFill>
                      <a:schemeClr val="lt1"/>
                    </a:solidFill>
                  </a:tcPr>
                </a:tc>
                <a:extLst>
                  <a:ext uri="{0D108BD9-81ED-4DB2-BD59-A6C34878D82A}">
                    <a16:rowId xmlns:a16="http://schemas.microsoft.com/office/drawing/2014/main" val="10001"/>
                  </a:ext>
                </a:extLst>
              </a:tr>
              <a:tr h="218875">
                <a:tc>
                  <a:txBody>
                    <a:bodyPr/>
                    <a:lstStyle/>
                    <a:p>
                      <a:pPr marL="0" marR="0" lvl="0" indent="0" algn="l" rtl="0">
                        <a:spcBef>
                          <a:spcPts val="0"/>
                        </a:spcBef>
                        <a:spcAft>
                          <a:spcPts val="0"/>
                        </a:spcAft>
                        <a:buNone/>
                      </a:pPr>
                      <a:r>
                        <a:rPr lang="en-US" sz="1800" dirty="0"/>
                        <a:t>2000-2020</a:t>
                      </a:r>
                      <a:endParaRPr sz="1800" dirty="0"/>
                    </a:p>
                  </a:txBody>
                  <a:tcPr marL="91450" marR="91450" marT="45725" marB="45725">
                    <a:solidFill>
                      <a:schemeClr val="lt1"/>
                    </a:solidFill>
                  </a:tcPr>
                </a:tc>
                <a:tc>
                  <a:txBody>
                    <a:bodyPr/>
                    <a:lstStyle/>
                    <a:p>
                      <a:pPr marL="0" marR="0" lvl="0" indent="0" algn="l" rtl="0">
                        <a:spcBef>
                          <a:spcPts val="0"/>
                        </a:spcBef>
                        <a:spcAft>
                          <a:spcPts val="0"/>
                        </a:spcAft>
                        <a:buNone/>
                      </a:pPr>
                      <a:r>
                        <a:rPr lang="en-US" sz="1800" dirty="0"/>
                        <a:t>152</a:t>
                      </a:r>
                      <a:endParaRPr sz="1800" dirty="0"/>
                    </a:p>
                  </a:txBody>
                  <a:tcPr marL="91450" marR="91450" marT="45725" marB="45725">
                    <a:solidFill>
                      <a:schemeClr val="lt1"/>
                    </a:solidFill>
                  </a:tcPr>
                </a:tc>
                <a:tc>
                  <a:txBody>
                    <a:bodyPr/>
                    <a:lstStyle/>
                    <a:p>
                      <a:pPr marL="0" marR="0" lvl="0" indent="0" algn="l" rtl="0">
                        <a:spcBef>
                          <a:spcPts val="0"/>
                        </a:spcBef>
                        <a:spcAft>
                          <a:spcPts val="0"/>
                        </a:spcAft>
                        <a:buNone/>
                      </a:pPr>
                      <a:r>
                        <a:rPr lang="en-US" sz="1800" dirty="0"/>
                        <a:t>76</a:t>
                      </a:r>
                      <a:endParaRPr sz="1800" dirty="0"/>
                    </a:p>
                  </a:txBody>
                  <a:tcPr marL="91450" marR="91450" marT="45725" marB="45725">
                    <a:solidFill>
                      <a:schemeClr val="lt1"/>
                    </a:solidFill>
                  </a:tcPr>
                </a:tc>
                <a:extLst>
                  <a:ext uri="{0D108BD9-81ED-4DB2-BD59-A6C34878D82A}">
                    <a16:rowId xmlns:a16="http://schemas.microsoft.com/office/drawing/2014/main" val="10002"/>
                  </a:ext>
                </a:extLst>
              </a:tr>
              <a:tr h="218875">
                <a:tc>
                  <a:txBody>
                    <a:bodyPr/>
                    <a:lstStyle/>
                    <a:p>
                      <a:pPr marL="0" marR="0" lvl="0" indent="0" algn="l" rtl="0">
                        <a:spcBef>
                          <a:spcPts val="0"/>
                        </a:spcBef>
                        <a:spcAft>
                          <a:spcPts val="0"/>
                        </a:spcAft>
                        <a:buNone/>
                      </a:pPr>
                      <a:r>
                        <a:rPr lang="en-US" sz="1800"/>
                        <a:t>&gt;2020</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a:t>22</a:t>
                      </a:r>
                      <a:endParaRPr sz="1800"/>
                    </a:p>
                  </a:txBody>
                  <a:tcPr marL="91450" marR="91450" marT="45725" marB="45725">
                    <a:solidFill>
                      <a:schemeClr val="lt1"/>
                    </a:solidFill>
                  </a:tcPr>
                </a:tc>
                <a:tc>
                  <a:txBody>
                    <a:bodyPr/>
                    <a:lstStyle/>
                    <a:p>
                      <a:pPr marL="0" marR="0" lvl="0" indent="0" algn="l" rtl="0">
                        <a:spcBef>
                          <a:spcPts val="0"/>
                        </a:spcBef>
                        <a:spcAft>
                          <a:spcPts val="0"/>
                        </a:spcAft>
                        <a:buNone/>
                      </a:pPr>
                      <a:r>
                        <a:rPr lang="en-US" sz="1800" dirty="0"/>
                        <a:t>11</a:t>
                      </a:r>
                      <a:endParaRPr sz="1800" dirty="0"/>
                    </a:p>
                  </a:txBody>
                  <a:tcPr marL="91450" marR="91450" marT="45725" marB="45725">
                    <a:solidFill>
                      <a:schemeClr val="lt1"/>
                    </a:solidFill>
                  </a:tcPr>
                </a:tc>
                <a:extLst>
                  <a:ext uri="{0D108BD9-81ED-4DB2-BD59-A6C34878D82A}">
                    <a16:rowId xmlns:a16="http://schemas.microsoft.com/office/drawing/2014/main" val="10003"/>
                  </a:ext>
                </a:extLst>
              </a:tr>
            </a:tbl>
          </a:graphicData>
        </a:graphic>
      </p:graphicFrame>
      <p:pic>
        <p:nvPicPr>
          <p:cNvPr id="166" name="Google Shape;166;p9" title="flux_gantt.jpeg"/>
          <p:cNvPicPr preferRelativeResize="0"/>
          <p:nvPr/>
        </p:nvPicPr>
        <p:blipFill>
          <a:blip r:embed="rId3">
            <a:alphaModFix/>
          </a:blip>
          <a:stretch>
            <a:fillRect/>
          </a:stretch>
        </p:blipFill>
        <p:spPr>
          <a:xfrm>
            <a:off x="6080752" y="2687475"/>
            <a:ext cx="6080760" cy="3657600"/>
          </a:xfrm>
          <a:prstGeom prst="rect">
            <a:avLst/>
          </a:prstGeom>
          <a:noFill/>
          <a:ln>
            <a:noFill/>
          </a:ln>
        </p:spPr>
      </p:pic>
      <p:pic>
        <p:nvPicPr>
          <p:cNvPr id="167" name="Google Shape;167;p9" title="biomass_gantt.jpeg"/>
          <p:cNvPicPr preferRelativeResize="0"/>
          <p:nvPr/>
        </p:nvPicPr>
        <p:blipFill>
          <a:blip r:embed="rId4">
            <a:alphaModFix/>
          </a:blip>
          <a:stretch>
            <a:fillRect/>
          </a:stretch>
        </p:blipFill>
        <p:spPr>
          <a:xfrm>
            <a:off x="0" y="2687483"/>
            <a:ext cx="6080760" cy="3657600"/>
          </a:xfrm>
          <a:prstGeom prst="rect">
            <a:avLst/>
          </a:prstGeom>
          <a:noFill/>
          <a:ln>
            <a:noFill/>
          </a:ln>
        </p:spPr>
      </p:pic>
      <p:sp>
        <p:nvSpPr>
          <p:cNvPr id="168" name="Google Shape;168;p9"/>
          <p:cNvSpPr/>
          <p:nvPr/>
        </p:nvSpPr>
        <p:spPr>
          <a:xfrm>
            <a:off x="9448125" y="2746850"/>
            <a:ext cx="540600" cy="3598200"/>
          </a:xfrm>
          <a:prstGeom prst="rect">
            <a:avLst/>
          </a:prstGeom>
          <a:solidFill>
            <a:srgbClr val="FFFF00">
              <a:alpha val="14901"/>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9" name="Google Shape;169;p9"/>
          <p:cNvSpPr/>
          <p:nvPr/>
        </p:nvSpPr>
        <p:spPr>
          <a:xfrm>
            <a:off x="2623600" y="2687500"/>
            <a:ext cx="1176600" cy="3657600"/>
          </a:xfrm>
          <a:prstGeom prst="rect">
            <a:avLst/>
          </a:prstGeom>
          <a:solidFill>
            <a:srgbClr val="FFFF00">
              <a:alpha val="14901"/>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 name="Oval 1">
            <a:extLst>
              <a:ext uri="{FF2B5EF4-FFF2-40B4-BE49-F238E27FC236}">
                <a16:creationId xmlns:a16="http://schemas.microsoft.com/office/drawing/2014/main" id="{EE604492-6BF3-5F10-9FD1-0BAC8ED790EA}"/>
              </a:ext>
            </a:extLst>
          </p:cNvPr>
          <p:cNvSpPr/>
          <p:nvPr/>
        </p:nvSpPr>
        <p:spPr>
          <a:xfrm>
            <a:off x="6965925" y="1710051"/>
            <a:ext cx="4585399" cy="410803"/>
          </a:xfrm>
          <a:prstGeom prst="ellipse">
            <a:avLst/>
          </a:prstGeom>
          <a:solidFill>
            <a:srgbClr val="FFFF00">
              <a:alpha val="1591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p:nvPr/>
        </p:nvSpPr>
        <p:spPr>
          <a:xfrm>
            <a:off x="505876" y="979605"/>
            <a:ext cx="10104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CMS All Participants</a:t>
            </a:r>
            <a:endParaRPr sz="3600" b="0" i="0" u="none" strike="noStrike" cap="none">
              <a:solidFill>
                <a:schemeClr val="dk1"/>
              </a:solidFill>
              <a:latin typeface="Arial"/>
              <a:ea typeface="Arial"/>
              <a:cs typeface="Arial"/>
              <a:sym typeface="Arial"/>
            </a:endParaRPr>
          </a:p>
        </p:txBody>
      </p:sp>
      <p:graphicFrame>
        <p:nvGraphicFramePr>
          <p:cNvPr id="176" name="Google Shape;176;p10"/>
          <p:cNvGraphicFramePr/>
          <p:nvPr/>
        </p:nvGraphicFramePr>
        <p:xfrm>
          <a:off x="415251" y="1680221"/>
          <a:ext cx="11361500" cy="4762575"/>
        </p:xfrm>
        <a:graphic>
          <a:graphicData uri="http://schemas.openxmlformats.org/drawingml/2006/table">
            <a:tbl>
              <a:tblPr>
                <a:noFill/>
                <a:tableStyleId>{F230F380-D667-4CA8-B4E2-DB1568C60240}</a:tableStyleId>
              </a:tblPr>
              <a:tblGrid>
                <a:gridCol w="2103500">
                  <a:extLst>
                    <a:ext uri="{9D8B030D-6E8A-4147-A177-3AD203B41FA5}">
                      <a16:colId xmlns:a16="http://schemas.microsoft.com/office/drawing/2014/main" val="20000"/>
                    </a:ext>
                  </a:extLst>
                </a:gridCol>
                <a:gridCol w="1465850">
                  <a:extLst>
                    <a:ext uri="{9D8B030D-6E8A-4147-A177-3AD203B41FA5}">
                      <a16:colId xmlns:a16="http://schemas.microsoft.com/office/drawing/2014/main" val="20001"/>
                    </a:ext>
                  </a:extLst>
                </a:gridCol>
                <a:gridCol w="1396500">
                  <a:extLst>
                    <a:ext uri="{9D8B030D-6E8A-4147-A177-3AD203B41FA5}">
                      <a16:colId xmlns:a16="http://schemas.microsoft.com/office/drawing/2014/main" val="20002"/>
                    </a:ext>
                  </a:extLst>
                </a:gridCol>
                <a:gridCol w="959325">
                  <a:extLst>
                    <a:ext uri="{9D8B030D-6E8A-4147-A177-3AD203B41FA5}">
                      <a16:colId xmlns:a16="http://schemas.microsoft.com/office/drawing/2014/main" val="20003"/>
                    </a:ext>
                  </a:extLst>
                </a:gridCol>
                <a:gridCol w="959325">
                  <a:extLst>
                    <a:ext uri="{9D8B030D-6E8A-4147-A177-3AD203B41FA5}">
                      <a16:colId xmlns:a16="http://schemas.microsoft.com/office/drawing/2014/main" val="20004"/>
                    </a:ext>
                  </a:extLst>
                </a:gridCol>
                <a:gridCol w="1199200">
                  <a:extLst>
                    <a:ext uri="{9D8B030D-6E8A-4147-A177-3AD203B41FA5}">
                      <a16:colId xmlns:a16="http://schemas.microsoft.com/office/drawing/2014/main" val="20005"/>
                    </a:ext>
                  </a:extLst>
                </a:gridCol>
                <a:gridCol w="1199200">
                  <a:extLst>
                    <a:ext uri="{9D8B030D-6E8A-4147-A177-3AD203B41FA5}">
                      <a16:colId xmlns:a16="http://schemas.microsoft.com/office/drawing/2014/main" val="20006"/>
                    </a:ext>
                  </a:extLst>
                </a:gridCol>
                <a:gridCol w="1039300">
                  <a:extLst>
                    <a:ext uri="{9D8B030D-6E8A-4147-A177-3AD203B41FA5}">
                      <a16:colId xmlns:a16="http://schemas.microsoft.com/office/drawing/2014/main" val="20007"/>
                    </a:ext>
                  </a:extLst>
                </a:gridCol>
                <a:gridCol w="1039300">
                  <a:extLst>
                    <a:ext uri="{9D8B030D-6E8A-4147-A177-3AD203B41FA5}">
                      <a16:colId xmlns:a16="http://schemas.microsoft.com/office/drawing/2014/main" val="20008"/>
                    </a:ext>
                  </a:extLst>
                </a:gridCol>
              </a:tblGrid>
              <a:tr h="6292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t> TYPE (# unique)</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US</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900"/>
                        <a:buFont typeface="Calibri"/>
                        <a:buNone/>
                      </a:pPr>
                      <a:r>
                        <a:rPr lang="en-US" sz="1900" b="1" i="0" u="none" strike="noStrike" cap="none">
                          <a:solidFill>
                            <a:schemeClr val="dk1"/>
                          </a:solidFill>
                          <a:latin typeface="Calibri"/>
                          <a:ea typeface="Calibri"/>
                          <a:cs typeface="Calibri"/>
                          <a:sym typeface="Calibri"/>
                        </a:rPr>
                        <a:t>UK/EU</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a:solidFill>
                            <a:srgbClr val="000000"/>
                          </a:solidFill>
                          <a:latin typeface="Calibri"/>
                          <a:ea typeface="Calibri"/>
                          <a:cs typeface="Calibri"/>
                          <a:sym typeface="Calibri"/>
                        </a:rPr>
                        <a:t>Canada</a:t>
                      </a:r>
                      <a:endParaRPr sz="1400" u="none" strike="noStrike" cap="none"/>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a:solidFill>
                            <a:srgbClr val="000000"/>
                          </a:solidFill>
                          <a:latin typeface="Calibri"/>
                          <a:ea typeface="Calibri"/>
                          <a:cs typeface="Calibri"/>
                          <a:sym typeface="Calibri"/>
                        </a:rPr>
                        <a:t>Mexico</a:t>
                      </a:r>
                      <a:endParaRPr sz="1400" u="none" strike="noStrike" cap="none"/>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Brazil</a:t>
                      </a:r>
                      <a:endParaRPr sz="1400" u="none" strike="noStrike" cap="none"/>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Indonesia</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Other</a:t>
                      </a:r>
                      <a:endParaRPr sz="1400" u="none" strike="noStrike" cap="none"/>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t>Total</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542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chemeClr val="dk1"/>
                          </a:solidFill>
                          <a:latin typeface="Calibri"/>
                          <a:ea typeface="Calibri"/>
                          <a:cs typeface="Calibri"/>
                          <a:sym typeface="Calibri"/>
                        </a:rPr>
                        <a:t> University (12</a:t>
                      </a:r>
                      <a:r>
                        <a:rPr lang="en-US" sz="1800">
                          <a:solidFill>
                            <a:schemeClr val="dk1"/>
                          </a:solidFill>
                          <a:latin typeface="Calibri"/>
                          <a:ea typeface="Calibri"/>
                          <a:cs typeface="Calibri"/>
                          <a:sym typeface="Calibri"/>
                        </a:rPr>
                        <a:t>9</a:t>
                      </a:r>
                      <a:r>
                        <a:rPr lang="en-US" sz="1800" b="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366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22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3</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15</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420</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2782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chemeClr val="dk1"/>
                          </a:solidFill>
                          <a:latin typeface="Calibri"/>
                          <a:ea typeface="Calibri"/>
                          <a:cs typeface="Calibri"/>
                          <a:sym typeface="Calibri"/>
                        </a:rPr>
                        <a:t> Federal Agency (37) </a:t>
                      </a:r>
                      <a:endParaRPr sz="18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287</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5</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1</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8</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3</a:t>
                      </a:r>
                      <a:r>
                        <a:rPr lang="en-US">
                          <a:solidFill>
                            <a:schemeClr val="dk1"/>
                          </a:solidFill>
                        </a:rPr>
                        <a:t>13</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9650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chemeClr val="dk1"/>
                          </a:solidFill>
                          <a:latin typeface="Calibri"/>
                          <a:ea typeface="Calibri"/>
                          <a:cs typeface="Calibri"/>
                          <a:sym typeface="Calibri"/>
                        </a:rPr>
                        <a:t> State Agency (2</a:t>
                      </a:r>
                      <a:r>
                        <a:rPr lang="en-US" sz="1800">
                          <a:solidFill>
                            <a:schemeClr val="dk1"/>
                          </a:solidFill>
                          <a:latin typeface="Calibri"/>
                          <a:ea typeface="Calibri"/>
                          <a:cs typeface="Calibri"/>
                          <a:sym typeface="Calibri"/>
                        </a:rPr>
                        <a:t>7</a:t>
                      </a:r>
                      <a:r>
                        <a:rPr lang="en-US" sz="1800" b="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46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latin typeface="Calibri"/>
                          <a:ea typeface="Calibri"/>
                          <a:cs typeface="Calibri"/>
                          <a:sym typeface="Calibri"/>
                        </a:rPr>
                        <a:t>1</a:t>
                      </a: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47</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542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chemeClr val="dk1"/>
                          </a:solidFill>
                          <a:latin typeface="Calibri"/>
                          <a:ea typeface="Calibri"/>
                          <a:cs typeface="Calibri"/>
                          <a:sym typeface="Calibri"/>
                        </a:rPr>
                        <a:t>Local Agency (</a:t>
                      </a:r>
                      <a:r>
                        <a:rPr lang="en-US" sz="1800">
                          <a:solidFill>
                            <a:schemeClr val="dk1"/>
                          </a:solidFill>
                          <a:latin typeface="Calibri"/>
                          <a:ea typeface="Calibri"/>
                          <a:cs typeface="Calibri"/>
                          <a:sym typeface="Calibri"/>
                        </a:rPr>
                        <a:t>10</a:t>
                      </a:r>
                      <a:r>
                        <a:rPr lang="en-US" sz="1800" b="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13</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latin typeface="Calibri"/>
                          <a:ea typeface="Calibri"/>
                          <a:cs typeface="Calibri"/>
                          <a:sym typeface="Calibri"/>
                        </a:rPr>
                        <a:t>1</a:t>
                      </a: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14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542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rgbClr val="FF0000"/>
                          </a:solidFill>
                          <a:latin typeface="Calibri"/>
                          <a:ea typeface="Calibri"/>
                          <a:cs typeface="Calibri"/>
                          <a:sym typeface="Calibri"/>
                        </a:rPr>
                        <a:t> </a:t>
                      </a:r>
                      <a:r>
                        <a:rPr lang="en-US" sz="1800" b="0" u="none" strike="noStrike" cap="none">
                          <a:solidFill>
                            <a:schemeClr val="dk1"/>
                          </a:solidFill>
                          <a:latin typeface="Calibri"/>
                          <a:ea typeface="Calibri"/>
                          <a:cs typeface="Calibri"/>
                          <a:sym typeface="Calibri"/>
                        </a:rPr>
                        <a:t>Company (4</a:t>
                      </a:r>
                      <a:r>
                        <a:rPr lang="en-US" sz="1800">
                          <a:solidFill>
                            <a:schemeClr val="dk1"/>
                          </a:solidFill>
                          <a:latin typeface="Calibri"/>
                          <a:ea typeface="Calibri"/>
                          <a:cs typeface="Calibri"/>
                          <a:sym typeface="Calibri"/>
                        </a:rPr>
                        <a:t>3</a:t>
                      </a:r>
                      <a:r>
                        <a:rPr lang="en-US" sz="1800" b="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50</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3</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1</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60</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85425">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chemeClr val="dk1"/>
                          </a:solidFill>
                          <a:latin typeface="Calibri"/>
                          <a:ea typeface="Calibri"/>
                          <a:cs typeface="Calibri"/>
                          <a:sym typeface="Calibri"/>
                        </a:rPr>
                        <a:t> NGO  (</a:t>
                      </a:r>
                      <a:r>
                        <a:rPr lang="en-US" sz="1800">
                          <a:solidFill>
                            <a:schemeClr val="dk1"/>
                          </a:solidFill>
                          <a:latin typeface="Calibri"/>
                          <a:ea typeface="Calibri"/>
                          <a:cs typeface="Calibri"/>
                          <a:sym typeface="Calibri"/>
                        </a:rPr>
                        <a:t>30</a:t>
                      </a:r>
                      <a:r>
                        <a:rPr lang="en-US" sz="1800" b="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51</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latin typeface="Calibri"/>
                          <a:ea typeface="Calibri"/>
                          <a:cs typeface="Calibri"/>
                          <a:sym typeface="Calibri"/>
                        </a:rPr>
                        <a:t>5</a:t>
                      </a: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1</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5</a:t>
                      </a:r>
                      <a:r>
                        <a:rPr lang="en-US">
                          <a:solidFill>
                            <a:schemeClr val="dk1"/>
                          </a:solidFill>
                        </a:rPr>
                        <a:t>7</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9650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solidFill>
                            <a:srgbClr val="FF0000"/>
                          </a:solidFill>
                          <a:latin typeface="Calibri"/>
                          <a:ea typeface="Calibri"/>
                          <a:cs typeface="Calibri"/>
                          <a:sym typeface="Calibri"/>
                        </a:rPr>
                        <a:t> </a:t>
                      </a:r>
                      <a:r>
                        <a:rPr lang="en-US" sz="1800" b="0" u="none" strike="noStrike" cap="none">
                          <a:solidFill>
                            <a:schemeClr val="dk1"/>
                          </a:solidFill>
                          <a:latin typeface="Calibri"/>
                          <a:ea typeface="Calibri"/>
                          <a:cs typeface="Calibri"/>
                          <a:sym typeface="Calibri"/>
                        </a:rPr>
                        <a:t>Research Institute (</a:t>
                      </a:r>
                      <a:r>
                        <a:rPr lang="en-US" sz="1800">
                          <a:solidFill>
                            <a:schemeClr val="dk1"/>
                          </a:solidFill>
                          <a:latin typeface="Calibri"/>
                          <a:ea typeface="Calibri"/>
                          <a:cs typeface="Calibri"/>
                          <a:sym typeface="Calibri"/>
                        </a:rPr>
                        <a:t>31</a:t>
                      </a:r>
                      <a:r>
                        <a:rPr lang="en-US" sz="1800" b="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3</a:t>
                      </a:r>
                      <a:r>
                        <a:rPr lang="en-US">
                          <a:solidFill>
                            <a:schemeClr val="dk1"/>
                          </a:solidFill>
                        </a:rPr>
                        <a:t>7</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16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2</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9</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64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854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Other (2</a:t>
                      </a:r>
                      <a:r>
                        <a:rPr lang="en-US" sz="1800">
                          <a:solidFill>
                            <a:schemeClr val="dk1"/>
                          </a:solidFill>
                        </a:rPr>
                        <a:t>9</a:t>
                      </a:r>
                      <a:r>
                        <a:rPr lang="en-US" sz="1800" u="none" strike="noStrike" cap="none">
                          <a:solidFill>
                            <a:schemeClr val="dk1"/>
                          </a:solidFill>
                        </a:rPr>
                        <a:t>)</a:t>
                      </a:r>
                      <a:endParaRPr sz="18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25</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9</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latin typeface="Calibri"/>
                          <a:ea typeface="Calibri"/>
                          <a:cs typeface="Calibri"/>
                          <a:sym typeface="Calibri"/>
                        </a:rPr>
                        <a:t>1</a:t>
                      </a:r>
                      <a:endParaRPr sz="140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1</a:t>
                      </a:r>
                      <a:endParaRPr sz="1400" b="0" i="0" u="none" strike="noStrike" cap="none">
                        <a:solidFill>
                          <a:schemeClr val="dk1"/>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5</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41</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542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t> Total</a:t>
                      </a:r>
                      <a:endParaRPr sz="1900" b="1" i="0" u="none" strike="noStrike" cap="none">
                        <a:solidFill>
                          <a:srgbClr val="000000"/>
                        </a:solidFill>
                        <a:latin typeface="Calibri"/>
                        <a:ea typeface="Calibri"/>
                        <a:cs typeface="Calibri"/>
                        <a:sym typeface="Calibri"/>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875</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54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8</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14</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1</a:t>
                      </a:r>
                      <a:r>
                        <a:rPr lang="en-US">
                          <a:solidFill>
                            <a:schemeClr val="dk1"/>
                          </a:solidFill>
                        </a:rPr>
                        <a:t>9</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a:solidFill>
                            <a:schemeClr val="dk1"/>
                          </a:solidFill>
                        </a:rPr>
                        <a:t>7</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39</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a:solidFill>
                            <a:schemeClr val="dk1"/>
                          </a:solidFill>
                        </a:rPr>
                        <a:t>1,016</a:t>
                      </a:r>
                      <a:endParaRPr sz="1400" u="none" strike="noStrike" cap="none">
                        <a:solidFill>
                          <a:schemeClr val="dk1"/>
                        </a:solidFill>
                      </a:endParaRPr>
                    </a:p>
                  </a:txBody>
                  <a:tcPr marL="7350" marR="7350" marT="7350" marB="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p:nvPr/>
        </p:nvSpPr>
        <p:spPr>
          <a:xfrm>
            <a:off x="1677964" y="2791685"/>
            <a:ext cx="34947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Scientists</a:t>
            </a:r>
            <a:endParaRPr/>
          </a:p>
        </p:txBody>
      </p:sp>
      <p:sp>
        <p:nvSpPr>
          <p:cNvPr id="182" name="Google Shape;182;p11"/>
          <p:cNvSpPr txBox="1"/>
          <p:nvPr/>
        </p:nvSpPr>
        <p:spPr>
          <a:xfrm>
            <a:off x="1677964" y="4146584"/>
            <a:ext cx="34947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Stakeholders</a:t>
            </a:r>
            <a:endParaRPr/>
          </a:p>
        </p:txBody>
      </p:sp>
      <p:sp>
        <p:nvSpPr>
          <p:cNvPr id="183" name="Google Shape;183;p11"/>
          <p:cNvSpPr/>
          <p:nvPr/>
        </p:nvSpPr>
        <p:spPr>
          <a:xfrm rot="10800000">
            <a:off x="5172586" y="2882276"/>
            <a:ext cx="1039800" cy="1791300"/>
          </a:xfrm>
          <a:prstGeom prst="curvedRightArrow">
            <a:avLst>
              <a:gd name="adj1" fmla="val 25000"/>
              <a:gd name="adj2" fmla="val 50000"/>
              <a:gd name="adj3" fmla="val 25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84" name="Google Shape;184;p11"/>
          <p:cNvSpPr/>
          <p:nvPr/>
        </p:nvSpPr>
        <p:spPr>
          <a:xfrm>
            <a:off x="778177" y="2927467"/>
            <a:ext cx="1039800" cy="1791300"/>
          </a:xfrm>
          <a:prstGeom prst="curvedRightArrow">
            <a:avLst>
              <a:gd name="adj1" fmla="val 25000"/>
              <a:gd name="adj2" fmla="val 50000"/>
              <a:gd name="adj3" fmla="val 25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85" name="Google Shape;185;p11" descr="A screenshot of a diagram&#10;&#10;Description automatically generated"/>
          <p:cNvPicPr preferRelativeResize="0"/>
          <p:nvPr/>
        </p:nvPicPr>
        <p:blipFill rotWithShape="1">
          <a:blip r:embed="rId3">
            <a:alphaModFix/>
          </a:blip>
          <a:srcRect/>
          <a:stretch/>
        </p:blipFill>
        <p:spPr>
          <a:xfrm>
            <a:off x="7003136" y="1003712"/>
            <a:ext cx="4850791" cy="5638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191" name="Google Shape;191;p12"/>
          <p:cNvGraphicFramePr/>
          <p:nvPr/>
        </p:nvGraphicFramePr>
        <p:xfrm>
          <a:off x="838200" y="1962260"/>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92" name="Google Shape;192;p12"/>
          <p:cNvSpPr/>
          <p:nvPr/>
        </p:nvSpPr>
        <p:spPr>
          <a:xfrm>
            <a:off x="3566250" y="1123400"/>
            <a:ext cx="5059500" cy="68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a:solidFill>
                  <a:schemeClr val="dk1"/>
                </a:solidFill>
                <a:latin typeface="Arial"/>
                <a:ea typeface="Arial"/>
                <a:cs typeface="Arial"/>
                <a:sym typeface="Arial"/>
              </a:rPr>
              <a:t>CMS All Stakeholders</a:t>
            </a:r>
            <a:endParaRPr sz="3600" b="0" i="0" u="none" strike="noStrike" cap="none">
              <a:solidFill>
                <a:schemeClr val="dk1"/>
              </a:solidFill>
              <a:latin typeface="Arial"/>
              <a:ea typeface="Arial"/>
              <a:cs typeface="Arial"/>
              <a:sym typeface="Arial"/>
            </a:endParaRPr>
          </a:p>
        </p:txBody>
      </p:sp>
      <p:pic>
        <p:nvPicPr>
          <p:cNvPr id="193" name="Google Shape;193;p12" title="Chart"/>
          <p:cNvPicPr preferRelativeResize="0"/>
          <p:nvPr/>
        </p:nvPicPr>
        <p:blipFill>
          <a:blip r:embed="rId4">
            <a:alphaModFix/>
          </a:blip>
          <a:stretch>
            <a:fillRect/>
          </a:stretch>
        </p:blipFill>
        <p:spPr>
          <a:xfrm>
            <a:off x="124768" y="1940750"/>
            <a:ext cx="6814110" cy="4206240"/>
          </a:xfrm>
          <a:prstGeom prst="rect">
            <a:avLst/>
          </a:prstGeom>
          <a:noFill/>
          <a:ln>
            <a:noFill/>
          </a:ln>
        </p:spPr>
      </p:pic>
      <p:pic>
        <p:nvPicPr>
          <p:cNvPr id="194" name="Google Shape;194;p12" title="Chart"/>
          <p:cNvPicPr preferRelativeResize="0"/>
          <p:nvPr/>
        </p:nvPicPr>
        <p:blipFill rotWithShape="1">
          <a:blip r:embed="rId5">
            <a:alphaModFix/>
          </a:blip>
          <a:srcRect l="2884"/>
          <a:stretch/>
        </p:blipFill>
        <p:spPr>
          <a:xfrm>
            <a:off x="6736925" y="1940750"/>
            <a:ext cx="5287901" cy="4206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8"/>
          <p:cNvSpPr/>
          <p:nvPr/>
        </p:nvSpPr>
        <p:spPr>
          <a:xfrm>
            <a:off x="459925" y="883375"/>
            <a:ext cx="5143800" cy="58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dirty="0">
                <a:solidFill>
                  <a:schemeClr val="dk1"/>
                </a:solidFill>
                <a:latin typeface="Arial"/>
                <a:ea typeface="Arial"/>
                <a:cs typeface="Arial"/>
                <a:sym typeface="Arial"/>
              </a:rPr>
              <a:t>CMS Working Groups</a:t>
            </a:r>
            <a:endParaRPr sz="3600" b="1" i="0" u="none" strike="noStrike" cap="none" dirty="0">
              <a:solidFill>
                <a:schemeClr val="dk1"/>
              </a:solidFill>
              <a:latin typeface="Arial"/>
              <a:ea typeface="Arial"/>
              <a:cs typeface="Arial"/>
              <a:sym typeface="Arial"/>
            </a:endParaRPr>
          </a:p>
        </p:txBody>
      </p:sp>
      <p:sp>
        <p:nvSpPr>
          <p:cNvPr id="351" name="Google Shape;351;p18"/>
          <p:cNvSpPr/>
          <p:nvPr/>
        </p:nvSpPr>
        <p:spPr>
          <a:xfrm>
            <a:off x="459925" y="1978703"/>
            <a:ext cx="5257800" cy="347783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Arial"/>
              <a:buChar char="•"/>
            </a:pPr>
            <a:r>
              <a:rPr lang="en-US" sz="2000" i="0" u="none" strike="noStrike" cap="none" dirty="0">
                <a:solidFill>
                  <a:schemeClr val="dk1"/>
                </a:solidFill>
                <a:latin typeface="Arial"/>
                <a:ea typeface="Arial"/>
                <a:cs typeface="Arial"/>
                <a:sym typeface="Arial"/>
              </a:rPr>
              <a:t>Biomass* </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0" u="none" strike="noStrike" cap="none" dirty="0">
                <a:solidFill>
                  <a:schemeClr val="dk1"/>
                </a:solidFill>
                <a:latin typeface="Arial"/>
                <a:ea typeface="Arial"/>
                <a:cs typeface="Arial"/>
                <a:sym typeface="Arial"/>
              </a:rPr>
              <a:t>Flux*</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0" u="none" strike="noStrike" cap="none" dirty="0">
                <a:solidFill>
                  <a:schemeClr val="dk1"/>
                </a:solidFill>
                <a:latin typeface="Arial"/>
                <a:ea typeface="Arial"/>
                <a:cs typeface="Arial"/>
                <a:sym typeface="Arial"/>
              </a:rPr>
              <a:t>Methane**</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dirty="0">
                <a:solidFill>
                  <a:schemeClr val="dk1"/>
                </a:solidFill>
              </a:rPr>
              <a:t>Fire*</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0" u="none" strike="noStrike" cap="none" dirty="0">
                <a:solidFill>
                  <a:schemeClr val="dk1"/>
                </a:solidFill>
                <a:latin typeface="Arial"/>
                <a:ea typeface="Arial"/>
                <a:cs typeface="Arial"/>
                <a:sym typeface="Arial"/>
              </a:rPr>
              <a:t>Wet Carbon**</a:t>
            </a:r>
            <a:endParaRPr dirty="0">
              <a:solidFill>
                <a:schemeClr val="dk1"/>
              </a:solidFill>
            </a:endParaRPr>
          </a:p>
          <a:p>
            <a:pPr marL="342900" marR="0" lvl="0" indent="-228600" algn="l" rtl="0">
              <a:lnSpc>
                <a:spcPct val="100000"/>
              </a:lnSpc>
              <a:spcBef>
                <a:spcPts val="0"/>
              </a:spcBef>
              <a:spcAft>
                <a:spcPts val="0"/>
              </a:spcAft>
              <a:buClr>
                <a:schemeClr val="lt1"/>
              </a:buClr>
              <a:buSzPts val="1800"/>
              <a:buFont typeface="Arial"/>
              <a:buNone/>
            </a:pPr>
            <a:endParaRPr sz="1800"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000" i="0" u="none" strike="noStrike" cap="none" dirty="0">
                <a:solidFill>
                  <a:schemeClr val="dk1"/>
                </a:solidFill>
                <a:latin typeface="Arial"/>
                <a:ea typeface="Arial"/>
                <a:cs typeface="Arial"/>
                <a:sym typeface="Arial"/>
              </a:rPr>
              <a:t>*Synthesis paper in prep</a:t>
            </a:r>
          </a:p>
          <a:p>
            <a:pPr marL="0" marR="0" lvl="0" indent="0" algn="l" rtl="0">
              <a:lnSpc>
                <a:spcPct val="100000"/>
              </a:lnSpc>
              <a:spcBef>
                <a:spcPts val="0"/>
              </a:spcBef>
              <a:spcAft>
                <a:spcPts val="0"/>
              </a:spcAft>
              <a:buNone/>
            </a:pPr>
            <a:r>
              <a:rPr lang="en-US" sz="2000" i="0" u="none" strike="noStrike" cap="none" dirty="0">
                <a:solidFill>
                  <a:schemeClr val="dk1"/>
                </a:solidFill>
                <a:latin typeface="Arial"/>
                <a:ea typeface="Arial"/>
                <a:cs typeface="Arial"/>
                <a:sym typeface="Arial"/>
              </a:rPr>
              <a:t>**Synthesis paper published</a:t>
            </a:r>
          </a:p>
          <a:p>
            <a:pPr marL="0" marR="0" lvl="0" indent="0" algn="l" rtl="0">
              <a:lnSpc>
                <a:spcPct val="100000"/>
              </a:lnSpc>
              <a:spcBef>
                <a:spcPts val="0"/>
              </a:spcBef>
              <a:spcAft>
                <a:spcPts val="0"/>
              </a:spcAft>
              <a:buNone/>
            </a:pPr>
            <a:endParaRPr sz="200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i="0" u="sng" strike="noStrike" cap="none" dirty="0">
              <a:solidFill>
                <a:schemeClr val="dk1"/>
              </a:solidFill>
              <a:latin typeface="Arial"/>
              <a:ea typeface="Arial"/>
              <a:cs typeface="Arial"/>
              <a:sym typeface="Arial"/>
            </a:endParaRPr>
          </a:p>
        </p:txBody>
      </p:sp>
      <p:sp>
        <p:nvSpPr>
          <p:cNvPr id="352" name="Google Shape;352;p18"/>
          <p:cNvSpPr/>
          <p:nvPr/>
        </p:nvSpPr>
        <p:spPr>
          <a:xfrm>
            <a:off x="3871650" y="1957425"/>
            <a:ext cx="8887800" cy="4708941"/>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1800"/>
              <a:buFont typeface="Arial"/>
              <a:buChar char="•"/>
            </a:pPr>
            <a:r>
              <a:rPr lang="en-US" sz="2000" i="1" dirty="0">
                <a:solidFill>
                  <a:schemeClr val="dk1"/>
                </a:solidFill>
              </a:rPr>
              <a:t>Uncertainties** (2020-2024)</a:t>
            </a:r>
          </a:p>
          <a:p>
            <a:pPr marL="342900" indent="-342900">
              <a:buClr>
                <a:schemeClr val="dk1"/>
              </a:buClr>
              <a:buSzPts val="1800"/>
              <a:buFont typeface="Arial"/>
              <a:buChar char="•"/>
            </a:pPr>
            <a:r>
              <a:rPr lang="en-US" sz="2000" i="1" dirty="0">
                <a:solidFill>
                  <a:schemeClr val="dk1"/>
                </a:solidFill>
              </a:rPr>
              <a:t>Stakeholder** (2020-2024)</a:t>
            </a:r>
          </a:p>
          <a:p>
            <a:pPr marL="342900" indent="-342900">
              <a:buClr>
                <a:schemeClr val="dk1"/>
              </a:buClr>
              <a:buSzPts val="1800"/>
              <a:buFont typeface="Arial"/>
              <a:buChar char="•"/>
            </a:pPr>
            <a:r>
              <a:rPr lang="en-US" sz="2000" i="1" dirty="0">
                <a:solidFill>
                  <a:schemeClr val="dk1"/>
                </a:solidFill>
              </a:rPr>
              <a:t>MRV  (2020—2022)</a:t>
            </a:r>
            <a:endParaRPr lang="en-US" sz="2000" i="1"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Data/Data Management (2013-2019)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Atmospheric Validation (2013-2019)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External Communications (2012-2019)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Methane (2015-2019)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MRV (2013-2019)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Uncertainties (2015-2019)</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System Framework (2012-2015)</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Algorithm Assessment/Inter-comparisons (2012-2014)</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Biomass-Flux (2012-2014)</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Capability Risk (2012-2014)</a:t>
            </a:r>
            <a:endParaRPr sz="20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2000" i="1" u="none" strike="noStrike" cap="none" dirty="0">
                <a:solidFill>
                  <a:schemeClr val="dk1"/>
                </a:solidFill>
                <a:latin typeface="Arial"/>
                <a:ea typeface="Arial"/>
                <a:cs typeface="Arial"/>
                <a:sym typeface="Arial"/>
              </a:rPr>
              <a:t>Responsiveness (2012-2014)</a:t>
            </a:r>
            <a:endParaRPr sz="2000" i="0" u="none" strike="noStrike" cap="none" dirty="0">
              <a:solidFill>
                <a:schemeClr val="dk1"/>
              </a:solidFill>
              <a:latin typeface="Arial"/>
              <a:ea typeface="Arial"/>
              <a:cs typeface="Arial"/>
              <a:sym typeface="Arial"/>
            </a:endParaRPr>
          </a:p>
          <a:p>
            <a:pPr marL="342900" lvl="0" indent="-342900">
              <a:buClr>
                <a:schemeClr val="dk1"/>
              </a:buClr>
              <a:buSzPts val="1800"/>
              <a:buFont typeface="Arial"/>
              <a:buChar char="•"/>
            </a:pPr>
            <a:r>
              <a:rPr lang="en-US" sz="2000" i="1" dirty="0">
                <a:solidFill>
                  <a:schemeClr val="dk1"/>
                </a:solidFill>
              </a:rPr>
              <a:t>Uncertainties/Algorithm Assessment/Inter-comparisons </a:t>
            </a:r>
            <a:r>
              <a:rPr lang="en-US" sz="2000" i="1" u="none" strike="noStrike" cap="none" dirty="0">
                <a:solidFill>
                  <a:schemeClr val="dk1"/>
                </a:solidFill>
                <a:latin typeface="Arial"/>
                <a:ea typeface="Arial"/>
                <a:cs typeface="Arial"/>
                <a:sym typeface="Arial"/>
              </a:rPr>
              <a:t>(2012-2014)</a:t>
            </a:r>
            <a:endParaRPr dirty="0">
              <a:solidFill>
                <a:schemeClr val="dk1"/>
              </a:solidFill>
            </a:endParaRPr>
          </a:p>
        </p:txBody>
      </p:sp>
      <p:sp>
        <p:nvSpPr>
          <p:cNvPr id="353" name="Google Shape;353;p18"/>
          <p:cNvSpPr txBox="1"/>
          <p:nvPr/>
        </p:nvSpPr>
        <p:spPr>
          <a:xfrm>
            <a:off x="4024133" y="1578508"/>
            <a:ext cx="816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1" u="sng" strike="noStrike" cap="none">
                <a:solidFill>
                  <a:schemeClr val="dk1"/>
                </a:solidFill>
                <a:latin typeface="Arial"/>
                <a:ea typeface="Arial"/>
                <a:cs typeface="Arial"/>
                <a:sym typeface="Arial"/>
              </a:rPr>
              <a:t>Past:</a:t>
            </a:r>
            <a:endParaRPr sz="2000" b="0" i="0" u="none" strike="noStrike" cap="none">
              <a:solidFill>
                <a:schemeClr val="dk1"/>
              </a:solidFill>
              <a:latin typeface="Arial"/>
              <a:ea typeface="Arial"/>
              <a:cs typeface="Arial"/>
              <a:sym typeface="Arial"/>
            </a:endParaRPr>
          </a:p>
        </p:txBody>
      </p:sp>
      <p:sp>
        <p:nvSpPr>
          <p:cNvPr id="354" name="Google Shape;354;p18"/>
          <p:cNvSpPr txBox="1"/>
          <p:nvPr/>
        </p:nvSpPr>
        <p:spPr>
          <a:xfrm>
            <a:off x="459923" y="1578511"/>
            <a:ext cx="1242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0" u="sng" strike="noStrike" cap="none">
                <a:solidFill>
                  <a:schemeClr val="dk1"/>
                </a:solidFill>
                <a:latin typeface="Arial"/>
                <a:ea typeface="Arial"/>
                <a:cs typeface="Arial"/>
                <a:sym typeface="Arial"/>
              </a:rPr>
              <a:t>Present:</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10" name="Google Shape;210;p14"/>
          <p:cNvSpPr txBox="1"/>
          <p:nvPr/>
        </p:nvSpPr>
        <p:spPr>
          <a:xfrm>
            <a:off x="234296" y="1901499"/>
            <a:ext cx="4019049" cy="523180"/>
          </a:xfrm>
          <a:prstGeom prst="rect">
            <a:avLst/>
          </a:prstGeom>
          <a:noFill/>
          <a:ln>
            <a:noFill/>
          </a:ln>
        </p:spPr>
        <p:txBody>
          <a:bodyPr spcFirstLastPara="1" wrap="square" lIns="91425" tIns="45700" rIns="91425" bIns="45700" anchor="t" anchorCtr="0">
            <a:spAutoFit/>
          </a:bodyPr>
          <a:lstStyle/>
          <a:p>
            <a:r>
              <a:rPr lang="en-US" b="1" dirty="0"/>
              <a:t>High-Resolution Forest Carbon Monitoring and Modeling</a:t>
            </a:r>
          </a:p>
        </p:txBody>
      </p:sp>
      <p:sp>
        <p:nvSpPr>
          <p:cNvPr id="211" name="Google Shape;211;p14"/>
          <p:cNvSpPr txBox="1"/>
          <p:nvPr/>
        </p:nvSpPr>
        <p:spPr>
          <a:xfrm>
            <a:off x="202805" y="937825"/>
            <a:ext cx="773469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Example Success Stories: Land</a:t>
            </a:r>
            <a:endParaRPr sz="3600" dirty="0"/>
          </a:p>
        </p:txBody>
      </p:sp>
      <p:sp>
        <p:nvSpPr>
          <p:cNvPr id="213" name="Google Shape;213;p14"/>
          <p:cNvSpPr txBox="1"/>
          <p:nvPr/>
        </p:nvSpPr>
        <p:spPr>
          <a:xfrm>
            <a:off x="4017602" y="2638100"/>
            <a:ext cx="3806155" cy="523180"/>
          </a:xfrm>
          <a:prstGeom prst="rect">
            <a:avLst/>
          </a:prstGeom>
          <a:noFill/>
          <a:ln>
            <a:noFill/>
          </a:ln>
        </p:spPr>
        <p:txBody>
          <a:bodyPr spcFirstLastPara="1" wrap="square" lIns="91425" tIns="45700" rIns="91425" bIns="45700" anchor="t" anchorCtr="0">
            <a:spAutoFit/>
          </a:bodyPr>
          <a:lstStyle/>
          <a:p>
            <a:r>
              <a:rPr lang="en-US" b="1" dirty="0"/>
              <a:t>Cropland Carbon Monitoring System (CCMS)</a:t>
            </a:r>
          </a:p>
        </p:txBody>
      </p:sp>
      <p:pic>
        <p:nvPicPr>
          <p:cNvPr id="3" name="Picture 2" descr="A satellite image of a city&#10;&#10;AI-generated content may be incorrect.">
            <a:extLst>
              <a:ext uri="{FF2B5EF4-FFF2-40B4-BE49-F238E27FC236}">
                <a16:creationId xmlns:a16="http://schemas.microsoft.com/office/drawing/2014/main" id="{03D5D8F8-54CC-DC8A-DBFA-0BE6C85F501A}"/>
              </a:ext>
            </a:extLst>
          </p:cNvPr>
          <p:cNvPicPr>
            <a:picLocks noChangeAspect="1"/>
          </p:cNvPicPr>
          <p:nvPr/>
        </p:nvPicPr>
        <p:blipFill>
          <a:blip r:embed="rId3"/>
          <a:stretch>
            <a:fillRect/>
          </a:stretch>
        </p:blipFill>
        <p:spPr>
          <a:xfrm>
            <a:off x="307866" y="2511976"/>
            <a:ext cx="3441850" cy="2280744"/>
          </a:xfrm>
          <a:prstGeom prst="rect">
            <a:avLst/>
          </a:prstGeom>
        </p:spPr>
      </p:pic>
      <p:pic>
        <p:nvPicPr>
          <p:cNvPr id="5" name="Picture 4" descr="A map of the united states&#10;&#10;AI-generated content may be incorrect.">
            <a:extLst>
              <a:ext uri="{FF2B5EF4-FFF2-40B4-BE49-F238E27FC236}">
                <a16:creationId xmlns:a16="http://schemas.microsoft.com/office/drawing/2014/main" id="{089E022C-C0C6-7B17-630E-235B5F621BE8}"/>
              </a:ext>
            </a:extLst>
          </p:cNvPr>
          <p:cNvPicPr>
            <a:picLocks noChangeAspect="1"/>
          </p:cNvPicPr>
          <p:nvPr/>
        </p:nvPicPr>
        <p:blipFill>
          <a:blip r:embed="rId4"/>
          <a:stretch>
            <a:fillRect/>
          </a:stretch>
        </p:blipFill>
        <p:spPr>
          <a:xfrm>
            <a:off x="4065558" y="3258539"/>
            <a:ext cx="3806156" cy="2522151"/>
          </a:xfrm>
          <a:prstGeom prst="rect">
            <a:avLst/>
          </a:prstGeom>
        </p:spPr>
      </p:pic>
      <p:pic>
        <p:nvPicPr>
          <p:cNvPr id="7" name="Picture 6" descr="A map of the north and south of the border&#10;&#10;AI-generated content may be incorrect.">
            <a:extLst>
              <a:ext uri="{FF2B5EF4-FFF2-40B4-BE49-F238E27FC236}">
                <a16:creationId xmlns:a16="http://schemas.microsoft.com/office/drawing/2014/main" id="{5CE37C6D-DDE8-D54D-3B55-947AE9920068}"/>
              </a:ext>
            </a:extLst>
          </p:cNvPr>
          <p:cNvPicPr>
            <a:picLocks noChangeAspect="1"/>
          </p:cNvPicPr>
          <p:nvPr/>
        </p:nvPicPr>
        <p:blipFill>
          <a:blip r:embed="rId5"/>
          <a:stretch>
            <a:fillRect/>
          </a:stretch>
        </p:blipFill>
        <p:spPr>
          <a:xfrm>
            <a:off x="8177046" y="4075737"/>
            <a:ext cx="3596996" cy="2383551"/>
          </a:xfrm>
          <a:prstGeom prst="rect">
            <a:avLst/>
          </a:prstGeom>
        </p:spPr>
      </p:pic>
      <p:sp>
        <p:nvSpPr>
          <p:cNvPr id="9" name="TextBox 8">
            <a:extLst>
              <a:ext uri="{FF2B5EF4-FFF2-40B4-BE49-F238E27FC236}">
                <a16:creationId xmlns:a16="http://schemas.microsoft.com/office/drawing/2014/main" id="{5740F5FA-83B9-CD6E-D6F4-AFB12AAE35BE}"/>
              </a:ext>
            </a:extLst>
          </p:cNvPr>
          <p:cNvSpPr txBox="1"/>
          <p:nvPr/>
        </p:nvSpPr>
        <p:spPr>
          <a:xfrm>
            <a:off x="8055911" y="3767960"/>
            <a:ext cx="6096000" cy="307777"/>
          </a:xfrm>
          <a:prstGeom prst="rect">
            <a:avLst/>
          </a:prstGeom>
          <a:noFill/>
        </p:spPr>
        <p:txBody>
          <a:bodyPr wrap="square">
            <a:spAutoFit/>
          </a:bodyPr>
          <a:lstStyle/>
          <a:p>
            <a:pPr algn="l">
              <a:buNone/>
            </a:pPr>
            <a:r>
              <a:rPr lang="en-US" b="1" i="0" dirty="0">
                <a:solidFill>
                  <a:schemeClr val="tx1"/>
                </a:solidFill>
                <a:effectLst/>
                <a:latin typeface="Open Sans" panose="020B0606030504020204" pitchFamily="34" charset="0"/>
              </a:rPr>
              <a:t>Understanding Amazon Forest Degradation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49E56AF2-E159-36B0-86E1-63619EDB56A3}"/>
            </a:ext>
          </a:extLst>
        </p:cNvPr>
        <p:cNvGrpSpPr/>
        <p:nvPr/>
      </p:nvGrpSpPr>
      <p:grpSpPr>
        <a:xfrm>
          <a:off x="0" y="0"/>
          <a:ext cx="0" cy="0"/>
          <a:chOff x="0" y="0"/>
          <a:chExt cx="0" cy="0"/>
        </a:xfrm>
      </p:grpSpPr>
      <p:pic>
        <p:nvPicPr>
          <p:cNvPr id="208" name="Google Shape;208;p14">
            <a:extLst>
              <a:ext uri="{FF2B5EF4-FFF2-40B4-BE49-F238E27FC236}">
                <a16:creationId xmlns:a16="http://schemas.microsoft.com/office/drawing/2014/main" id="{BFF2EFC7-E1A4-736B-C9A1-9F3BD6AEADE3}"/>
              </a:ext>
            </a:extLst>
          </p:cNvPr>
          <p:cNvPicPr preferRelativeResize="0"/>
          <p:nvPr/>
        </p:nvPicPr>
        <p:blipFill rotWithShape="1">
          <a:blip r:embed="rId3">
            <a:alphaModFix/>
          </a:blip>
          <a:srcRect/>
          <a:stretch/>
        </p:blipFill>
        <p:spPr>
          <a:xfrm>
            <a:off x="4060895" y="2723998"/>
            <a:ext cx="3842884" cy="2468112"/>
          </a:xfrm>
          <a:prstGeom prst="rect">
            <a:avLst/>
          </a:prstGeom>
          <a:noFill/>
          <a:ln>
            <a:noFill/>
          </a:ln>
        </p:spPr>
      </p:pic>
      <p:sp>
        <p:nvSpPr>
          <p:cNvPr id="209" name="Google Shape;209;p14">
            <a:extLst>
              <a:ext uri="{FF2B5EF4-FFF2-40B4-BE49-F238E27FC236}">
                <a16:creationId xmlns:a16="http://schemas.microsoft.com/office/drawing/2014/main" id="{82AF5481-8295-7B3A-3815-1B8B2F213100}"/>
              </a:ext>
            </a:extLst>
          </p:cNvPr>
          <p:cNvSpPr txBox="1"/>
          <p:nvPr/>
        </p:nvSpPr>
        <p:spPr>
          <a:xfrm>
            <a:off x="4041591" y="2376176"/>
            <a:ext cx="410881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Arial"/>
                <a:ea typeface="Arial"/>
                <a:cs typeface="Arial"/>
                <a:sym typeface="Arial"/>
              </a:rPr>
              <a:t>National Methane </a:t>
            </a:r>
            <a:r>
              <a:rPr lang="en-US" sz="1600" b="1" dirty="0">
                <a:solidFill>
                  <a:schemeClr val="dk1"/>
                </a:solidFill>
              </a:rPr>
              <a:t>Inventory</a:t>
            </a:r>
            <a:endParaRPr sz="1600" b="1" dirty="0"/>
          </a:p>
        </p:txBody>
      </p:sp>
      <p:sp>
        <p:nvSpPr>
          <p:cNvPr id="211" name="Google Shape;211;p14">
            <a:extLst>
              <a:ext uri="{FF2B5EF4-FFF2-40B4-BE49-F238E27FC236}">
                <a16:creationId xmlns:a16="http://schemas.microsoft.com/office/drawing/2014/main" id="{1B842F40-E1E5-08EA-28F0-98AFAEC9FAAF}"/>
              </a:ext>
            </a:extLst>
          </p:cNvPr>
          <p:cNvSpPr txBox="1"/>
          <p:nvPr/>
        </p:nvSpPr>
        <p:spPr>
          <a:xfrm>
            <a:off x="202806" y="937825"/>
            <a:ext cx="937211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Example Success Stories: Atmosphere</a:t>
            </a:r>
            <a:endParaRPr sz="3600" dirty="0"/>
          </a:p>
        </p:txBody>
      </p:sp>
      <p:sp>
        <p:nvSpPr>
          <p:cNvPr id="213" name="Google Shape;213;p14">
            <a:extLst>
              <a:ext uri="{FF2B5EF4-FFF2-40B4-BE49-F238E27FC236}">
                <a16:creationId xmlns:a16="http://schemas.microsoft.com/office/drawing/2014/main" id="{CC4A5B3C-C428-5614-9CA1-96516A08B1CD}"/>
              </a:ext>
            </a:extLst>
          </p:cNvPr>
          <p:cNvSpPr txBox="1"/>
          <p:nvPr/>
        </p:nvSpPr>
        <p:spPr>
          <a:xfrm>
            <a:off x="202806" y="1614333"/>
            <a:ext cx="2944404" cy="338514"/>
          </a:xfrm>
          <a:prstGeom prst="rect">
            <a:avLst/>
          </a:prstGeom>
          <a:noFill/>
          <a:ln>
            <a:noFill/>
          </a:ln>
        </p:spPr>
        <p:txBody>
          <a:bodyPr spcFirstLastPara="1" wrap="square" lIns="91425" tIns="45700" rIns="91425" bIns="45700" anchor="t" anchorCtr="0">
            <a:spAutoFit/>
          </a:bodyPr>
          <a:lstStyle/>
          <a:p>
            <a:r>
              <a:rPr lang="en-US" sz="1600" b="1" dirty="0"/>
              <a:t>Methane Observing System</a:t>
            </a:r>
          </a:p>
        </p:txBody>
      </p:sp>
      <p:pic>
        <p:nvPicPr>
          <p:cNvPr id="3" name="Picture 2" descr="A collage of images of land and water&#10;&#10;AI-generated content may be incorrect.">
            <a:extLst>
              <a:ext uri="{FF2B5EF4-FFF2-40B4-BE49-F238E27FC236}">
                <a16:creationId xmlns:a16="http://schemas.microsoft.com/office/drawing/2014/main" id="{43F32BAA-E3FB-311A-098D-B2F176268532}"/>
              </a:ext>
            </a:extLst>
          </p:cNvPr>
          <p:cNvPicPr>
            <a:picLocks noChangeAspect="1"/>
          </p:cNvPicPr>
          <p:nvPr/>
        </p:nvPicPr>
        <p:blipFill>
          <a:blip r:embed="rId4"/>
          <a:stretch>
            <a:fillRect/>
          </a:stretch>
        </p:blipFill>
        <p:spPr>
          <a:xfrm>
            <a:off x="271596" y="1983066"/>
            <a:ext cx="3510411" cy="2326175"/>
          </a:xfrm>
          <a:prstGeom prst="rect">
            <a:avLst/>
          </a:prstGeom>
        </p:spPr>
      </p:pic>
      <p:pic>
        <p:nvPicPr>
          <p:cNvPr id="5" name="Picture 4" descr="A map of the world&#10;&#10;AI-generated content may be incorrect.">
            <a:extLst>
              <a:ext uri="{FF2B5EF4-FFF2-40B4-BE49-F238E27FC236}">
                <a16:creationId xmlns:a16="http://schemas.microsoft.com/office/drawing/2014/main" id="{8CCD6D03-7AEE-85DC-45DE-AE1C4080A79C}"/>
              </a:ext>
            </a:extLst>
          </p:cNvPr>
          <p:cNvPicPr>
            <a:picLocks noChangeAspect="1"/>
          </p:cNvPicPr>
          <p:nvPr/>
        </p:nvPicPr>
        <p:blipFill>
          <a:blip r:embed="rId5"/>
          <a:stretch>
            <a:fillRect/>
          </a:stretch>
        </p:blipFill>
        <p:spPr>
          <a:xfrm>
            <a:off x="8118878" y="4096579"/>
            <a:ext cx="3902829" cy="2191061"/>
          </a:xfrm>
          <a:prstGeom prst="rect">
            <a:avLst/>
          </a:prstGeom>
        </p:spPr>
      </p:pic>
      <p:sp>
        <p:nvSpPr>
          <p:cNvPr id="6" name="TextBox 5">
            <a:extLst>
              <a:ext uri="{FF2B5EF4-FFF2-40B4-BE49-F238E27FC236}">
                <a16:creationId xmlns:a16="http://schemas.microsoft.com/office/drawing/2014/main" id="{0E2D37F6-3C24-2104-96DD-B6C84124EAB4}"/>
              </a:ext>
            </a:extLst>
          </p:cNvPr>
          <p:cNvSpPr txBox="1"/>
          <p:nvPr/>
        </p:nvSpPr>
        <p:spPr>
          <a:xfrm>
            <a:off x="8050165" y="3788802"/>
            <a:ext cx="2579552" cy="307777"/>
          </a:xfrm>
          <a:prstGeom prst="rect">
            <a:avLst/>
          </a:prstGeom>
          <a:noFill/>
        </p:spPr>
        <p:txBody>
          <a:bodyPr wrap="none" rtlCol="0">
            <a:spAutoFit/>
          </a:bodyPr>
          <a:lstStyle/>
          <a:p>
            <a:r>
              <a:rPr lang="en-US" b="1" dirty="0"/>
              <a:t>Carbon Monitoring Datasets</a:t>
            </a:r>
          </a:p>
        </p:txBody>
      </p:sp>
    </p:spTree>
    <p:extLst>
      <p:ext uri="{BB962C8B-B14F-4D97-AF65-F5344CB8AC3E}">
        <p14:creationId xmlns:p14="http://schemas.microsoft.com/office/powerpoint/2010/main" val="3136841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p:nvPr/>
        </p:nvSpPr>
        <p:spPr>
          <a:xfrm>
            <a:off x="379827" y="947945"/>
            <a:ext cx="756599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Example Success Stories: Water</a:t>
            </a:r>
            <a:endParaRPr sz="3600" dirty="0"/>
          </a:p>
        </p:txBody>
      </p:sp>
      <p:pic>
        <p:nvPicPr>
          <p:cNvPr id="223" name="Google Shape;223;p15" descr="A picture containing map&#10;&#10;Description automatically generated"/>
          <p:cNvPicPr preferRelativeResize="0"/>
          <p:nvPr/>
        </p:nvPicPr>
        <p:blipFill rotWithShape="1">
          <a:blip r:embed="rId3">
            <a:alphaModFix/>
          </a:blip>
          <a:srcRect/>
          <a:stretch/>
        </p:blipFill>
        <p:spPr>
          <a:xfrm>
            <a:off x="3780907" y="2931436"/>
            <a:ext cx="3716525" cy="2462758"/>
          </a:xfrm>
          <a:prstGeom prst="rect">
            <a:avLst/>
          </a:prstGeom>
          <a:noFill/>
          <a:ln>
            <a:noFill/>
          </a:ln>
        </p:spPr>
      </p:pic>
      <p:sp>
        <p:nvSpPr>
          <p:cNvPr id="224" name="Google Shape;224;p15"/>
          <p:cNvSpPr txBox="1"/>
          <p:nvPr/>
        </p:nvSpPr>
        <p:spPr>
          <a:xfrm>
            <a:off x="3695179" y="2592922"/>
            <a:ext cx="1975522" cy="338514"/>
          </a:xfrm>
          <a:prstGeom prst="rect">
            <a:avLst/>
          </a:prstGeom>
          <a:noFill/>
          <a:ln>
            <a:noFill/>
          </a:ln>
        </p:spPr>
        <p:txBody>
          <a:bodyPr spcFirstLastPara="1" wrap="square" lIns="91425" tIns="45700" rIns="91425" bIns="45700" anchor="t" anchorCtr="0">
            <a:spAutoFit/>
          </a:bodyPr>
          <a:lstStyle/>
          <a:p>
            <a:pPr lvl="0"/>
            <a:r>
              <a:rPr lang="en-US" sz="1600" b="1" dirty="0">
                <a:solidFill>
                  <a:schemeClr val="dk1"/>
                </a:solidFill>
              </a:rPr>
              <a:t>Gulf of Maine</a:t>
            </a:r>
            <a:endParaRPr lang="en-US" sz="1600" b="1" dirty="0"/>
          </a:p>
        </p:txBody>
      </p:sp>
      <p:pic>
        <p:nvPicPr>
          <p:cNvPr id="2" name="Picture 1">
            <a:extLst>
              <a:ext uri="{FF2B5EF4-FFF2-40B4-BE49-F238E27FC236}">
                <a16:creationId xmlns:a16="http://schemas.microsoft.com/office/drawing/2014/main" id="{D1152848-C5C3-82EB-3D6E-B8F86D036023}"/>
              </a:ext>
            </a:extLst>
          </p:cNvPr>
          <p:cNvPicPr>
            <a:picLocks noChangeAspect="1"/>
          </p:cNvPicPr>
          <p:nvPr/>
        </p:nvPicPr>
        <p:blipFill>
          <a:blip r:embed="rId4"/>
          <a:stretch>
            <a:fillRect/>
          </a:stretch>
        </p:blipFill>
        <p:spPr>
          <a:xfrm>
            <a:off x="259193" y="2217574"/>
            <a:ext cx="3342455" cy="2217792"/>
          </a:xfrm>
          <a:prstGeom prst="rect">
            <a:avLst/>
          </a:prstGeom>
        </p:spPr>
      </p:pic>
      <p:sp>
        <p:nvSpPr>
          <p:cNvPr id="3" name="TextBox 2">
            <a:extLst>
              <a:ext uri="{FF2B5EF4-FFF2-40B4-BE49-F238E27FC236}">
                <a16:creationId xmlns:a16="http://schemas.microsoft.com/office/drawing/2014/main" id="{F4E42116-3522-E5F3-83C5-5F41546BC859}"/>
              </a:ext>
            </a:extLst>
          </p:cNvPr>
          <p:cNvSpPr txBox="1"/>
          <p:nvPr/>
        </p:nvSpPr>
        <p:spPr>
          <a:xfrm>
            <a:off x="180693" y="1889530"/>
            <a:ext cx="1781257" cy="338554"/>
          </a:xfrm>
          <a:prstGeom prst="rect">
            <a:avLst/>
          </a:prstGeom>
          <a:noFill/>
        </p:spPr>
        <p:txBody>
          <a:bodyPr wrap="none" rtlCol="0">
            <a:spAutoFit/>
          </a:bodyPr>
          <a:lstStyle/>
          <a:p>
            <a:r>
              <a:rPr lang="en-US" sz="1600" b="1" dirty="0"/>
              <a:t>Costal Wetlands</a:t>
            </a:r>
          </a:p>
        </p:txBody>
      </p:sp>
      <p:pic>
        <p:nvPicPr>
          <p:cNvPr id="4" name="Picture 3">
            <a:extLst>
              <a:ext uri="{FF2B5EF4-FFF2-40B4-BE49-F238E27FC236}">
                <a16:creationId xmlns:a16="http://schemas.microsoft.com/office/drawing/2014/main" id="{35B24B72-010B-5096-3DFF-CF38F7ED2108}"/>
              </a:ext>
            </a:extLst>
          </p:cNvPr>
          <p:cNvPicPr>
            <a:picLocks noChangeAspect="1"/>
          </p:cNvPicPr>
          <p:nvPr/>
        </p:nvPicPr>
        <p:blipFill>
          <a:blip r:embed="rId5"/>
          <a:stretch>
            <a:fillRect/>
          </a:stretch>
        </p:blipFill>
        <p:spPr>
          <a:xfrm>
            <a:off x="7737161" y="3880539"/>
            <a:ext cx="4025360" cy="2667406"/>
          </a:xfrm>
          <a:prstGeom prst="rect">
            <a:avLst/>
          </a:prstGeom>
        </p:spPr>
      </p:pic>
      <p:sp>
        <p:nvSpPr>
          <p:cNvPr id="6" name="TextBox 5">
            <a:extLst>
              <a:ext uri="{FF2B5EF4-FFF2-40B4-BE49-F238E27FC236}">
                <a16:creationId xmlns:a16="http://schemas.microsoft.com/office/drawing/2014/main" id="{ABB1290B-5650-7A62-277B-A05D4CE9D96A}"/>
              </a:ext>
            </a:extLst>
          </p:cNvPr>
          <p:cNvSpPr txBox="1"/>
          <p:nvPr/>
        </p:nvSpPr>
        <p:spPr>
          <a:xfrm>
            <a:off x="7651531" y="3450020"/>
            <a:ext cx="1917513" cy="338554"/>
          </a:xfrm>
          <a:prstGeom prst="rect">
            <a:avLst/>
          </a:prstGeom>
          <a:noFill/>
        </p:spPr>
        <p:txBody>
          <a:bodyPr wrap="none" rtlCol="0">
            <a:spAutoFit/>
          </a:bodyPr>
          <a:lstStyle/>
          <a:p>
            <a:r>
              <a:rPr lang="en-US" sz="1600" b="1" dirty="0"/>
              <a:t>Freshwater Lakes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p16" descr="Image result for epa logo"/>
          <p:cNvPicPr preferRelativeResize="0"/>
          <p:nvPr/>
        </p:nvPicPr>
        <p:blipFill rotWithShape="1">
          <a:blip r:embed="rId3">
            <a:alphaModFix/>
          </a:blip>
          <a:srcRect/>
          <a:stretch/>
        </p:blipFill>
        <p:spPr>
          <a:xfrm>
            <a:off x="3196451" y="702721"/>
            <a:ext cx="1383454" cy="922302"/>
          </a:xfrm>
          <a:prstGeom prst="rect">
            <a:avLst/>
          </a:prstGeom>
          <a:noFill/>
          <a:ln>
            <a:noFill/>
          </a:ln>
        </p:spPr>
      </p:pic>
      <p:pic>
        <p:nvPicPr>
          <p:cNvPr id="230" name="Google Shape;230;p16" descr="Gridded 2012 Methane Emissions | US EPA"/>
          <p:cNvPicPr preferRelativeResize="0"/>
          <p:nvPr/>
        </p:nvPicPr>
        <p:blipFill rotWithShape="1">
          <a:blip r:embed="rId4">
            <a:alphaModFix/>
          </a:blip>
          <a:srcRect/>
          <a:stretch/>
        </p:blipFill>
        <p:spPr>
          <a:xfrm>
            <a:off x="9704324" y="2314095"/>
            <a:ext cx="1663691" cy="902454"/>
          </a:xfrm>
          <a:prstGeom prst="rect">
            <a:avLst/>
          </a:prstGeom>
          <a:noFill/>
          <a:ln>
            <a:noFill/>
          </a:ln>
        </p:spPr>
      </p:pic>
      <p:pic>
        <p:nvPicPr>
          <p:cNvPr id="231" name="Google Shape;231;p16" descr="Programmer female with solid fill"/>
          <p:cNvPicPr preferRelativeResize="0"/>
          <p:nvPr/>
        </p:nvPicPr>
        <p:blipFill rotWithShape="1">
          <a:blip r:embed="rId5">
            <a:alphaModFix/>
          </a:blip>
          <a:srcRect/>
          <a:stretch/>
        </p:blipFill>
        <p:spPr>
          <a:xfrm>
            <a:off x="7144900" y="3326655"/>
            <a:ext cx="2284678" cy="2284678"/>
          </a:xfrm>
          <a:prstGeom prst="rect">
            <a:avLst/>
          </a:prstGeom>
          <a:noFill/>
          <a:ln>
            <a:noFill/>
          </a:ln>
        </p:spPr>
      </p:pic>
      <p:pic>
        <p:nvPicPr>
          <p:cNvPr id="232" name="Google Shape;232;p16" descr="Server with solid fill"/>
          <p:cNvPicPr preferRelativeResize="0"/>
          <p:nvPr/>
        </p:nvPicPr>
        <p:blipFill rotWithShape="1">
          <a:blip r:embed="rId6">
            <a:alphaModFix/>
          </a:blip>
          <a:srcRect/>
          <a:stretch/>
        </p:blipFill>
        <p:spPr>
          <a:xfrm>
            <a:off x="5042539" y="3216549"/>
            <a:ext cx="2481643" cy="2481643"/>
          </a:xfrm>
          <a:prstGeom prst="rect">
            <a:avLst/>
          </a:prstGeom>
          <a:noFill/>
          <a:ln>
            <a:noFill/>
          </a:ln>
        </p:spPr>
      </p:pic>
      <p:pic>
        <p:nvPicPr>
          <p:cNvPr id="233" name="Google Shape;233;p16" descr="Cloud with solid fill"/>
          <p:cNvPicPr preferRelativeResize="0"/>
          <p:nvPr/>
        </p:nvPicPr>
        <p:blipFill rotWithShape="1">
          <a:blip r:embed="rId7">
            <a:alphaModFix/>
          </a:blip>
          <a:srcRect/>
          <a:stretch/>
        </p:blipFill>
        <p:spPr>
          <a:xfrm>
            <a:off x="5592924" y="1179288"/>
            <a:ext cx="2929888" cy="2929888"/>
          </a:xfrm>
          <a:prstGeom prst="rect">
            <a:avLst/>
          </a:prstGeom>
          <a:noFill/>
          <a:ln>
            <a:noFill/>
          </a:ln>
        </p:spPr>
      </p:pic>
      <p:sp>
        <p:nvSpPr>
          <p:cNvPr id="234" name="Google Shape;234;p16"/>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2"/>
              </a:solidFill>
              <a:latin typeface="Calibri"/>
              <a:ea typeface="Calibri"/>
              <a:cs typeface="Calibri"/>
              <a:sym typeface="Calibri"/>
            </a:endParaRPr>
          </a:p>
        </p:txBody>
      </p:sp>
      <p:sp>
        <p:nvSpPr>
          <p:cNvPr id="235" name="Google Shape;235;p16"/>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2"/>
              </a:solidFill>
              <a:latin typeface="Calibri"/>
              <a:ea typeface="Calibri"/>
              <a:cs typeface="Calibri"/>
              <a:sym typeface="Calibri"/>
            </a:endParaRPr>
          </a:p>
        </p:txBody>
      </p:sp>
      <p:sp>
        <p:nvSpPr>
          <p:cNvPr id="236" name="Google Shape;236;p16"/>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37" name="Google Shape;237;p16"/>
          <p:cNvSpPr txBox="1"/>
          <p:nvPr/>
        </p:nvSpPr>
        <p:spPr>
          <a:xfrm>
            <a:off x="168783" y="2080806"/>
            <a:ext cx="20060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Earth Observations</a:t>
            </a:r>
            <a:endParaRPr sz="1800">
              <a:solidFill>
                <a:schemeClr val="dk1"/>
              </a:solidFill>
              <a:latin typeface="Arial"/>
              <a:ea typeface="Arial"/>
              <a:cs typeface="Arial"/>
              <a:sym typeface="Arial"/>
            </a:endParaRPr>
          </a:p>
        </p:txBody>
      </p:sp>
      <p:sp>
        <p:nvSpPr>
          <p:cNvPr id="238" name="Google Shape;238;p16"/>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39" name="Google Shape;239;p16"/>
          <p:cNvSpPr txBox="1"/>
          <p:nvPr/>
        </p:nvSpPr>
        <p:spPr>
          <a:xfrm>
            <a:off x="3078485" y="2080806"/>
            <a:ext cx="10935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Modeling</a:t>
            </a:r>
            <a:endParaRPr sz="1800">
              <a:solidFill>
                <a:schemeClr val="dk1"/>
              </a:solidFill>
              <a:latin typeface="Arial"/>
              <a:ea typeface="Arial"/>
              <a:cs typeface="Arial"/>
              <a:sym typeface="Arial"/>
            </a:endParaRPr>
          </a:p>
        </p:txBody>
      </p:sp>
      <p:sp>
        <p:nvSpPr>
          <p:cNvPr id="240" name="Google Shape;240;p16"/>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41" name="Google Shape;241;p16"/>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42" name="Google Shape;242;p16"/>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43" name="Google Shape;243;p16"/>
          <p:cNvSpPr txBox="1"/>
          <p:nvPr/>
        </p:nvSpPr>
        <p:spPr>
          <a:xfrm>
            <a:off x="6052053" y="1444019"/>
            <a:ext cx="24691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GHG System Integration</a:t>
            </a:r>
            <a:endParaRPr sz="1800">
              <a:solidFill>
                <a:schemeClr val="dk1"/>
              </a:solidFill>
              <a:latin typeface="Arial"/>
              <a:ea typeface="Arial"/>
              <a:cs typeface="Arial"/>
              <a:sym typeface="Arial"/>
            </a:endParaRPr>
          </a:p>
        </p:txBody>
      </p:sp>
      <p:sp>
        <p:nvSpPr>
          <p:cNvPr id="244" name="Google Shape;244;p16"/>
          <p:cNvSpPr txBox="1"/>
          <p:nvPr/>
        </p:nvSpPr>
        <p:spPr>
          <a:xfrm>
            <a:off x="5023554" y="1882534"/>
            <a:ext cx="242684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Research &amp;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Applications</a:t>
            </a:r>
            <a:endParaRPr sz="1800">
              <a:solidFill>
                <a:schemeClr val="dk1"/>
              </a:solidFill>
              <a:latin typeface="Arial"/>
              <a:ea typeface="Arial"/>
              <a:cs typeface="Arial"/>
              <a:sym typeface="Arial"/>
            </a:endParaRPr>
          </a:p>
        </p:txBody>
      </p:sp>
      <p:sp>
        <p:nvSpPr>
          <p:cNvPr id="245" name="Google Shape;245;p16"/>
          <p:cNvSpPr txBox="1"/>
          <p:nvPr/>
        </p:nvSpPr>
        <p:spPr>
          <a:xfrm>
            <a:off x="5061087" y="2463260"/>
            <a:ext cx="2136468"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Leverages ESDS/ VEDA capabilities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Test bedding of modeling, integration approaches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Thorough evaluation of new observations before transition</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Advanced users</a:t>
            </a:r>
            <a:endParaRPr sz="1800">
              <a:solidFill>
                <a:schemeClr val="dk1"/>
              </a:solidFill>
              <a:latin typeface="Arial"/>
              <a:ea typeface="Arial"/>
              <a:cs typeface="Arial"/>
              <a:sym typeface="Arial"/>
            </a:endParaRPr>
          </a:p>
        </p:txBody>
      </p:sp>
      <p:sp>
        <p:nvSpPr>
          <p:cNvPr id="246" name="Google Shape;246;p16"/>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47" name="Google Shape;247;p16"/>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48" name="Google Shape;248;p16"/>
          <p:cNvSpPr txBox="1"/>
          <p:nvPr/>
        </p:nvSpPr>
        <p:spPr>
          <a:xfrm>
            <a:off x="7500070" y="1863092"/>
            <a:ext cx="177894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End user system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(Front End)</a:t>
            </a:r>
            <a:endParaRPr sz="1800">
              <a:solidFill>
                <a:schemeClr val="dk1"/>
              </a:solidFill>
              <a:latin typeface="Arial"/>
              <a:ea typeface="Arial"/>
              <a:cs typeface="Arial"/>
              <a:sym typeface="Arial"/>
            </a:endParaRPr>
          </a:p>
        </p:txBody>
      </p:sp>
      <p:sp>
        <p:nvSpPr>
          <p:cNvPr id="249" name="Google Shape;249;p16"/>
          <p:cNvSpPr txBox="1"/>
          <p:nvPr/>
        </p:nvSpPr>
        <p:spPr>
          <a:xfrm>
            <a:off x="7448207" y="2448309"/>
            <a:ext cx="2268435" cy="35086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Leverages ESDS/VEDA</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Public-facing</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Curated, mature products representing consensus view</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Science and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non-science users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Enhanced help desk support</a:t>
            </a:r>
            <a:endParaRPr sz="1800">
              <a:solidFill>
                <a:schemeClr val="dk1"/>
              </a:solidFill>
              <a:latin typeface="Arial"/>
              <a:ea typeface="Arial"/>
              <a:cs typeface="Arial"/>
              <a:sym typeface="Arial"/>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50" name="Google Shape;250;p16"/>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51" name="Google Shape;251;p16"/>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52" name="Google Shape;252;p16"/>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53" name="Google Shape;253;p16"/>
          <p:cNvSpPr txBox="1"/>
          <p:nvPr/>
        </p:nvSpPr>
        <p:spPr>
          <a:xfrm>
            <a:off x="9718204" y="1385402"/>
            <a:ext cx="248944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New Insights</a:t>
            </a:r>
            <a:endParaRPr sz="1800">
              <a:solidFill>
                <a:schemeClr val="dk1"/>
              </a:solidFill>
              <a:latin typeface="Arial"/>
              <a:ea typeface="Arial"/>
              <a:cs typeface="Arial"/>
              <a:sym typeface="Arial"/>
            </a:endParaRPr>
          </a:p>
        </p:txBody>
      </p:sp>
      <p:pic>
        <p:nvPicPr>
          <p:cNvPr id="254" name="Google Shape;254;p16" descr="Orbiting Carbon Observatory-2: Graphics"/>
          <p:cNvPicPr preferRelativeResize="0"/>
          <p:nvPr/>
        </p:nvPicPr>
        <p:blipFill rotWithShape="1">
          <a:blip r:embed="rId8">
            <a:alphaModFix/>
          </a:blip>
          <a:srcRect/>
          <a:stretch/>
        </p:blipFill>
        <p:spPr>
          <a:xfrm>
            <a:off x="95931" y="2435623"/>
            <a:ext cx="979952" cy="1154667"/>
          </a:xfrm>
          <a:prstGeom prst="rect">
            <a:avLst/>
          </a:prstGeom>
          <a:noFill/>
          <a:ln>
            <a:noFill/>
          </a:ln>
        </p:spPr>
      </p:pic>
      <p:pic>
        <p:nvPicPr>
          <p:cNvPr id="255" name="Google Shape;255;p16"/>
          <p:cNvPicPr preferRelativeResize="0"/>
          <p:nvPr/>
        </p:nvPicPr>
        <p:blipFill rotWithShape="1">
          <a:blip r:embed="rId9">
            <a:alphaModFix/>
          </a:blip>
          <a:srcRect/>
          <a:stretch/>
        </p:blipFill>
        <p:spPr>
          <a:xfrm>
            <a:off x="1122698" y="2435623"/>
            <a:ext cx="979952" cy="1154667"/>
          </a:xfrm>
          <a:prstGeom prst="rect">
            <a:avLst/>
          </a:prstGeom>
          <a:noFill/>
          <a:ln>
            <a:noFill/>
          </a:ln>
        </p:spPr>
      </p:pic>
      <p:pic>
        <p:nvPicPr>
          <p:cNvPr id="256" name="Google Shape;256;p16" descr="A view of earth from space&#10;&#10;Description automatically generated with low confidence"/>
          <p:cNvPicPr preferRelativeResize="0"/>
          <p:nvPr/>
        </p:nvPicPr>
        <p:blipFill rotWithShape="1">
          <a:blip r:embed="rId10">
            <a:alphaModFix/>
          </a:blip>
          <a:srcRect/>
          <a:stretch/>
        </p:blipFill>
        <p:spPr>
          <a:xfrm>
            <a:off x="95931" y="3765855"/>
            <a:ext cx="1578563" cy="781353"/>
          </a:xfrm>
          <a:prstGeom prst="rect">
            <a:avLst/>
          </a:prstGeom>
          <a:noFill/>
          <a:ln>
            <a:noFill/>
          </a:ln>
        </p:spPr>
      </p:pic>
      <p:pic>
        <p:nvPicPr>
          <p:cNvPr id="257" name="Google Shape;257;p16" descr="oda_nightlight_co2.001.png"/>
          <p:cNvPicPr preferRelativeResize="0"/>
          <p:nvPr/>
        </p:nvPicPr>
        <p:blipFill rotWithShape="1">
          <a:blip r:embed="rId11">
            <a:alphaModFix/>
          </a:blip>
          <a:srcRect/>
          <a:stretch/>
        </p:blipFill>
        <p:spPr>
          <a:xfrm>
            <a:off x="549486" y="4161168"/>
            <a:ext cx="1553164" cy="957493"/>
          </a:xfrm>
          <a:prstGeom prst="rect">
            <a:avLst/>
          </a:prstGeom>
          <a:noFill/>
          <a:ln>
            <a:noFill/>
          </a:ln>
        </p:spPr>
      </p:pic>
      <p:pic>
        <p:nvPicPr>
          <p:cNvPr id="258" name="Google Shape;258;p16"/>
          <p:cNvPicPr preferRelativeResize="0"/>
          <p:nvPr/>
        </p:nvPicPr>
        <p:blipFill rotWithShape="1">
          <a:blip r:embed="rId12">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259" name="Google Shape;259;p16"/>
          <p:cNvPicPr preferRelativeResize="0"/>
          <p:nvPr/>
        </p:nvPicPr>
        <p:blipFill rotWithShape="1">
          <a:blip r:embed="rId13">
            <a:alphaModFix/>
          </a:blip>
          <a:srcRect/>
          <a:stretch/>
        </p:blipFill>
        <p:spPr>
          <a:xfrm>
            <a:off x="2639684" y="2450138"/>
            <a:ext cx="1735234" cy="976069"/>
          </a:xfrm>
          <a:prstGeom prst="rect">
            <a:avLst/>
          </a:prstGeom>
          <a:noFill/>
          <a:ln>
            <a:noFill/>
          </a:ln>
        </p:spPr>
      </p:pic>
      <p:pic>
        <p:nvPicPr>
          <p:cNvPr id="260" name="Google Shape;260;p16"/>
          <p:cNvPicPr preferRelativeResize="0"/>
          <p:nvPr/>
        </p:nvPicPr>
        <p:blipFill rotWithShape="1">
          <a:blip r:embed="rId14">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261" name="Google Shape;261;p16"/>
          <p:cNvPicPr preferRelativeResize="0"/>
          <p:nvPr/>
        </p:nvPicPr>
        <p:blipFill rotWithShape="1">
          <a:blip r:embed="rId15">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262" name="Google Shape;262;p16"/>
          <p:cNvPicPr preferRelativeResize="0"/>
          <p:nvPr/>
        </p:nvPicPr>
        <p:blipFill rotWithShape="1">
          <a:blip r:embed="rId16">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263" name="Google Shape;263;p16"/>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264" name="Google Shape;264;p16"/>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265" name="Google Shape;265;p16"/>
          <p:cNvSpPr txBox="1"/>
          <p:nvPr/>
        </p:nvSpPr>
        <p:spPr>
          <a:xfrm>
            <a:off x="1297290" y="6110050"/>
            <a:ext cx="449071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Improvement of modeling, observing techniques</a:t>
            </a:r>
            <a:endParaRPr sz="1800">
              <a:solidFill>
                <a:schemeClr val="dk1"/>
              </a:solidFill>
              <a:latin typeface="Arial"/>
              <a:ea typeface="Arial"/>
              <a:cs typeface="Arial"/>
              <a:sym typeface="Arial"/>
            </a:endParaRPr>
          </a:p>
        </p:txBody>
      </p:sp>
      <p:sp>
        <p:nvSpPr>
          <p:cNvPr id="266" name="Google Shape;266;p16"/>
          <p:cNvSpPr txBox="1"/>
          <p:nvPr/>
        </p:nvSpPr>
        <p:spPr>
          <a:xfrm>
            <a:off x="2963439" y="6385205"/>
            <a:ext cx="49854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Incorporation of stakeholder needs and feedback</a:t>
            </a:r>
            <a:endParaRPr sz="1800">
              <a:solidFill>
                <a:schemeClr val="dk1"/>
              </a:solidFill>
              <a:latin typeface="Arial"/>
              <a:ea typeface="Arial"/>
              <a:cs typeface="Arial"/>
              <a:sym typeface="Arial"/>
            </a:endParaRPr>
          </a:p>
        </p:txBody>
      </p:sp>
      <p:sp>
        <p:nvSpPr>
          <p:cNvPr id="267" name="Google Shape;267;p16"/>
          <p:cNvSpPr txBox="1"/>
          <p:nvPr/>
        </p:nvSpPr>
        <p:spPr>
          <a:xfrm>
            <a:off x="9636574" y="1750848"/>
            <a:ext cx="243631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Gridded anthropogenic emissions </a:t>
            </a:r>
            <a:endParaRPr sz="1800">
              <a:solidFill>
                <a:schemeClr val="dk1"/>
              </a:solidFill>
              <a:latin typeface="Arial"/>
              <a:ea typeface="Arial"/>
              <a:cs typeface="Arial"/>
              <a:sym typeface="Arial"/>
            </a:endParaRPr>
          </a:p>
        </p:txBody>
      </p:sp>
      <p:pic>
        <p:nvPicPr>
          <p:cNvPr id="268" name="Google Shape;268;p16" descr="Inventory of U.S. Greenhouse Gas Emissions and Sinks | US EPA"/>
          <p:cNvPicPr preferRelativeResize="0"/>
          <p:nvPr/>
        </p:nvPicPr>
        <p:blipFill rotWithShape="1">
          <a:blip r:embed="rId17">
            <a:alphaModFix/>
          </a:blip>
          <a:srcRect/>
          <a:stretch/>
        </p:blipFill>
        <p:spPr>
          <a:xfrm>
            <a:off x="11368015" y="2326167"/>
            <a:ext cx="766329" cy="896436"/>
          </a:xfrm>
          <a:prstGeom prst="rect">
            <a:avLst/>
          </a:prstGeom>
          <a:noFill/>
          <a:ln>
            <a:noFill/>
          </a:ln>
        </p:spPr>
      </p:pic>
      <p:pic>
        <p:nvPicPr>
          <p:cNvPr id="269" name="Google Shape;269;p16" descr="USDA Secretary Perdue Directs U.S. Forest Service to Prioritize National  Forest System Production and Public Access"/>
          <p:cNvPicPr preferRelativeResize="0"/>
          <p:nvPr/>
        </p:nvPicPr>
        <p:blipFill rotWithShape="1">
          <a:blip r:embed="rId18">
            <a:alphaModFix/>
          </a:blip>
          <a:srcRect/>
          <a:stretch/>
        </p:blipFill>
        <p:spPr>
          <a:xfrm>
            <a:off x="10520758" y="3295703"/>
            <a:ext cx="1575311" cy="1048298"/>
          </a:xfrm>
          <a:prstGeom prst="rect">
            <a:avLst/>
          </a:prstGeom>
          <a:noFill/>
          <a:ln>
            <a:noFill/>
          </a:ln>
        </p:spPr>
      </p:pic>
      <p:sp>
        <p:nvSpPr>
          <p:cNvPr id="270" name="Google Shape;270;p16"/>
          <p:cNvSpPr txBox="1"/>
          <p:nvPr/>
        </p:nvSpPr>
        <p:spPr>
          <a:xfrm>
            <a:off x="9630565" y="3271609"/>
            <a:ext cx="1472234"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Natural GHG Emissions</a:t>
            </a:r>
            <a:endParaRPr sz="1800">
              <a:solidFill>
                <a:schemeClr val="dk1"/>
              </a:solidFill>
              <a:latin typeface="Arial"/>
              <a:ea typeface="Arial"/>
              <a:cs typeface="Arial"/>
              <a:sym typeface="Arial"/>
            </a:endParaRPr>
          </a:p>
        </p:txBody>
      </p:sp>
      <p:pic>
        <p:nvPicPr>
          <p:cNvPr id="271" name="Google Shape;271;p16" descr="Scientists find massive methane leak at Pemex Gulf of Mexico oil field  -paper | Reuters"/>
          <p:cNvPicPr preferRelativeResize="0"/>
          <p:nvPr/>
        </p:nvPicPr>
        <p:blipFill rotWithShape="1">
          <a:blip r:embed="rId19">
            <a:alphaModFix/>
          </a:blip>
          <a:srcRect/>
          <a:stretch/>
        </p:blipFill>
        <p:spPr>
          <a:xfrm>
            <a:off x="9750325" y="4437605"/>
            <a:ext cx="1725811" cy="1148449"/>
          </a:xfrm>
          <a:prstGeom prst="rect">
            <a:avLst/>
          </a:prstGeom>
          <a:noFill/>
          <a:ln>
            <a:noFill/>
          </a:ln>
        </p:spPr>
      </p:pic>
      <p:sp>
        <p:nvSpPr>
          <p:cNvPr id="272" name="Google Shape;272;p16"/>
          <p:cNvSpPr txBox="1"/>
          <p:nvPr/>
        </p:nvSpPr>
        <p:spPr>
          <a:xfrm>
            <a:off x="9799194" y="4362542"/>
            <a:ext cx="254948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Detecting and </a:t>
            </a:r>
            <a:r>
              <a:rPr lang="en-US" sz="1800" b="1">
                <a:solidFill>
                  <a:schemeClr val="dk1"/>
                </a:solidFill>
                <a:latin typeface="Calibri"/>
                <a:ea typeface="Calibri"/>
                <a:cs typeface="Calibri"/>
                <a:sym typeface="Calibri"/>
              </a:rPr>
              <a:t>tracking </a:t>
            </a:r>
            <a:r>
              <a:rPr lang="en-US" sz="1800" b="1">
                <a:solidFill>
                  <a:schemeClr val="lt1"/>
                </a:solidFill>
                <a:latin typeface="Calibri"/>
                <a:ea typeface="Calibri"/>
                <a:cs typeface="Calibri"/>
                <a:sym typeface="Calibri"/>
              </a:rPr>
              <a:t>high emission </a:t>
            </a:r>
            <a:r>
              <a:rPr lang="en-US" sz="1800" b="1">
                <a:solidFill>
                  <a:schemeClr val="dk1"/>
                </a:solidFill>
                <a:latin typeface="Calibri"/>
                <a:ea typeface="Calibri"/>
                <a:cs typeface="Calibri"/>
                <a:sym typeface="Calibri"/>
              </a:rPr>
              <a:t>events</a:t>
            </a:r>
            <a:endParaRPr sz="1800">
              <a:solidFill>
                <a:schemeClr val="dk1"/>
              </a:solidFill>
              <a:latin typeface="Arial"/>
              <a:ea typeface="Arial"/>
              <a:cs typeface="Arial"/>
              <a:sym typeface="Arial"/>
            </a:endParaRPr>
          </a:p>
        </p:txBody>
      </p:sp>
      <p:sp>
        <p:nvSpPr>
          <p:cNvPr id="273" name="Google Shape;273;p16"/>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274" name="Google Shape;274;p16" descr="Image result for noaa logo"/>
          <p:cNvPicPr preferRelativeResize="0"/>
          <p:nvPr/>
        </p:nvPicPr>
        <p:blipFill rotWithShape="1">
          <a:blip r:embed="rId20">
            <a:alphaModFix/>
          </a:blip>
          <a:srcRect/>
          <a:stretch/>
        </p:blipFill>
        <p:spPr>
          <a:xfrm>
            <a:off x="2455403" y="720414"/>
            <a:ext cx="860492" cy="860492"/>
          </a:xfrm>
          <a:prstGeom prst="rect">
            <a:avLst/>
          </a:prstGeom>
          <a:noFill/>
          <a:ln>
            <a:noFill/>
          </a:ln>
        </p:spPr>
      </p:pic>
      <p:pic>
        <p:nvPicPr>
          <p:cNvPr id="275" name="Google Shape;275;p16" descr="NIST Logo"/>
          <p:cNvPicPr preferRelativeResize="0"/>
          <p:nvPr/>
        </p:nvPicPr>
        <p:blipFill rotWithShape="1">
          <a:blip r:embed="rId21">
            <a:alphaModFix/>
          </a:blip>
          <a:srcRect/>
          <a:stretch/>
        </p:blipFill>
        <p:spPr>
          <a:xfrm>
            <a:off x="1195625" y="848654"/>
            <a:ext cx="1188720" cy="322522"/>
          </a:xfrm>
          <a:prstGeom prst="rect">
            <a:avLst/>
          </a:prstGeom>
          <a:noFill/>
          <a:ln>
            <a:noFill/>
          </a:ln>
        </p:spPr>
      </p:pic>
      <p:sp>
        <p:nvSpPr>
          <p:cNvPr id="276" name="Google Shape;276;p16"/>
          <p:cNvSpPr txBox="1"/>
          <p:nvPr/>
        </p:nvSpPr>
        <p:spPr>
          <a:xfrm>
            <a:off x="265493" y="230433"/>
            <a:ext cx="49791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Examples of Data and Needs from Partners*</a:t>
            </a:r>
            <a:endParaRPr sz="1800">
              <a:solidFill>
                <a:schemeClr val="dk1"/>
              </a:solidFill>
              <a:latin typeface="Arial"/>
              <a:ea typeface="Arial"/>
              <a:cs typeface="Arial"/>
              <a:sym typeface="Arial"/>
            </a:endParaRPr>
          </a:p>
        </p:txBody>
      </p:sp>
      <p:sp>
        <p:nvSpPr>
          <p:cNvPr id="277" name="Google Shape;277;p16"/>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278" name="Google Shape;278;p16"/>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 Representative, but not comprehensive list</a:t>
            </a:r>
            <a:endParaRPr sz="1800">
              <a:solidFill>
                <a:schemeClr val="dk1"/>
              </a:solidFill>
              <a:latin typeface="Arial"/>
              <a:ea typeface="Arial"/>
              <a:cs typeface="Arial"/>
              <a:sym typeface="Arial"/>
            </a:endParaRPr>
          </a:p>
        </p:txBody>
      </p:sp>
      <p:pic>
        <p:nvPicPr>
          <p:cNvPr id="279" name="Google Shape;279;p16"/>
          <p:cNvPicPr preferRelativeResize="0"/>
          <p:nvPr/>
        </p:nvPicPr>
        <p:blipFill rotWithShape="1">
          <a:blip r:embed="rId22">
            <a:alphaModFix/>
          </a:blip>
          <a:srcRect/>
          <a:stretch/>
        </p:blipFill>
        <p:spPr>
          <a:xfrm>
            <a:off x="220721" y="795873"/>
            <a:ext cx="876525" cy="6004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podium&#10;&#10;AI-generated content may be incorrect.">
            <a:extLst>
              <a:ext uri="{FF2B5EF4-FFF2-40B4-BE49-F238E27FC236}">
                <a16:creationId xmlns:a16="http://schemas.microsoft.com/office/drawing/2014/main" id="{D0527407-37D3-C2D3-1510-AD0553D1C9E0}"/>
              </a:ext>
            </a:extLst>
          </p:cNvPr>
          <p:cNvPicPr>
            <a:picLocks noChangeAspect="1"/>
          </p:cNvPicPr>
          <p:nvPr/>
        </p:nvPicPr>
        <p:blipFill>
          <a:blip r:embed="rId3"/>
          <a:stretch>
            <a:fillRect/>
          </a:stretch>
        </p:blipFill>
        <p:spPr>
          <a:xfrm>
            <a:off x="4668818" y="917497"/>
            <a:ext cx="4073882" cy="3055719"/>
          </a:xfrm>
          <a:prstGeom prst="rect">
            <a:avLst/>
          </a:prstGeom>
        </p:spPr>
      </p:pic>
      <p:pic>
        <p:nvPicPr>
          <p:cNvPr id="7" name="Picture 6" descr="A person standing on a stage&#10;&#10;AI-generated content may be incorrect.">
            <a:extLst>
              <a:ext uri="{FF2B5EF4-FFF2-40B4-BE49-F238E27FC236}">
                <a16:creationId xmlns:a16="http://schemas.microsoft.com/office/drawing/2014/main" id="{FC6D72B0-241B-6857-9939-EAC41DDDD327}"/>
              </a:ext>
            </a:extLst>
          </p:cNvPr>
          <p:cNvPicPr>
            <a:picLocks noChangeAspect="1"/>
          </p:cNvPicPr>
          <p:nvPr/>
        </p:nvPicPr>
        <p:blipFill>
          <a:blip r:embed="rId4"/>
          <a:stretch>
            <a:fillRect/>
          </a:stretch>
        </p:blipFill>
        <p:spPr>
          <a:xfrm>
            <a:off x="248214" y="917498"/>
            <a:ext cx="4073882" cy="3055412"/>
          </a:xfrm>
          <a:prstGeom prst="rect">
            <a:avLst/>
          </a:prstGeom>
        </p:spPr>
      </p:pic>
      <p:pic>
        <p:nvPicPr>
          <p:cNvPr id="9" name="Picture 8" descr="A person holding flowers in her hands&#10;&#10;AI-generated content may be incorrect.">
            <a:extLst>
              <a:ext uri="{FF2B5EF4-FFF2-40B4-BE49-F238E27FC236}">
                <a16:creationId xmlns:a16="http://schemas.microsoft.com/office/drawing/2014/main" id="{0EADBDAC-35A2-F805-81A0-70F5DB6C666C}"/>
              </a:ext>
            </a:extLst>
          </p:cNvPr>
          <p:cNvPicPr>
            <a:picLocks noChangeAspect="1"/>
          </p:cNvPicPr>
          <p:nvPr/>
        </p:nvPicPr>
        <p:blipFill>
          <a:blip r:embed="rId5"/>
          <a:stretch>
            <a:fillRect/>
          </a:stretch>
        </p:blipFill>
        <p:spPr>
          <a:xfrm>
            <a:off x="9272498" y="884375"/>
            <a:ext cx="2614748" cy="3486985"/>
          </a:xfrm>
          <a:prstGeom prst="rect">
            <a:avLst/>
          </a:prstGeom>
        </p:spPr>
      </p:pic>
      <p:pic>
        <p:nvPicPr>
          <p:cNvPr id="11" name="Picture 10" descr="A person standing at a podium&#10;&#10;AI-generated content may be incorrect.">
            <a:extLst>
              <a:ext uri="{FF2B5EF4-FFF2-40B4-BE49-F238E27FC236}">
                <a16:creationId xmlns:a16="http://schemas.microsoft.com/office/drawing/2014/main" id="{A9A10ABB-546A-8333-DE6A-43172D33DE35}"/>
              </a:ext>
            </a:extLst>
          </p:cNvPr>
          <p:cNvPicPr>
            <a:picLocks noChangeAspect="1"/>
          </p:cNvPicPr>
          <p:nvPr/>
        </p:nvPicPr>
        <p:blipFill>
          <a:blip r:embed="rId6"/>
          <a:stretch>
            <a:fillRect/>
          </a:stretch>
        </p:blipFill>
        <p:spPr>
          <a:xfrm>
            <a:off x="1934020" y="3972910"/>
            <a:ext cx="3836641" cy="2558864"/>
          </a:xfrm>
          <a:prstGeom prst="rect">
            <a:avLst/>
          </a:prstGeom>
        </p:spPr>
      </p:pic>
      <p:pic>
        <p:nvPicPr>
          <p:cNvPr id="18" name="Picture 17">
            <a:extLst>
              <a:ext uri="{FF2B5EF4-FFF2-40B4-BE49-F238E27FC236}">
                <a16:creationId xmlns:a16="http://schemas.microsoft.com/office/drawing/2014/main" id="{94AA761E-E493-61FB-3524-221665BF32F1}"/>
              </a:ext>
            </a:extLst>
          </p:cNvPr>
          <p:cNvPicPr>
            <a:picLocks noChangeAspect="1"/>
          </p:cNvPicPr>
          <p:nvPr/>
        </p:nvPicPr>
        <p:blipFill>
          <a:blip r:embed="rId7"/>
          <a:stretch>
            <a:fillRect/>
          </a:stretch>
        </p:blipFill>
        <p:spPr>
          <a:xfrm>
            <a:off x="4515262" y="3518583"/>
            <a:ext cx="1449349" cy="1649468"/>
          </a:xfrm>
          <a:prstGeom prst="rect">
            <a:avLst/>
          </a:prstGeom>
        </p:spPr>
      </p:pic>
      <p:pic>
        <p:nvPicPr>
          <p:cNvPr id="20" name="Picture 19" descr="A person hugging a horse&#10;&#10;AI-generated content may be incorrect.">
            <a:extLst>
              <a:ext uri="{FF2B5EF4-FFF2-40B4-BE49-F238E27FC236}">
                <a16:creationId xmlns:a16="http://schemas.microsoft.com/office/drawing/2014/main" id="{260E3F08-D9F4-B15D-55B7-7B1CB6146C06}"/>
              </a:ext>
            </a:extLst>
          </p:cNvPr>
          <p:cNvPicPr>
            <a:picLocks noChangeAspect="1"/>
          </p:cNvPicPr>
          <p:nvPr/>
        </p:nvPicPr>
        <p:blipFill>
          <a:blip r:embed="rId8"/>
          <a:stretch>
            <a:fillRect/>
          </a:stretch>
        </p:blipFill>
        <p:spPr>
          <a:xfrm>
            <a:off x="7986508" y="2702026"/>
            <a:ext cx="1935192" cy="1935192"/>
          </a:xfrm>
          <a:prstGeom prst="rect">
            <a:avLst/>
          </a:prstGeom>
        </p:spPr>
      </p:pic>
      <p:pic>
        <p:nvPicPr>
          <p:cNvPr id="21" name="Picture 20">
            <a:extLst>
              <a:ext uri="{FF2B5EF4-FFF2-40B4-BE49-F238E27FC236}">
                <a16:creationId xmlns:a16="http://schemas.microsoft.com/office/drawing/2014/main" id="{B1338879-9DFE-67B1-6EE9-B9C0D0541FBF}"/>
              </a:ext>
            </a:extLst>
          </p:cNvPr>
          <p:cNvPicPr>
            <a:picLocks noChangeAspect="1"/>
          </p:cNvPicPr>
          <p:nvPr/>
        </p:nvPicPr>
        <p:blipFill>
          <a:blip r:embed="rId9"/>
          <a:stretch>
            <a:fillRect/>
          </a:stretch>
        </p:blipFill>
        <p:spPr>
          <a:xfrm>
            <a:off x="7623410" y="4657692"/>
            <a:ext cx="1894849" cy="1797177"/>
          </a:xfrm>
          <a:prstGeom prst="rect">
            <a:avLst/>
          </a:prstGeom>
        </p:spPr>
      </p:pic>
      <p:pic>
        <p:nvPicPr>
          <p:cNvPr id="25" name="Picture 24" descr="A person holding a ticket&#10;&#10;AI-generated content may be incorrect.">
            <a:extLst>
              <a:ext uri="{FF2B5EF4-FFF2-40B4-BE49-F238E27FC236}">
                <a16:creationId xmlns:a16="http://schemas.microsoft.com/office/drawing/2014/main" id="{25FEB86A-2928-7172-919F-B56966D44941}"/>
              </a:ext>
            </a:extLst>
          </p:cNvPr>
          <p:cNvPicPr>
            <a:picLocks noChangeAspect="1"/>
          </p:cNvPicPr>
          <p:nvPr/>
        </p:nvPicPr>
        <p:blipFill>
          <a:blip r:embed="rId10"/>
          <a:stretch>
            <a:fillRect/>
          </a:stretch>
        </p:blipFill>
        <p:spPr>
          <a:xfrm>
            <a:off x="10267641" y="4365320"/>
            <a:ext cx="1619605" cy="2160084"/>
          </a:xfrm>
          <a:prstGeom prst="rect">
            <a:avLst/>
          </a:prstGeom>
        </p:spPr>
      </p:pic>
      <p:pic>
        <p:nvPicPr>
          <p:cNvPr id="13" name="Picture 12" descr="A person speaking into a microphone&#10;&#10;AI-generated content may be incorrect.">
            <a:extLst>
              <a:ext uri="{FF2B5EF4-FFF2-40B4-BE49-F238E27FC236}">
                <a16:creationId xmlns:a16="http://schemas.microsoft.com/office/drawing/2014/main" id="{FDE22CFC-C526-5E89-8BAC-2A682D1914F2}"/>
              </a:ext>
            </a:extLst>
          </p:cNvPr>
          <p:cNvPicPr>
            <a:picLocks noChangeAspect="1"/>
          </p:cNvPicPr>
          <p:nvPr/>
        </p:nvPicPr>
        <p:blipFill>
          <a:blip r:embed="rId11"/>
          <a:stretch>
            <a:fillRect/>
          </a:stretch>
        </p:blipFill>
        <p:spPr>
          <a:xfrm>
            <a:off x="188696" y="2422460"/>
            <a:ext cx="1746760" cy="3100899"/>
          </a:xfrm>
          <a:prstGeom prst="rect">
            <a:avLst/>
          </a:prstGeom>
        </p:spPr>
      </p:pic>
      <p:pic>
        <p:nvPicPr>
          <p:cNvPr id="3" name="Picture 2" descr="A person in a suit and glasses&#10;&#10;AI-generated content may be incorrect.">
            <a:extLst>
              <a:ext uri="{FF2B5EF4-FFF2-40B4-BE49-F238E27FC236}">
                <a16:creationId xmlns:a16="http://schemas.microsoft.com/office/drawing/2014/main" id="{970D6D3E-0609-374F-80A2-7D4911308B04}"/>
              </a:ext>
            </a:extLst>
          </p:cNvPr>
          <p:cNvPicPr>
            <a:picLocks noChangeAspect="1"/>
          </p:cNvPicPr>
          <p:nvPr/>
        </p:nvPicPr>
        <p:blipFill>
          <a:blip r:embed="rId12"/>
          <a:stretch>
            <a:fillRect/>
          </a:stretch>
        </p:blipFill>
        <p:spPr>
          <a:xfrm>
            <a:off x="5777459" y="3170390"/>
            <a:ext cx="2255709" cy="1812909"/>
          </a:xfrm>
          <a:prstGeom prst="rect">
            <a:avLst/>
          </a:prstGeom>
        </p:spPr>
      </p:pic>
      <p:pic>
        <p:nvPicPr>
          <p:cNvPr id="4" name="Picture 3" descr="Two women smiling for a selfie&#10;&#10;AI-generated content may be incorrect.">
            <a:extLst>
              <a:ext uri="{FF2B5EF4-FFF2-40B4-BE49-F238E27FC236}">
                <a16:creationId xmlns:a16="http://schemas.microsoft.com/office/drawing/2014/main" id="{6F5283C4-002A-F7B7-7B57-A2751C38CDAA}"/>
              </a:ext>
            </a:extLst>
          </p:cNvPr>
          <p:cNvPicPr>
            <a:picLocks noChangeAspect="1"/>
          </p:cNvPicPr>
          <p:nvPr/>
        </p:nvPicPr>
        <p:blipFill>
          <a:blip r:embed="rId13"/>
          <a:stretch>
            <a:fillRect/>
          </a:stretch>
        </p:blipFill>
        <p:spPr>
          <a:xfrm>
            <a:off x="5629353" y="4843507"/>
            <a:ext cx="2437966" cy="1828475"/>
          </a:xfrm>
          <a:prstGeom prst="rect">
            <a:avLst/>
          </a:prstGeom>
        </p:spPr>
      </p:pic>
      <p:pic>
        <p:nvPicPr>
          <p:cNvPr id="8" name="Picture 7" descr="A person smiling at the camera&#10;&#10;AI-generated content may be incorrect.">
            <a:extLst>
              <a:ext uri="{FF2B5EF4-FFF2-40B4-BE49-F238E27FC236}">
                <a16:creationId xmlns:a16="http://schemas.microsoft.com/office/drawing/2014/main" id="{C267FAA2-3D37-7687-6185-B7878C5AD7AA}"/>
              </a:ext>
            </a:extLst>
          </p:cNvPr>
          <p:cNvPicPr>
            <a:picLocks noChangeAspect="1"/>
          </p:cNvPicPr>
          <p:nvPr/>
        </p:nvPicPr>
        <p:blipFill>
          <a:blip r:embed="rId14"/>
          <a:stretch>
            <a:fillRect/>
          </a:stretch>
        </p:blipFill>
        <p:spPr>
          <a:xfrm>
            <a:off x="9184555" y="5453744"/>
            <a:ext cx="1258421" cy="1284638"/>
          </a:xfrm>
          <a:prstGeom prst="rect">
            <a:avLst/>
          </a:prstGeom>
        </p:spPr>
      </p:pic>
      <p:pic>
        <p:nvPicPr>
          <p:cNvPr id="6" name="Picture 5" descr="A close-up of a person smiling&#10;&#10;AI-generated content may be incorrect.">
            <a:extLst>
              <a:ext uri="{FF2B5EF4-FFF2-40B4-BE49-F238E27FC236}">
                <a16:creationId xmlns:a16="http://schemas.microsoft.com/office/drawing/2014/main" id="{633127C8-4BA8-80CB-BCF0-4E1A5981C2D8}"/>
              </a:ext>
            </a:extLst>
          </p:cNvPr>
          <p:cNvPicPr>
            <a:picLocks noChangeAspect="1"/>
          </p:cNvPicPr>
          <p:nvPr/>
        </p:nvPicPr>
        <p:blipFill>
          <a:blip r:embed="rId15"/>
          <a:stretch>
            <a:fillRect/>
          </a:stretch>
        </p:blipFill>
        <p:spPr>
          <a:xfrm>
            <a:off x="3579691" y="3030170"/>
            <a:ext cx="1108500" cy="1368368"/>
          </a:xfrm>
          <a:prstGeom prst="rect">
            <a:avLst/>
          </a:prstGeom>
        </p:spPr>
      </p:pic>
      <p:pic>
        <p:nvPicPr>
          <p:cNvPr id="15" name="Picture 14" descr="A person holding a sign in front of a beach&#10;&#10;AI-generated content may be incorrect.">
            <a:extLst>
              <a:ext uri="{FF2B5EF4-FFF2-40B4-BE49-F238E27FC236}">
                <a16:creationId xmlns:a16="http://schemas.microsoft.com/office/drawing/2014/main" id="{FDA37ACA-A6DC-A8F7-0E8F-AFF3224A1630}"/>
              </a:ext>
            </a:extLst>
          </p:cNvPr>
          <p:cNvPicPr>
            <a:picLocks noChangeAspect="1"/>
          </p:cNvPicPr>
          <p:nvPr/>
        </p:nvPicPr>
        <p:blipFill>
          <a:blip r:embed="rId16"/>
          <a:stretch>
            <a:fillRect/>
          </a:stretch>
        </p:blipFill>
        <p:spPr>
          <a:xfrm>
            <a:off x="152991" y="4598277"/>
            <a:ext cx="2803919" cy="2102939"/>
          </a:xfrm>
          <a:prstGeom prst="rect">
            <a:avLst/>
          </a:prstGeom>
        </p:spPr>
      </p:pic>
      <p:pic>
        <p:nvPicPr>
          <p:cNvPr id="10" name="Picture 9" descr="A person wearing a white scarf&#10;&#10;AI-generated content may be incorrect.">
            <a:extLst>
              <a:ext uri="{FF2B5EF4-FFF2-40B4-BE49-F238E27FC236}">
                <a16:creationId xmlns:a16="http://schemas.microsoft.com/office/drawing/2014/main" id="{C7317650-7699-39C8-247B-DDCA9707921D}"/>
              </a:ext>
            </a:extLst>
          </p:cNvPr>
          <p:cNvPicPr>
            <a:picLocks noChangeAspect="1"/>
          </p:cNvPicPr>
          <p:nvPr/>
        </p:nvPicPr>
        <p:blipFill>
          <a:blip r:embed="rId17"/>
          <a:stretch>
            <a:fillRect/>
          </a:stretch>
        </p:blipFill>
        <p:spPr>
          <a:xfrm>
            <a:off x="4511866" y="5168051"/>
            <a:ext cx="1151889" cy="1413398"/>
          </a:xfrm>
          <a:prstGeom prst="rect">
            <a:avLst/>
          </a:prstGeom>
        </p:spPr>
      </p:pic>
    </p:spTree>
    <p:extLst>
      <p:ext uri="{BB962C8B-B14F-4D97-AF65-F5344CB8AC3E}">
        <p14:creationId xmlns:p14="http://schemas.microsoft.com/office/powerpoint/2010/main" val="365050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endParaRPr/>
          </a:p>
        </p:txBody>
      </p:sp>
      <p:sp>
        <p:nvSpPr>
          <p:cNvPr id="285" name="Google Shape;285;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286" name="Google Shape;286;p17"/>
          <p:cNvSpPr/>
          <p:nvPr/>
        </p:nvSpPr>
        <p:spPr>
          <a:xfrm>
            <a:off x="13379" y="-11971"/>
            <a:ext cx="12194269" cy="686997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17" descr="Image result for epa logo"/>
          <p:cNvPicPr preferRelativeResize="0"/>
          <p:nvPr/>
        </p:nvPicPr>
        <p:blipFill rotWithShape="1">
          <a:blip r:embed="rId3">
            <a:alphaModFix/>
          </a:blip>
          <a:srcRect/>
          <a:stretch/>
        </p:blipFill>
        <p:spPr>
          <a:xfrm>
            <a:off x="3196451" y="702721"/>
            <a:ext cx="1383454" cy="922302"/>
          </a:xfrm>
          <a:prstGeom prst="rect">
            <a:avLst/>
          </a:prstGeom>
          <a:noFill/>
          <a:ln>
            <a:noFill/>
          </a:ln>
        </p:spPr>
      </p:pic>
      <p:pic>
        <p:nvPicPr>
          <p:cNvPr id="288" name="Google Shape;288;p17" descr="Gridded 2012 Methane Emissions | US EPA"/>
          <p:cNvPicPr preferRelativeResize="0"/>
          <p:nvPr/>
        </p:nvPicPr>
        <p:blipFill rotWithShape="1">
          <a:blip r:embed="rId4">
            <a:alphaModFix/>
          </a:blip>
          <a:srcRect/>
          <a:stretch/>
        </p:blipFill>
        <p:spPr>
          <a:xfrm>
            <a:off x="9704324" y="2314095"/>
            <a:ext cx="1663691" cy="902454"/>
          </a:xfrm>
          <a:prstGeom prst="rect">
            <a:avLst/>
          </a:prstGeom>
          <a:noFill/>
          <a:ln>
            <a:noFill/>
          </a:ln>
        </p:spPr>
      </p:pic>
      <p:pic>
        <p:nvPicPr>
          <p:cNvPr id="289" name="Google Shape;289;p17" descr="Programmer female with solid fill"/>
          <p:cNvPicPr preferRelativeResize="0"/>
          <p:nvPr/>
        </p:nvPicPr>
        <p:blipFill rotWithShape="1">
          <a:blip r:embed="rId5">
            <a:alphaModFix/>
          </a:blip>
          <a:srcRect/>
          <a:stretch/>
        </p:blipFill>
        <p:spPr>
          <a:xfrm>
            <a:off x="7144900" y="3326655"/>
            <a:ext cx="2284678" cy="2284678"/>
          </a:xfrm>
          <a:prstGeom prst="rect">
            <a:avLst/>
          </a:prstGeom>
          <a:noFill/>
          <a:ln>
            <a:noFill/>
          </a:ln>
        </p:spPr>
      </p:pic>
      <p:pic>
        <p:nvPicPr>
          <p:cNvPr id="290" name="Google Shape;290;p17" descr="Server with solid fill"/>
          <p:cNvPicPr preferRelativeResize="0"/>
          <p:nvPr/>
        </p:nvPicPr>
        <p:blipFill rotWithShape="1">
          <a:blip r:embed="rId6">
            <a:alphaModFix/>
          </a:blip>
          <a:srcRect/>
          <a:stretch/>
        </p:blipFill>
        <p:spPr>
          <a:xfrm>
            <a:off x="5042539" y="3216549"/>
            <a:ext cx="2481643" cy="2481643"/>
          </a:xfrm>
          <a:prstGeom prst="rect">
            <a:avLst/>
          </a:prstGeom>
          <a:noFill/>
          <a:ln>
            <a:noFill/>
          </a:ln>
        </p:spPr>
      </p:pic>
      <p:pic>
        <p:nvPicPr>
          <p:cNvPr id="291" name="Google Shape;291;p17" descr="Cloud with solid fill"/>
          <p:cNvPicPr preferRelativeResize="0"/>
          <p:nvPr/>
        </p:nvPicPr>
        <p:blipFill rotWithShape="1">
          <a:blip r:embed="rId7">
            <a:alphaModFix/>
          </a:blip>
          <a:srcRect/>
          <a:stretch/>
        </p:blipFill>
        <p:spPr>
          <a:xfrm>
            <a:off x="5592924" y="1179288"/>
            <a:ext cx="2929888" cy="2929888"/>
          </a:xfrm>
          <a:prstGeom prst="rect">
            <a:avLst/>
          </a:prstGeom>
          <a:noFill/>
          <a:ln>
            <a:noFill/>
          </a:ln>
        </p:spPr>
      </p:pic>
      <p:sp>
        <p:nvSpPr>
          <p:cNvPr id="292" name="Google Shape;292;p17"/>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2"/>
              </a:solidFill>
              <a:latin typeface="Calibri"/>
              <a:ea typeface="Calibri"/>
              <a:cs typeface="Calibri"/>
              <a:sym typeface="Calibri"/>
            </a:endParaRPr>
          </a:p>
        </p:txBody>
      </p:sp>
      <p:sp>
        <p:nvSpPr>
          <p:cNvPr id="293" name="Google Shape;293;p17"/>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2"/>
              </a:solidFill>
              <a:latin typeface="Calibri"/>
              <a:ea typeface="Calibri"/>
              <a:cs typeface="Calibri"/>
              <a:sym typeface="Calibri"/>
            </a:endParaRPr>
          </a:p>
        </p:txBody>
      </p:sp>
      <p:sp>
        <p:nvSpPr>
          <p:cNvPr id="294" name="Google Shape;294;p17"/>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5" name="Google Shape;295;p17"/>
          <p:cNvSpPr txBox="1"/>
          <p:nvPr/>
        </p:nvSpPr>
        <p:spPr>
          <a:xfrm>
            <a:off x="168783" y="2080806"/>
            <a:ext cx="2006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Earth Observations</a:t>
            </a:r>
            <a:endParaRPr sz="1800">
              <a:solidFill>
                <a:schemeClr val="dk1"/>
              </a:solidFill>
              <a:latin typeface="Arial"/>
              <a:ea typeface="Arial"/>
              <a:cs typeface="Arial"/>
              <a:sym typeface="Arial"/>
            </a:endParaRPr>
          </a:p>
        </p:txBody>
      </p:sp>
      <p:sp>
        <p:nvSpPr>
          <p:cNvPr id="296" name="Google Shape;296;p17"/>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7" name="Google Shape;297;p17"/>
          <p:cNvSpPr txBox="1"/>
          <p:nvPr/>
        </p:nvSpPr>
        <p:spPr>
          <a:xfrm>
            <a:off x="3078485" y="2080806"/>
            <a:ext cx="10935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Modeling</a:t>
            </a:r>
            <a:endParaRPr sz="1800">
              <a:solidFill>
                <a:schemeClr val="dk1"/>
              </a:solidFill>
              <a:latin typeface="Arial"/>
              <a:ea typeface="Arial"/>
              <a:cs typeface="Arial"/>
              <a:sym typeface="Arial"/>
            </a:endParaRPr>
          </a:p>
        </p:txBody>
      </p:sp>
      <p:sp>
        <p:nvSpPr>
          <p:cNvPr id="298" name="Google Shape;298;p17"/>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9" name="Google Shape;299;p17"/>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0" name="Google Shape;300;p17"/>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1" name="Google Shape;301;p17"/>
          <p:cNvSpPr txBox="1"/>
          <p:nvPr/>
        </p:nvSpPr>
        <p:spPr>
          <a:xfrm>
            <a:off x="6052053" y="1444019"/>
            <a:ext cx="2469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GHG System Integration</a:t>
            </a:r>
            <a:endParaRPr sz="1800">
              <a:solidFill>
                <a:schemeClr val="dk1"/>
              </a:solidFill>
              <a:latin typeface="Arial"/>
              <a:ea typeface="Arial"/>
              <a:cs typeface="Arial"/>
              <a:sym typeface="Arial"/>
            </a:endParaRPr>
          </a:p>
        </p:txBody>
      </p:sp>
      <p:sp>
        <p:nvSpPr>
          <p:cNvPr id="302" name="Google Shape;302;p17"/>
          <p:cNvSpPr txBox="1"/>
          <p:nvPr/>
        </p:nvSpPr>
        <p:spPr>
          <a:xfrm>
            <a:off x="5023554" y="1882534"/>
            <a:ext cx="2426847"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700"/>
              <a:buFont typeface="Calibri"/>
              <a:buNone/>
            </a:pPr>
            <a:r>
              <a:rPr lang="en-US" sz="1700" b="1">
                <a:solidFill>
                  <a:schemeClr val="dk1"/>
                </a:solidFill>
                <a:latin typeface="Calibri"/>
                <a:ea typeface="Calibri"/>
                <a:cs typeface="Calibri"/>
                <a:sym typeface="Calibri"/>
              </a:rPr>
              <a:t>Research &amp;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700"/>
              <a:buFont typeface="Calibri"/>
              <a:buNone/>
            </a:pPr>
            <a:r>
              <a:rPr lang="en-US" sz="1700" b="1">
                <a:solidFill>
                  <a:schemeClr val="dk1"/>
                </a:solidFill>
                <a:latin typeface="Calibri"/>
                <a:ea typeface="Calibri"/>
                <a:cs typeface="Calibri"/>
                <a:sym typeface="Calibri"/>
              </a:rPr>
              <a:t>Applications</a:t>
            </a:r>
            <a:endParaRPr sz="1800">
              <a:solidFill>
                <a:schemeClr val="dk1"/>
              </a:solidFill>
              <a:latin typeface="Arial"/>
              <a:ea typeface="Arial"/>
              <a:cs typeface="Arial"/>
              <a:sym typeface="Arial"/>
            </a:endParaRPr>
          </a:p>
        </p:txBody>
      </p:sp>
      <p:sp>
        <p:nvSpPr>
          <p:cNvPr id="303" name="Google Shape;303;p17"/>
          <p:cNvSpPr txBox="1"/>
          <p:nvPr/>
        </p:nvSpPr>
        <p:spPr>
          <a:xfrm>
            <a:off x="5061087" y="2463260"/>
            <a:ext cx="213646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Leverages ESDS/ VEDA capabilities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Test bedding of modeling, integration approaches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Thorough evaluation of new observations before transition</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Advanced users</a:t>
            </a:r>
            <a:endParaRPr sz="1800">
              <a:solidFill>
                <a:schemeClr val="dk1"/>
              </a:solidFill>
              <a:latin typeface="Arial"/>
              <a:ea typeface="Arial"/>
              <a:cs typeface="Arial"/>
              <a:sym typeface="Arial"/>
            </a:endParaRPr>
          </a:p>
        </p:txBody>
      </p:sp>
      <p:sp>
        <p:nvSpPr>
          <p:cNvPr id="304" name="Google Shape;304;p17"/>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5" name="Google Shape;305;p17"/>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6" name="Google Shape;306;p17"/>
          <p:cNvSpPr txBox="1"/>
          <p:nvPr/>
        </p:nvSpPr>
        <p:spPr>
          <a:xfrm>
            <a:off x="7500070" y="1863092"/>
            <a:ext cx="17789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End user system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(Front End)</a:t>
            </a:r>
            <a:endParaRPr sz="1800">
              <a:solidFill>
                <a:schemeClr val="dk1"/>
              </a:solidFill>
              <a:latin typeface="Arial"/>
              <a:ea typeface="Arial"/>
              <a:cs typeface="Arial"/>
              <a:sym typeface="Arial"/>
            </a:endParaRPr>
          </a:p>
        </p:txBody>
      </p:sp>
      <p:sp>
        <p:nvSpPr>
          <p:cNvPr id="307" name="Google Shape;307;p17"/>
          <p:cNvSpPr txBox="1"/>
          <p:nvPr/>
        </p:nvSpPr>
        <p:spPr>
          <a:xfrm>
            <a:off x="7448207" y="2448309"/>
            <a:ext cx="2268435"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Leverages ESDS/VEDA</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Public-facing</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Curated, mature products representing consensus view</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Science and </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non-science users</a:t>
            </a: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Enhanced help desk support</a:t>
            </a:r>
            <a:endParaRPr sz="1800">
              <a:solidFill>
                <a:schemeClr val="dk1"/>
              </a:solidFill>
              <a:latin typeface="Arial"/>
              <a:ea typeface="Arial"/>
              <a:cs typeface="Arial"/>
              <a:sym typeface="Arial"/>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308" name="Google Shape;308;p17"/>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9" name="Google Shape;309;p17"/>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10" name="Google Shape;310;p17"/>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11" name="Google Shape;311;p17"/>
          <p:cNvSpPr txBox="1"/>
          <p:nvPr/>
        </p:nvSpPr>
        <p:spPr>
          <a:xfrm>
            <a:off x="9718204" y="1385402"/>
            <a:ext cx="24894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New Insights</a:t>
            </a:r>
            <a:endParaRPr sz="1800">
              <a:solidFill>
                <a:schemeClr val="dk1"/>
              </a:solidFill>
              <a:latin typeface="Arial"/>
              <a:ea typeface="Arial"/>
              <a:cs typeface="Arial"/>
              <a:sym typeface="Arial"/>
            </a:endParaRPr>
          </a:p>
        </p:txBody>
      </p:sp>
      <p:pic>
        <p:nvPicPr>
          <p:cNvPr id="312" name="Google Shape;312;p17" descr="Orbiting Carbon Observatory-2: Graphics"/>
          <p:cNvPicPr preferRelativeResize="0"/>
          <p:nvPr/>
        </p:nvPicPr>
        <p:blipFill rotWithShape="1">
          <a:blip r:embed="rId8">
            <a:alphaModFix/>
          </a:blip>
          <a:srcRect/>
          <a:stretch/>
        </p:blipFill>
        <p:spPr>
          <a:xfrm>
            <a:off x="95931" y="2435623"/>
            <a:ext cx="979952" cy="1154667"/>
          </a:xfrm>
          <a:prstGeom prst="rect">
            <a:avLst/>
          </a:prstGeom>
          <a:noFill/>
          <a:ln>
            <a:noFill/>
          </a:ln>
        </p:spPr>
      </p:pic>
      <p:pic>
        <p:nvPicPr>
          <p:cNvPr id="313" name="Google Shape;313;p17"/>
          <p:cNvPicPr preferRelativeResize="0"/>
          <p:nvPr/>
        </p:nvPicPr>
        <p:blipFill rotWithShape="1">
          <a:blip r:embed="rId9">
            <a:alphaModFix/>
          </a:blip>
          <a:srcRect/>
          <a:stretch/>
        </p:blipFill>
        <p:spPr>
          <a:xfrm>
            <a:off x="1122698" y="2435623"/>
            <a:ext cx="979952" cy="1154667"/>
          </a:xfrm>
          <a:prstGeom prst="rect">
            <a:avLst/>
          </a:prstGeom>
          <a:noFill/>
          <a:ln>
            <a:noFill/>
          </a:ln>
        </p:spPr>
      </p:pic>
      <p:pic>
        <p:nvPicPr>
          <p:cNvPr id="314" name="Google Shape;314;p17" descr="A view of earth from space&#10;&#10;Description automatically generated with low confidence"/>
          <p:cNvPicPr preferRelativeResize="0"/>
          <p:nvPr/>
        </p:nvPicPr>
        <p:blipFill rotWithShape="1">
          <a:blip r:embed="rId10">
            <a:alphaModFix/>
          </a:blip>
          <a:srcRect/>
          <a:stretch/>
        </p:blipFill>
        <p:spPr>
          <a:xfrm>
            <a:off x="95931" y="3765855"/>
            <a:ext cx="1578563" cy="781353"/>
          </a:xfrm>
          <a:prstGeom prst="rect">
            <a:avLst/>
          </a:prstGeom>
          <a:noFill/>
          <a:ln>
            <a:noFill/>
          </a:ln>
        </p:spPr>
      </p:pic>
      <p:pic>
        <p:nvPicPr>
          <p:cNvPr id="315" name="Google Shape;315;p17" descr="oda_nightlight_co2.001.png"/>
          <p:cNvPicPr preferRelativeResize="0"/>
          <p:nvPr/>
        </p:nvPicPr>
        <p:blipFill rotWithShape="1">
          <a:blip r:embed="rId11">
            <a:alphaModFix/>
          </a:blip>
          <a:srcRect/>
          <a:stretch/>
        </p:blipFill>
        <p:spPr>
          <a:xfrm>
            <a:off x="549486" y="4161168"/>
            <a:ext cx="1553164" cy="957493"/>
          </a:xfrm>
          <a:prstGeom prst="rect">
            <a:avLst/>
          </a:prstGeom>
          <a:noFill/>
          <a:ln>
            <a:noFill/>
          </a:ln>
        </p:spPr>
      </p:pic>
      <p:pic>
        <p:nvPicPr>
          <p:cNvPr id="316" name="Google Shape;316;p17"/>
          <p:cNvPicPr preferRelativeResize="0"/>
          <p:nvPr/>
        </p:nvPicPr>
        <p:blipFill rotWithShape="1">
          <a:blip r:embed="rId12">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17" name="Google Shape;317;p17"/>
          <p:cNvPicPr preferRelativeResize="0"/>
          <p:nvPr/>
        </p:nvPicPr>
        <p:blipFill rotWithShape="1">
          <a:blip r:embed="rId13">
            <a:alphaModFix/>
          </a:blip>
          <a:srcRect/>
          <a:stretch/>
        </p:blipFill>
        <p:spPr>
          <a:xfrm>
            <a:off x="2639684" y="2450138"/>
            <a:ext cx="1735234" cy="976069"/>
          </a:xfrm>
          <a:prstGeom prst="rect">
            <a:avLst/>
          </a:prstGeom>
          <a:noFill/>
          <a:ln>
            <a:noFill/>
          </a:ln>
        </p:spPr>
      </p:pic>
      <p:pic>
        <p:nvPicPr>
          <p:cNvPr id="318" name="Google Shape;318;p17"/>
          <p:cNvPicPr preferRelativeResize="0"/>
          <p:nvPr/>
        </p:nvPicPr>
        <p:blipFill rotWithShape="1">
          <a:blip r:embed="rId14">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19" name="Google Shape;319;p17"/>
          <p:cNvPicPr preferRelativeResize="0"/>
          <p:nvPr/>
        </p:nvPicPr>
        <p:blipFill rotWithShape="1">
          <a:blip r:embed="rId15">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20" name="Google Shape;320;p17"/>
          <p:cNvPicPr preferRelativeResize="0"/>
          <p:nvPr/>
        </p:nvPicPr>
        <p:blipFill rotWithShape="1">
          <a:blip r:embed="rId16">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21" name="Google Shape;321;p17"/>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322" name="Google Shape;322;p17"/>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323" name="Google Shape;323;p17"/>
          <p:cNvSpPr txBox="1"/>
          <p:nvPr/>
        </p:nvSpPr>
        <p:spPr>
          <a:xfrm>
            <a:off x="1297290" y="6110050"/>
            <a:ext cx="449071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Improvement of modeling, observing techniques</a:t>
            </a:r>
            <a:endParaRPr sz="1800">
              <a:solidFill>
                <a:schemeClr val="dk1"/>
              </a:solidFill>
              <a:latin typeface="Arial"/>
              <a:ea typeface="Arial"/>
              <a:cs typeface="Arial"/>
              <a:sym typeface="Arial"/>
            </a:endParaRPr>
          </a:p>
        </p:txBody>
      </p:sp>
      <p:sp>
        <p:nvSpPr>
          <p:cNvPr id="324" name="Google Shape;324;p17"/>
          <p:cNvSpPr txBox="1"/>
          <p:nvPr/>
        </p:nvSpPr>
        <p:spPr>
          <a:xfrm>
            <a:off x="2963439" y="6385205"/>
            <a:ext cx="4985403"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Incorporation of stakeholder needs and feedback</a:t>
            </a:r>
            <a:endParaRPr sz="1800">
              <a:solidFill>
                <a:schemeClr val="dk1"/>
              </a:solidFill>
              <a:latin typeface="Arial"/>
              <a:ea typeface="Arial"/>
              <a:cs typeface="Arial"/>
              <a:sym typeface="Arial"/>
            </a:endParaRPr>
          </a:p>
        </p:txBody>
      </p:sp>
      <p:sp>
        <p:nvSpPr>
          <p:cNvPr id="325" name="Google Shape;325;p17"/>
          <p:cNvSpPr txBox="1"/>
          <p:nvPr/>
        </p:nvSpPr>
        <p:spPr>
          <a:xfrm>
            <a:off x="9636574" y="1750848"/>
            <a:ext cx="243631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Gridded anthropogenic emissions </a:t>
            </a:r>
            <a:endParaRPr sz="1800">
              <a:solidFill>
                <a:schemeClr val="dk1"/>
              </a:solidFill>
              <a:latin typeface="Arial"/>
              <a:ea typeface="Arial"/>
              <a:cs typeface="Arial"/>
              <a:sym typeface="Arial"/>
            </a:endParaRPr>
          </a:p>
        </p:txBody>
      </p:sp>
      <p:pic>
        <p:nvPicPr>
          <p:cNvPr id="326" name="Google Shape;326;p17" descr="Inventory of U.S. Greenhouse Gas Emissions and Sinks | US EPA"/>
          <p:cNvPicPr preferRelativeResize="0"/>
          <p:nvPr/>
        </p:nvPicPr>
        <p:blipFill rotWithShape="1">
          <a:blip r:embed="rId17">
            <a:alphaModFix/>
          </a:blip>
          <a:srcRect/>
          <a:stretch/>
        </p:blipFill>
        <p:spPr>
          <a:xfrm>
            <a:off x="11368015" y="2326167"/>
            <a:ext cx="766329" cy="896436"/>
          </a:xfrm>
          <a:prstGeom prst="rect">
            <a:avLst/>
          </a:prstGeom>
          <a:noFill/>
          <a:ln>
            <a:noFill/>
          </a:ln>
        </p:spPr>
      </p:pic>
      <p:pic>
        <p:nvPicPr>
          <p:cNvPr id="327" name="Google Shape;327;p17" descr="USDA Secretary Perdue Directs U.S. Forest Service to Prioritize National  Forest System Production and Public Access"/>
          <p:cNvPicPr preferRelativeResize="0"/>
          <p:nvPr/>
        </p:nvPicPr>
        <p:blipFill rotWithShape="1">
          <a:blip r:embed="rId18">
            <a:alphaModFix/>
          </a:blip>
          <a:srcRect/>
          <a:stretch/>
        </p:blipFill>
        <p:spPr>
          <a:xfrm>
            <a:off x="10520758" y="3295703"/>
            <a:ext cx="1575311" cy="1048298"/>
          </a:xfrm>
          <a:prstGeom prst="rect">
            <a:avLst/>
          </a:prstGeom>
          <a:noFill/>
          <a:ln>
            <a:noFill/>
          </a:ln>
        </p:spPr>
      </p:pic>
      <p:sp>
        <p:nvSpPr>
          <p:cNvPr id="328" name="Google Shape;328;p17"/>
          <p:cNvSpPr txBox="1"/>
          <p:nvPr/>
        </p:nvSpPr>
        <p:spPr>
          <a:xfrm>
            <a:off x="9630565" y="3271609"/>
            <a:ext cx="14722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Natural GHG Emissions</a:t>
            </a:r>
            <a:endParaRPr sz="1800">
              <a:solidFill>
                <a:schemeClr val="dk1"/>
              </a:solidFill>
              <a:latin typeface="Arial"/>
              <a:ea typeface="Arial"/>
              <a:cs typeface="Arial"/>
              <a:sym typeface="Arial"/>
            </a:endParaRPr>
          </a:p>
        </p:txBody>
      </p:sp>
      <p:pic>
        <p:nvPicPr>
          <p:cNvPr id="329" name="Google Shape;329;p17" descr="Scientists find massive methane leak at Pemex Gulf of Mexico oil field  -paper | Reuters"/>
          <p:cNvPicPr preferRelativeResize="0"/>
          <p:nvPr/>
        </p:nvPicPr>
        <p:blipFill rotWithShape="1">
          <a:blip r:embed="rId19">
            <a:alphaModFix/>
          </a:blip>
          <a:srcRect/>
          <a:stretch/>
        </p:blipFill>
        <p:spPr>
          <a:xfrm>
            <a:off x="9750325" y="4437605"/>
            <a:ext cx="1725811" cy="1148449"/>
          </a:xfrm>
          <a:prstGeom prst="rect">
            <a:avLst/>
          </a:prstGeom>
          <a:noFill/>
          <a:ln>
            <a:noFill/>
          </a:ln>
        </p:spPr>
      </p:pic>
      <p:sp>
        <p:nvSpPr>
          <p:cNvPr id="330" name="Google Shape;330;p17"/>
          <p:cNvSpPr txBox="1"/>
          <p:nvPr/>
        </p:nvSpPr>
        <p:spPr>
          <a:xfrm>
            <a:off x="9799194" y="4362542"/>
            <a:ext cx="25494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Detecting and </a:t>
            </a:r>
            <a:r>
              <a:rPr lang="en-US" sz="1800" b="1">
                <a:solidFill>
                  <a:schemeClr val="dk1"/>
                </a:solidFill>
                <a:latin typeface="Calibri"/>
                <a:ea typeface="Calibri"/>
                <a:cs typeface="Calibri"/>
                <a:sym typeface="Calibri"/>
              </a:rPr>
              <a:t>tracking </a:t>
            </a:r>
            <a:r>
              <a:rPr lang="en-US" sz="1800" b="1">
                <a:solidFill>
                  <a:schemeClr val="lt1"/>
                </a:solidFill>
                <a:latin typeface="Calibri"/>
                <a:ea typeface="Calibri"/>
                <a:cs typeface="Calibri"/>
                <a:sym typeface="Calibri"/>
              </a:rPr>
              <a:t>high emission </a:t>
            </a:r>
            <a:r>
              <a:rPr lang="en-US" sz="1800" b="1">
                <a:solidFill>
                  <a:schemeClr val="dk1"/>
                </a:solidFill>
                <a:latin typeface="Calibri"/>
                <a:ea typeface="Calibri"/>
                <a:cs typeface="Calibri"/>
                <a:sym typeface="Calibri"/>
              </a:rPr>
              <a:t>events</a:t>
            </a:r>
            <a:endParaRPr sz="1800">
              <a:solidFill>
                <a:schemeClr val="dk1"/>
              </a:solidFill>
              <a:latin typeface="Arial"/>
              <a:ea typeface="Arial"/>
              <a:cs typeface="Arial"/>
              <a:sym typeface="Arial"/>
            </a:endParaRPr>
          </a:p>
        </p:txBody>
      </p:sp>
      <p:sp>
        <p:nvSpPr>
          <p:cNvPr id="331" name="Google Shape;331;p17"/>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332" name="Google Shape;332;p17" descr="Image result for noaa logo"/>
          <p:cNvPicPr preferRelativeResize="0"/>
          <p:nvPr/>
        </p:nvPicPr>
        <p:blipFill rotWithShape="1">
          <a:blip r:embed="rId20">
            <a:alphaModFix/>
          </a:blip>
          <a:srcRect/>
          <a:stretch/>
        </p:blipFill>
        <p:spPr>
          <a:xfrm>
            <a:off x="2455403" y="720414"/>
            <a:ext cx="860492" cy="860492"/>
          </a:xfrm>
          <a:prstGeom prst="rect">
            <a:avLst/>
          </a:prstGeom>
          <a:noFill/>
          <a:ln>
            <a:noFill/>
          </a:ln>
        </p:spPr>
      </p:pic>
      <p:pic>
        <p:nvPicPr>
          <p:cNvPr id="333" name="Google Shape;333;p17" descr="NIST Logo"/>
          <p:cNvPicPr preferRelativeResize="0"/>
          <p:nvPr/>
        </p:nvPicPr>
        <p:blipFill rotWithShape="1">
          <a:blip r:embed="rId21">
            <a:alphaModFix/>
          </a:blip>
          <a:srcRect/>
          <a:stretch/>
        </p:blipFill>
        <p:spPr>
          <a:xfrm>
            <a:off x="1195625" y="848654"/>
            <a:ext cx="1188720" cy="322522"/>
          </a:xfrm>
          <a:prstGeom prst="rect">
            <a:avLst/>
          </a:prstGeom>
          <a:noFill/>
          <a:ln>
            <a:noFill/>
          </a:ln>
        </p:spPr>
      </p:pic>
      <p:sp>
        <p:nvSpPr>
          <p:cNvPr id="334" name="Google Shape;334;p17"/>
          <p:cNvSpPr txBox="1"/>
          <p:nvPr/>
        </p:nvSpPr>
        <p:spPr>
          <a:xfrm>
            <a:off x="265493" y="230433"/>
            <a:ext cx="4158343" cy="353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700"/>
              <a:buFont typeface="Calibri"/>
              <a:buNone/>
            </a:pPr>
            <a:r>
              <a:rPr lang="en-US" sz="1700" b="1">
                <a:solidFill>
                  <a:schemeClr val="dk1"/>
                </a:solidFill>
                <a:latin typeface="Calibri"/>
                <a:ea typeface="Calibri"/>
                <a:cs typeface="Calibri"/>
                <a:sym typeface="Calibri"/>
              </a:rPr>
              <a:t>Examples of Data and Needs from Partners*</a:t>
            </a:r>
            <a:endParaRPr sz="1800">
              <a:solidFill>
                <a:schemeClr val="dk1"/>
              </a:solidFill>
              <a:latin typeface="Arial"/>
              <a:ea typeface="Arial"/>
              <a:cs typeface="Arial"/>
              <a:sym typeface="Arial"/>
            </a:endParaRPr>
          </a:p>
        </p:txBody>
      </p:sp>
      <p:sp>
        <p:nvSpPr>
          <p:cNvPr id="335" name="Google Shape;335;p17"/>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336" name="Google Shape;336;p17"/>
          <p:cNvSpPr txBox="1"/>
          <p:nvPr/>
        </p:nvSpPr>
        <p:spPr>
          <a:xfrm>
            <a:off x="220721" y="161538"/>
            <a:ext cx="11662663" cy="67710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000"/>
              <a:buFont typeface="Calibri"/>
              <a:buNone/>
            </a:pPr>
            <a:r>
              <a:rPr lang="en-US" sz="3000" b="0" i="0" u="none" strike="noStrike" cap="none">
                <a:solidFill>
                  <a:schemeClr val="dk1"/>
                </a:solidFill>
                <a:latin typeface="Calibri"/>
                <a:ea typeface="Calibri"/>
                <a:cs typeface="Calibri"/>
                <a:sym typeface="Calibri"/>
              </a:rPr>
              <a:t>Prototype: FROM DATA TO NEW INSIGHTS</a:t>
            </a:r>
            <a:endParaRPr sz="6000" b="0" i="0" u="none" strike="noStrike" cap="none">
              <a:solidFill>
                <a:schemeClr val="dk1"/>
              </a:solidFill>
              <a:latin typeface="Calibri"/>
              <a:ea typeface="Calibri"/>
              <a:cs typeface="Calibri"/>
              <a:sym typeface="Calibri"/>
            </a:endParaRPr>
          </a:p>
        </p:txBody>
      </p:sp>
      <p:sp>
        <p:nvSpPr>
          <p:cNvPr id="337" name="Google Shape;337;p17"/>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 Representative, but not comprehensive list</a:t>
            </a:r>
            <a:endParaRPr sz="1800">
              <a:solidFill>
                <a:schemeClr val="dk1"/>
              </a:solidFill>
              <a:latin typeface="Arial"/>
              <a:ea typeface="Arial"/>
              <a:cs typeface="Arial"/>
              <a:sym typeface="Arial"/>
            </a:endParaRPr>
          </a:p>
        </p:txBody>
      </p:sp>
      <p:pic>
        <p:nvPicPr>
          <p:cNvPr id="338" name="Google Shape;338;p17"/>
          <p:cNvPicPr preferRelativeResize="0"/>
          <p:nvPr/>
        </p:nvPicPr>
        <p:blipFill rotWithShape="1">
          <a:blip r:embed="rId22">
            <a:alphaModFix/>
          </a:blip>
          <a:srcRect/>
          <a:stretch/>
        </p:blipFill>
        <p:spPr>
          <a:xfrm>
            <a:off x="220721" y="795873"/>
            <a:ext cx="876525" cy="600419"/>
          </a:xfrm>
          <a:prstGeom prst="rect">
            <a:avLst/>
          </a:prstGeom>
          <a:noFill/>
          <a:ln>
            <a:noFill/>
          </a:ln>
        </p:spPr>
      </p:pic>
      <p:sp>
        <p:nvSpPr>
          <p:cNvPr id="339" name="Google Shape;339;p17"/>
          <p:cNvSpPr/>
          <p:nvPr/>
        </p:nvSpPr>
        <p:spPr>
          <a:xfrm>
            <a:off x="13379" y="9295"/>
            <a:ext cx="12194269" cy="686997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0" name="Google Shape;340;p17"/>
          <p:cNvSpPr/>
          <p:nvPr/>
        </p:nvSpPr>
        <p:spPr>
          <a:xfrm>
            <a:off x="0" y="1291741"/>
            <a:ext cx="4844637" cy="47450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1" name="Google Shape;341;p17"/>
          <p:cNvSpPr txBox="1"/>
          <p:nvPr/>
        </p:nvSpPr>
        <p:spPr>
          <a:xfrm>
            <a:off x="1097246" y="1614464"/>
            <a:ext cx="268172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u="sng" dirty="0">
                <a:solidFill>
                  <a:srgbClr val="FF0000"/>
                </a:solidFill>
                <a:latin typeface="Arial"/>
                <a:ea typeface="Arial"/>
                <a:cs typeface="Arial"/>
                <a:sym typeface="Arial"/>
              </a:rPr>
              <a:t>CMS</a:t>
            </a:r>
            <a:endParaRPr dirty="0"/>
          </a:p>
          <a:p>
            <a:pPr marL="0" marR="0" lvl="0" indent="0" algn="ctr" rtl="0">
              <a:spcBef>
                <a:spcPts val="0"/>
              </a:spcBef>
              <a:spcAft>
                <a:spcPts val="0"/>
              </a:spcAft>
              <a:buNone/>
            </a:pPr>
            <a:r>
              <a:rPr lang="en-US" sz="1800" b="1" dirty="0">
                <a:solidFill>
                  <a:srgbClr val="FF0000"/>
                </a:solidFill>
                <a:latin typeface="Arial"/>
                <a:ea typeface="Arial"/>
                <a:cs typeface="Arial"/>
                <a:sym typeface="Arial"/>
              </a:rPr>
              <a:t>Pathway to innovation from research community</a:t>
            </a:r>
            <a:endParaRPr dirty="0"/>
          </a:p>
        </p:txBody>
      </p:sp>
      <p:sp>
        <p:nvSpPr>
          <p:cNvPr id="342" name="Google Shape;342;p17"/>
          <p:cNvSpPr/>
          <p:nvPr/>
        </p:nvSpPr>
        <p:spPr>
          <a:xfrm>
            <a:off x="4712691" y="1204957"/>
            <a:ext cx="2758352" cy="47450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3" name="Google Shape;343;p17"/>
          <p:cNvSpPr txBox="1"/>
          <p:nvPr/>
        </p:nvSpPr>
        <p:spPr>
          <a:xfrm>
            <a:off x="4978591" y="1656470"/>
            <a:ext cx="2201493"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u="sng">
                <a:solidFill>
                  <a:srgbClr val="FF0000"/>
                </a:solidFill>
                <a:latin typeface="Arial"/>
                <a:ea typeface="Arial"/>
                <a:cs typeface="Arial"/>
                <a:sym typeface="Arial"/>
              </a:rPr>
              <a:t>EIS</a:t>
            </a:r>
            <a:r>
              <a:rPr lang="en-US" sz="1800" b="1">
                <a:solidFill>
                  <a:srgbClr val="FF0000"/>
                </a:solidFill>
                <a:latin typeface="Arial"/>
                <a:ea typeface="Arial"/>
                <a:cs typeface="Arial"/>
                <a:sym typeface="Arial"/>
              </a:rPr>
              <a:t> </a:t>
            </a:r>
            <a:endParaRPr/>
          </a:p>
          <a:p>
            <a:pPr marL="0" marR="0" lvl="0" indent="0" algn="ctr" rtl="0">
              <a:spcBef>
                <a:spcPts val="0"/>
              </a:spcBef>
              <a:spcAft>
                <a:spcPts val="0"/>
              </a:spcAft>
              <a:buNone/>
            </a:pPr>
            <a:r>
              <a:rPr lang="en-US" sz="1800" b="1">
                <a:solidFill>
                  <a:srgbClr val="FF0000"/>
                </a:solidFill>
                <a:latin typeface="Arial"/>
                <a:ea typeface="Arial"/>
                <a:cs typeface="Arial"/>
                <a:sym typeface="Arial"/>
              </a:rPr>
              <a:t>Open system focused on integration and testing of new approaches, Earth system understanding and discoveries</a:t>
            </a:r>
            <a:endParaRPr/>
          </a:p>
        </p:txBody>
      </p:sp>
      <p:sp>
        <p:nvSpPr>
          <p:cNvPr id="344" name="Google Shape;344;p17"/>
          <p:cNvSpPr/>
          <p:nvPr/>
        </p:nvSpPr>
        <p:spPr>
          <a:xfrm>
            <a:off x="7077321" y="1232489"/>
            <a:ext cx="5093034" cy="474500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17"/>
          <p:cNvSpPr txBox="1"/>
          <p:nvPr/>
        </p:nvSpPr>
        <p:spPr>
          <a:xfrm>
            <a:off x="8155499" y="1647914"/>
            <a:ext cx="280973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u="sng">
                <a:solidFill>
                  <a:srgbClr val="FF0000"/>
                </a:solidFill>
                <a:latin typeface="Arial"/>
                <a:ea typeface="Arial"/>
                <a:cs typeface="Arial"/>
                <a:sym typeface="Arial"/>
              </a:rPr>
              <a:t>GHG Center</a:t>
            </a:r>
            <a:endParaRPr/>
          </a:p>
          <a:p>
            <a:pPr marL="0" marR="0" lvl="0" indent="0" algn="ctr" rtl="0">
              <a:spcBef>
                <a:spcPts val="0"/>
              </a:spcBef>
              <a:spcAft>
                <a:spcPts val="0"/>
              </a:spcAft>
              <a:buNone/>
            </a:pPr>
            <a:r>
              <a:rPr lang="en-US" sz="1800" b="1">
                <a:solidFill>
                  <a:srgbClr val="FF0000"/>
                </a:solidFill>
                <a:latin typeface="Arial"/>
                <a:ea typeface="Arial"/>
                <a:cs typeface="Arial"/>
                <a:sym typeface="Arial"/>
              </a:rPr>
              <a:t>End-user driven, reliable delivery of mature GHG monitoring products and tools, enhanced support for stakeholder engagement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aper&#10;&#10;AI-generated content may be incorrect.">
            <a:extLst>
              <a:ext uri="{FF2B5EF4-FFF2-40B4-BE49-F238E27FC236}">
                <a16:creationId xmlns:a16="http://schemas.microsoft.com/office/drawing/2014/main" id="{BA793112-033F-1C81-8479-A9CEA09EEAE5}"/>
              </a:ext>
            </a:extLst>
          </p:cNvPr>
          <p:cNvPicPr>
            <a:picLocks noChangeAspect="1"/>
          </p:cNvPicPr>
          <p:nvPr/>
        </p:nvPicPr>
        <p:blipFill>
          <a:blip r:embed="rId2"/>
          <a:stretch>
            <a:fillRect/>
          </a:stretch>
        </p:blipFill>
        <p:spPr>
          <a:xfrm>
            <a:off x="588209" y="321734"/>
            <a:ext cx="5164749" cy="2905170"/>
          </a:xfrm>
          <a:prstGeom prst="rect">
            <a:avLst/>
          </a:prstGeom>
        </p:spPr>
      </p:pic>
      <p:sp>
        <p:nvSpPr>
          <p:cNvPr id="18" name="Rectangle 17">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aper with text on it&#10;&#10;AI-generated content may be incorrect.">
            <a:extLst>
              <a:ext uri="{FF2B5EF4-FFF2-40B4-BE49-F238E27FC236}">
                <a16:creationId xmlns:a16="http://schemas.microsoft.com/office/drawing/2014/main" id="{426051D2-D9FF-5A5B-7668-4EAFE01EECBB}"/>
              </a:ext>
            </a:extLst>
          </p:cNvPr>
          <p:cNvPicPr>
            <a:picLocks noChangeAspect="1"/>
          </p:cNvPicPr>
          <p:nvPr/>
        </p:nvPicPr>
        <p:blipFill>
          <a:blip r:embed="rId3"/>
          <a:stretch>
            <a:fillRect/>
          </a:stretch>
        </p:blipFill>
        <p:spPr>
          <a:xfrm>
            <a:off x="7411746" y="321734"/>
            <a:ext cx="2905170" cy="2905170"/>
          </a:xfrm>
          <a:prstGeom prst="rect">
            <a:avLst/>
          </a:prstGeom>
        </p:spPr>
      </p:pic>
      <p:sp>
        <p:nvSpPr>
          <p:cNvPr id="20" name="Rectangle 19">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logo&#10;&#10;AI-generated content may be incorrect.">
            <a:extLst>
              <a:ext uri="{FF2B5EF4-FFF2-40B4-BE49-F238E27FC236}">
                <a16:creationId xmlns:a16="http://schemas.microsoft.com/office/drawing/2014/main" id="{E11CB225-799B-FF2F-13BC-6B07EAD1BE48}"/>
              </a:ext>
            </a:extLst>
          </p:cNvPr>
          <p:cNvPicPr>
            <a:picLocks noChangeAspect="1"/>
          </p:cNvPicPr>
          <p:nvPr/>
        </p:nvPicPr>
        <p:blipFill>
          <a:blip r:embed="rId4"/>
          <a:stretch>
            <a:fillRect/>
          </a:stretch>
        </p:blipFill>
        <p:spPr>
          <a:xfrm>
            <a:off x="6415378" y="4454098"/>
            <a:ext cx="5426764" cy="1424524"/>
          </a:xfrm>
          <a:prstGeom prst="rect">
            <a:avLst/>
          </a:prstGeom>
        </p:spPr>
      </p:pic>
      <p:pic>
        <p:nvPicPr>
          <p:cNvPr id="9" name="Picture 8" descr="A white paper with black text&#10;&#10;AI-generated content may be incorrect.">
            <a:extLst>
              <a:ext uri="{FF2B5EF4-FFF2-40B4-BE49-F238E27FC236}">
                <a16:creationId xmlns:a16="http://schemas.microsoft.com/office/drawing/2014/main" id="{E5B35B3C-4F4A-A2EA-868A-39619E66031B}"/>
              </a:ext>
            </a:extLst>
          </p:cNvPr>
          <p:cNvPicPr>
            <a:picLocks noChangeAspect="1"/>
          </p:cNvPicPr>
          <p:nvPr/>
        </p:nvPicPr>
        <p:blipFill>
          <a:blip r:embed="rId5"/>
          <a:stretch>
            <a:fillRect/>
          </a:stretch>
        </p:blipFill>
        <p:spPr>
          <a:xfrm>
            <a:off x="1478608" y="3631096"/>
            <a:ext cx="3093064" cy="2760560"/>
          </a:xfrm>
          <a:prstGeom prst="rect">
            <a:avLst/>
          </a:prstGeom>
        </p:spPr>
      </p:pic>
    </p:spTree>
    <p:extLst>
      <p:ext uri="{BB962C8B-B14F-4D97-AF65-F5344CB8AC3E}">
        <p14:creationId xmlns:p14="http://schemas.microsoft.com/office/powerpoint/2010/main" val="148321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16F4-F9E0-F5F2-C3F6-328103D2C49C}"/>
              </a:ext>
            </a:extLst>
          </p:cNvPr>
          <p:cNvSpPr>
            <a:spLocks noGrp="1"/>
          </p:cNvSpPr>
          <p:nvPr>
            <p:ph type="title"/>
          </p:nvPr>
        </p:nvSpPr>
        <p:spPr>
          <a:xfrm>
            <a:off x="406400" y="681037"/>
            <a:ext cx="10515600" cy="1325563"/>
          </a:xfrm>
        </p:spPr>
        <p:txBody>
          <a:bodyPr>
            <a:normAutofit/>
          </a:bodyPr>
          <a:lstStyle/>
          <a:p>
            <a:r>
              <a:rPr lang="en-US" sz="3200" dirty="0" err="1"/>
              <a:t>Syhtheses</a:t>
            </a:r>
            <a:r>
              <a:rPr lang="en-US" sz="3200" dirty="0"/>
              <a:t> &amp; Topical Reviews (examples)</a:t>
            </a:r>
          </a:p>
        </p:txBody>
      </p:sp>
      <p:sp>
        <p:nvSpPr>
          <p:cNvPr id="3" name="Text Placeholder 2">
            <a:extLst>
              <a:ext uri="{FF2B5EF4-FFF2-40B4-BE49-F238E27FC236}">
                <a16:creationId xmlns:a16="http://schemas.microsoft.com/office/drawing/2014/main" id="{29736EE1-D94D-0D33-0561-92162358504A}"/>
              </a:ext>
            </a:extLst>
          </p:cNvPr>
          <p:cNvSpPr>
            <a:spLocks noGrp="1"/>
          </p:cNvSpPr>
          <p:nvPr>
            <p:ph type="body" idx="1"/>
          </p:nvPr>
        </p:nvSpPr>
        <p:spPr>
          <a:xfrm>
            <a:off x="406400" y="1614296"/>
            <a:ext cx="11620500" cy="5286375"/>
          </a:xfrm>
        </p:spPr>
        <p:txBody>
          <a:bodyPr>
            <a:normAutofit fontScale="47500" lnSpcReduction="20000"/>
          </a:bodyPr>
          <a:lstStyle/>
          <a:p>
            <a:r>
              <a:rPr lang="en-US" dirty="0"/>
              <a:t>Zhu Q, Jacob D J, Yuan K, Li F, Runkle B R K, Chen M, Bloom A A, Poulter B, East J D, Riley W J, McNicol G, Worden J, Frankenberg C and </a:t>
            </a:r>
            <a:r>
              <a:rPr lang="en-US" dirty="0" err="1"/>
              <a:t>Halabisky</a:t>
            </a:r>
            <a:r>
              <a:rPr lang="en-US" dirty="0"/>
              <a:t> M 2025 Advancements and opportunities to improve bottom–up estimates of global wetland methane emissions </a:t>
            </a:r>
            <a:r>
              <a:rPr lang="en-US" i="1" dirty="0"/>
              <a:t>Environ. Res. Lett.</a:t>
            </a:r>
            <a:r>
              <a:rPr lang="en-US" dirty="0"/>
              <a:t> </a:t>
            </a:r>
            <a:r>
              <a:rPr lang="en-US" b="1" dirty="0"/>
              <a:t>20</a:t>
            </a:r>
            <a:r>
              <a:rPr lang="en-US" dirty="0"/>
              <a:t> 023001 10.1088/1748-9326/adad02</a:t>
            </a:r>
          </a:p>
          <a:p>
            <a:r>
              <a:rPr lang="en-US" dirty="0"/>
              <a:t>Duncanson L, Hunka N, Jucker T, </a:t>
            </a:r>
            <a:r>
              <a:rPr lang="en-US" dirty="0" err="1"/>
              <a:t>Armston</a:t>
            </a:r>
            <a:r>
              <a:rPr lang="en-US" dirty="0"/>
              <a:t> J, </a:t>
            </a:r>
            <a:r>
              <a:rPr lang="en-US" dirty="0" err="1"/>
              <a:t>HArris</a:t>
            </a:r>
            <a:r>
              <a:rPr lang="en-US" dirty="0"/>
              <a:t> N, </a:t>
            </a:r>
            <a:r>
              <a:rPr lang="en-US" dirty="0" err="1"/>
              <a:t>Fatoyinbo</a:t>
            </a:r>
            <a:r>
              <a:rPr lang="en-US" dirty="0"/>
              <a:t> L, Williams C A, Atkins J W, Raczka B, Werbin S, Keller M, </a:t>
            </a:r>
            <a:r>
              <a:rPr lang="en-US" dirty="0" err="1"/>
              <a:t>Dubayah</a:t>
            </a:r>
            <a:r>
              <a:rPr lang="en-US" dirty="0"/>
              <a:t> R, Babcock C, Cochrane M A, Hudak A, Hurtt G C, Montesano P M, Moskal L M, Park T, Saatchi S, Silva C A, Tang H, Vargas R, Weiskittel A, </a:t>
            </a:r>
            <a:r>
              <a:rPr lang="en-US" dirty="0" err="1"/>
              <a:t>Weswsels</a:t>
            </a:r>
            <a:r>
              <a:rPr lang="en-US" dirty="0"/>
              <a:t> K and Goetz S J 2025 Spatial resolution for forest carbon maps </a:t>
            </a:r>
            <a:r>
              <a:rPr lang="en-US" i="1" dirty="0"/>
              <a:t>Science</a:t>
            </a:r>
            <a:r>
              <a:rPr lang="en-US" dirty="0"/>
              <a:t> </a:t>
            </a:r>
            <a:r>
              <a:rPr lang="en-US" b="1" dirty="0"/>
              <a:t>387</a:t>
            </a:r>
            <a:r>
              <a:rPr lang="en-US" dirty="0"/>
              <a:t> 370–1 10.1126/science.adt6811</a:t>
            </a:r>
          </a:p>
          <a:p>
            <a:r>
              <a:rPr lang="en-US" dirty="0"/>
              <a:t>Kennedy R E, Serbin S P, Dietze M C, Andersen H-E, Babcock C, Baker D F, Brown M E, Davis K J, Duncanson L, Feng S, Hudak A T, Liu J, Patterson P L, Raczka B, Cochrane M A, Carlo E A S and Vargas R 2024 Characterizing and communicating uncertainty: lessons from NASA’s Carbon Monitoring System </a:t>
            </a:r>
            <a:r>
              <a:rPr lang="en-US" i="1" dirty="0"/>
              <a:t>Environ. Res. Lett.</a:t>
            </a:r>
            <a:r>
              <a:rPr lang="en-US" dirty="0"/>
              <a:t> </a:t>
            </a:r>
            <a:r>
              <a:rPr lang="en-US" b="1" dirty="0"/>
              <a:t>19</a:t>
            </a:r>
            <a:r>
              <a:rPr lang="en-US" dirty="0"/>
              <a:t> 123003 10.1088/1748-9326/ad8be0</a:t>
            </a:r>
          </a:p>
          <a:p>
            <a:r>
              <a:rPr lang="en-US" dirty="0"/>
              <a:t>Campbell A D, </a:t>
            </a:r>
            <a:r>
              <a:rPr lang="en-US" dirty="0" err="1"/>
              <a:t>Fatoyinbo</a:t>
            </a:r>
            <a:r>
              <a:rPr lang="en-US" dirty="0"/>
              <a:t> T, Charles S P, Bourgeau-Chavez L L, Goes J, Gomes H, </a:t>
            </a:r>
            <a:r>
              <a:rPr lang="en-US" dirty="0" err="1"/>
              <a:t>Halabisky</a:t>
            </a:r>
            <a:r>
              <a:rPr lang="en-US" dirty="0"/>
              <a:t> M, Holmquist J, Lohrenz S, Mitchell C, Moskal L M, Poulter B, Qiu H, Sousa C H R D, Sayers M, Simard M, Stewart A J, Singh D, Trettin C, Wu J, Zhang X, Lagomasino D 2022 A review of carbon monitoring in wet carbon systems using remote sensing </a:t>
            </a:r>
            <a:r>
              <a:rPr lang="en-US" i="1" dirty="0"/>
              <a:t>Environ Res Lett</a:t>
            </a:r>
            <a:r>
              <a:rPr lang="en-US" dirty="0"/>
              <a:t> 10.1088/1748-9326/ac4d4</a:t>
            </a:r>
          </a:p>
          <a:p>
            <a:r>
              <a:rPr lang="en-US" dirty="0"/>
              <a:t>Brown M E, Escobar V, Younis F M, Carlo E S, </a:t>
            </a:r>
            <a:r>
              <a:rPr lang="en-US" dirty="0" err="1"/>
              <a:t>McGroddy</a:t>
            </a:r>
            <a:r>
              <a:rPr lang="en-US" dirty="0"/>
              <a:t> M E, Arias S D, Griffith P and Hurtt G 2022 Scientist-stakeholder relationships drive carbon data product transfer effectiveness within NASA program </a:t>
            </a:r>
            <a:r>
              <a:rPr lang="en-US" i="1" dirty="0"/>
              <a:t>Environ Res Lett 10.1088/1748-9326/aba300</a:t>
            </a:r>
          </a:p>
          <a:p>
            <a:r>
              <a:rPr lang="en-US" dirty="0"/>
              <a:t>Jacob, D.J., D.J. Varon, D.H. Cusworth, P.E. Dennison, C. Frankenberg, R. Gautam, L. </a:t>
            </a:r>
            <a:r>
              <a:rPr lang="en-US" dirty="0" err="1"/>
              <a:t>Guanter</a:t>
            </a:r>
            <a:r>
              <a:rPr lang="en-US" dirty="0"/>
              <a:t>, J. Kelley, J. McKeever, L.E. Ott, B. Poulter, Z. Qu, A.K. Thorpe, J.R. Worden, and R.M. Duren 2022 Quantifying methane emissions from the global scale down to point sources using satellite observations of atmospheric methane, Atmos. Chem. Phys., 22, 9617–9646 10.5194/acp-22-9617-2022</a:t>
            </a:r>
          </a:p>
          <a:p>
            <a:r>
              <a:rPr lang="en-US" dirty="0"/>
              <a:t>Lamb R L, Hurtt G, Boudreau T J, Campbell E, Carlo E S, Chu H-H, Mooy J de, </a:t>
            </a:r>
            <a:r>
              <a:rPr lang="en-US" dirty="0" err="1"/>
              <a:t>Dubayah</a:t>
            </a:r>
            <a:r>
              <a:rPr lang="en-US" dirty="0"/>
              <a:t> R O, Gonsalves D, Guy M, Hultman N E, Lehman S, Leon B, Lister A, Lynch C, Ma L, Martin C R, Robbins N P, Rudee A, Silva C E, Skoglund C and Tang H 2021 Context and future directions for integrating forest carbon into sub-national climate mitigation planning in the RGGI region of the U.S. </a:t>
            </a:r>
            <a:r>
              <a:rPr lang="en-US" i="1" dirty="0"/>
              <a:t>Environ Res Lett</a:t>
            </a:r>
            <a:r>
              <a:rPr lang="en-US" dirty="0"/>
              <a:t>  10.1088/1748-9326/abe6c2</a:t>
            </a:r>
          </a:p>
          <a:p>
            <a:r>
              <a:rPr lang="en-US" dirty="0"/>
              <a:t>Brown M E, Cooper M W and Griffith P C 2020 NASA’s Carbon Monitoring System and Arctic-Boreal Vulnerability Experiment (</a:t>
            </a:r>
            <a:r>
              <a:rPr lang="en-US" dirty="0" err="1"/>
              <a:t>ABoVE</a:t>
            </a:r>
            <a:r>
              <a:rPr lang="en-US" dirty="0"/>
              <a:t>) social network and community of practice </a:t>
            </a:r>
            <a:r>
              <a:rPr lang="en-US" i="1" dirty="0"/>
              <a:t>Environ Res Lett</a:t>
            </a:r>
            <a:r>
              <a:rPr lang="en-US" dirty="0"/>
              <a:t> 10.1088/1748-9326/aba300</a:t>
            </a:r>
          </a:p>
          <a:p>
            <a:r>
              <a:rPr lang="en-US" dirty="0"/>
              <a:t>Jacob, D.J., A.J. Turner, J.D. </a:t>
            </a:r>
            <a:r>
              <a:rPr lang="en-US" dirty="0" err="1"/>
              <a:t>Maasakkers</a:t>
            </a:r>
            <a:r>
              <a:rPr lang="en-US" dirty="0"/>
              <a:t>, J. Sheng, K. Sun, X. Liu, K. Chance, I. Aben, J. McKeever, and C. Frankenberg 2016 </a:t>
            </a:r>
            <a:r>
              <a:rPr lang="en-US" i="1" dirty="0"/>
              <a:t>Satellite observations of atmospheric methane and their value for quantifying methane emissions</a:t>
            </a:r>
            <a:r>
              <a:rPr lang="en-US" dirty="0"/>
              <a:t>, </a:t>
            </a:r>
            <a:r>
              <a:rPr lang="en-US" u="sng" dirty="0"/>
              <a:t>Atmos. Chem. Phys.</a:t>
            </a:r>
            <a:r>
              <a:rPr lang="en-US" dirty="0"/>
              <a:t>, 16, 4371-4396, doi:10.5194/acp-16-14371-2016</a:t>
            </a:r>
            <a:br>
              <a:rPr lang="en-US" dirty="0"/>
            </a:br>
            <a:endParaRPr lang="en-US" dirty="0"/>
          </a:p>
          <a:p>
            <a:endParaRPr lang="en-US" dirty="0"/>
          </a:p>
          <a:p>
            <a:endParaRPr lang="en-US" dirty="0"/>
          </a:p>
        </p:txBody>
      </p:sp>
    </p:spTree>
    <p:extLst>
      <p:ext uri="{BB962C8B-B14F-4D97-AF65-F5344CB8AC3E}">
        <p14:creationId xmlns:p14="http://schemas.microsoft.com/office/powerpoint/2010/main" val="2696271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EF35E9-779C-1549-A40B-02AF29A1CD79}"/>
              </a:ext>
            </a:extLst>
          </p:cNvPr>
          <p:cNvSpPr txBox="1"/>
          <p:nvPr/>
        </p:nvSpPr>
        <p:spPr>
          <a:xfrm>
            <a:off x="1595373" y="4864966"/>
            <a:ext cx="3313728" cy="1938992"/>
          </a:xfrm>
          <a:prstGeom prst="rect">
            <a:avLst/>
          </a:prstGeom>
          <a:noFill/>
        </p:spPr>
        <p:txBody>
          <a:bodyPr wrap="none" rtlCol="0">
            <a:spAutoFit/>
          </a:bodyPr>
          <a:lstStyle/>
          <a:p>
            <a:r>
              <a:rPr lang="en-US" sz="9600" b="1" dirty="0"/>
              <a:t>1,016</a:t>
            </a:r>
            <a:r>
              <a:rPr lang="en-US" dirty="0"/>
              <a:t> </a:t>
            </a:r>
          </a:p>
          <a:p>
            <a:r>
              <a:rPr lang="en-US" sz="2400" dirty="0"/>
              <a:t>Participants</a:t>
            </a:r>
          </a:p>
        </p:txBody>
      </p:sp>
      <p:sp>
        <p:nvSpPr>
          <p:cNvPr id="6" name="TextBox 5">
            <a:extLst>
              <a:ext uri="{FF2B5EF4-FFF2-40B4-BE49-F238E27FC236}">
                <a16:creationId xmlns:a16="http://schemas.microsoft.com/office/drawing/2014/main" id="{07E82CD2-6306-7EDC-00B0-54DA145D837C}"/>
              </a:ext>
            </a:extLst>
          </p:cNvPr>
          <p:cNvSpPr txBox="1"/>
          <p:nvPr/>
        </p:nvSpPr>
        <p:spPr>
          <a:xfrm>
            <a:off x="6183997" y="4856657"/>
            <a:ext cx="5666936" cy="1938992"/>
          </a:xfrm>
          <a:prstGeom prst="rect">
            <a:avLst/>
          </a:prstGeom>
          <a:noFill/>
        </p:spPr>
        <p:txBody>
          <a:bodyPr wrap="none" rtlCol="0">
            <a:spAutoFit/>
          </a:bodyPr>
          <a:lstStyle/>
          <a:p>
            <a:r>
              <a:rPr lang="en-US" sz="9600" b="1" dirty="0"/>
              <a:t>400,000+</a:t>
            </a:r>
            <a:r>
              <a:rPr lang="en-US" sz="8800" b="1" dirty="0"/>
              <a:t> </a:t>
            </a:r>
          </a:p>
          <a:p>
            <a:r>
              <a:rPr lang="en-US" sz="2400" dirty="0"/>
              <a:t>Data Downloads</a:t>
            </a:r>
          </a:p>
        </p:txBody>
      </p:sp>
      <p:sp>
        <p:nvSpPr>
          <p:cNvPr id="8" name="TextBox 7">
            <a:extLst>
              <a:ext uri="{FF2B5EF4-FFF2-40B4-BE49-F238E27FC236}">
                <a16:creationId xmlns:a16="http://schemas.microsoft.com/office/drawing/2014/main" id="{F28F448A-57DF-A347-02C9-858196282675}"/>
              </a:ext>
            </a:extLst>
          </p:cNvPr>
          <p:cNvSpPr txBox="1"/>
          <p:nvPr/>
        </p:nvSpPr>
        <p:spPr>
          <a:xfrm>
            <a:off x="1667185" y="2109286"/>
            <a:ext cx="1834156" cy="1625061"/>
          </a:xfrm>
          <a:prstGeom prst="rect">
            <a:avLst/>
          </a:prstGeom>
          <a:noFill/>
        </p:spPr>
        <p:txBody>
          <a:bodyPr wrap="none" rtlCol="0">
            <a:spAutoFit/>
          </a:bodyPr>
          <a:lstStyle/>
          <a:p>
            <a:r>
              <a:rPr lang="en-US" sz="6600" b="1" dirty="0"/>
              <a:t>168 </a:t>
            </a:r>
          </a:p>
          <a:p>
            <a:r>
              <a:rPr lang="en-US" sz="2400" dirty="0"/>
              <a:t>Projects</a:t>
            </a:r>
          </a:p>
        </p:txBody>
      </p:sp>
      <p:sp>
        <p:nvSpPr>
          <p:cNvPr id="21" name="TextBox 20">
            <a:extLst>
              <a:ext uri="{FF2B5EF4-FFF2-40B4-BE49-F238E27FC236}">
                <a16:creationId xmlns:a16="http://schemas.microsoft.com/office/drawing/2014/main" id="{A9000B46-7765-57A1-AAFD-F04384BED853}"/>
              </a:ext>
            </a:extLst>
          </p:cNvPr>
          <p:cNvSpPr txBox="1"/>
          <p:nvPr/>
        </p:nvSpPr>
        <p:spPr>
          <a:xfrm>
            <a:off x="6183133" y="2181523"/>
            <a:ext cx="1846980" cy="1477328"/>
          </a:xfrm>
          <a:prstGeom prst="rect">
            <a:avLst/>
          </a:prstGeom>
          <a:noFill/>
        </p:spPr>
        <p:txBody>
          <a:bodyPr wrap="none" rtlCol="0">
            <a:spAutoFit/>
          </a:bodyPr>
          <a:lstStyle/>
          <a:p>
            <a:r>
              <a:rPr lang="en-US" sz="6600" b="1" dirty="0"/>
              <a:t>740</a:t>
            </a:r>
            <a:r>
              <a:rPr lang="en-US" sz="6000" dirty="0"/>
              <a:t> </a:t>
            </a:r>
          </a:p>
          <a:p>
            <a:r>
              <a:rPr lang="en-US" sz="2400" dirty="0"/>
              <a:t>Publications</a:t>
            </a:r>
          </a:p>
        </p:txBody>
      </p:sp>
      <p:sp>
        <p:nvSpPr>
          <p:cNvPr id="23" name="TextBox 22">
            <a:extLst>
              <a:ext uri="{FF2B5EF4-FFF2-40B4-BE49-F238E27FC236}">
                <a16:creationId xmlns:a16="http://schemas.microsoft.com/office/drawing/2014/main" id="{D1587155-6B35-7535-8E91-AB6F442ECA13}"/>
              </a:ext>
            </a:extLst>
          </p:cNvPr>
          <p:cNvSpPr txBox="1"/>
          <p:nvPr/>
        </p:nvSpPr>
        <p:spPr>
          <a:xfrm>
            <a:off x="6183133" y="929594"/>
            <a:ext cx="1399742" cy="1421928"/>
          </a:xfrm>
          <a:prstGeom prst="rect">
            <a:avLst/>
          </a:prstGeom>
          <a:noFill/>
        </p:spPr>
        <p:txBody>
          <a:bodyPr wrap="none" rtlCol="0">
            <a:spAutoFit/>
          </a:bodyPr>
          <a:lstStyle/>
          <a:p>
            <a:r>
              <a:rPr lang="en-US" sz="5400" b="1" dirty="0"/>
              <a:t>201</a:t>
            </a:r>
          </a:p>
          <a:p>
            <a:r>
              <a:rPr lang="en-US" sz="2400" dirty="0"/>
              <a:t>Datasets</a:t>
            </a:r>
          </a:p>
        </p:txBody>
      </p:sp>
      <p:sp>
        <p:nvSpPr>
          <p:cNvPr id="27" name="TextBox 26">
            <a:extLst>
              <a:ext uri="{FF2B5EF4-FFF2-40B4-BE49-F238E27FC236}">
                <a16:creationId xmlns:a16="http://schemas.microsoft.com/office/drawing/2014/main" id="{D90F1BA6-5F4C-E800-7A82-007D6D26CF1A}"/>
              </a:ext>
            </a:extLst>
          </p:cNvPr>
          <p:cNvSpPr txBox="1"/>
          <p:nvPr/>
        </p:nvSpPr>
        <p:spPr>
          <a:xfrm>
            <a:off x="1595373" y="3495609"/>
            <a:ext cx="2581156" cy="1692771"/>
          </a:xfrm>
          <a:prstGeom prst="rect">
            <a:avLst/>
          </a:prstGeom>
          <a:noFill/>
        </p:spPr>
        <p:txBody>
          <a:bodyPr wrap="none" rtlCol="0">
            <a:spAutoFit/>
          </a:bodyPr>
          <a:lstStyle/>
          <a:p>
            <a:r>
              <a:rPr lang="en-US" sz="8000" b="1" dirty="0"/>
              <a:t>186</a:t>
            </a:r>
            <a:r>
              <a:rPr lang="en-US" dirty="0"/>
              <a:t> </a:t>
            </a:r>
          </a:p>
          <a:p>
            <a:r>
              <a:rPr lang="en-US" sz="2400" dirty="0"/>
              <a:t>Stakeholder Orgs</a:t>
            </a:r>
          </a:p>
        </p:txBody>
      </p:sp>
      <p:sp>
        <p:nvSpPr>
          <p:cNvPr id="28" name="TextBox 27">
            <a:extLst>
              <a:ext uri="{FF2B5EF4-FFF2-40B4-BE49-F238E27FC236}">
                <a16:creationId xmlns:a16="http://schemas.microsoft.com/office/drawing/2014/main" id="{4AB2D8DC-AB91-933D-CF2A-9074AC734843}"/>
              </a:ext>
            </a:extLst>
          </p:cNvPr>
          <p:cNvSpPr txBox="1"/>
          <p:nvPr/>
        </p:nvSpPr>
        <p:spPr>
          <a:xfrm>
            <a:off x="6183997" y="3511351"/>
            <a:ext cx="3579826" cy="1692771"/>
          </a:xfrm>
          <a:prstGeom prst="rect">
            <a:avLst/>
          </a:prstGeom>
          <a:noFill/>
        </p:spPr>
        <p:txBody>
          <a:bodyPr wrap="none" rtlCol="0">
            <a:spAutoFit/>
          </a:bodyPr>
          <a:lstStyle/>
          <a:p>
            <a:r>
              <a:rPr lang="en-US" sz="8000" b="1" dirty="0"/>
              <a:t>68,420</a:t>
            </a:r>
            <a:r>
              <a:rPr lang="en-US" sz="7200" dirty="0"/>
              <a:t> </a:t>
            </a:r>
          </a:p>
          <a:p>
            <a:r>
              <a:rPr lang="en-US" sz="2400" dirty="0"/>
              <a:t>Citations</a:t>
            </a:r>
          </a:p>
        </p:txBody>
      </p:sp>
      <p:sp>
        <p:nvSpPr>
          <p:cNvPr id="2" name="TextBox 1">
            <a:extLst>
              <a:ext uri="{FF2B5EF4-FFF2-40B4-BE49-F238E27FC236}">
                <a16:creationId xmlns:a16="http://schemas.microsoft.com/office/drawing/2014/main" id="{4A464754-7731-7080-5B52-64FCA3644A43}"/>
              </a:ext>
            </a:extLst>
          </p:cNvPr>
          <p:cNvSpPr txBox="1"/>
          <p:nvPr/>
        </p:nvSpPr>
        <p:spPr>
          <a:xfrm>
            <a:off x="7900786" y="2380305"/>
            <a:ext cx="954107" cy="954107"/>
          </a:xfrm>
          <a:prstGeom prst="rect">
            <a:avLst/>
          </a:prstGeom>
          <a:noFill/>
        </p:spPr>
        <p:txBody>
          <a:bodyPr wrap="none" rtlCol="0">
            <a:spAutoFit/>
          </a:bodyPr>
          <a:lstStyle/>
          <a:p>
            <a:r>
              <a:rPr lang="en-US" sz="3600" b="1" dirty="0"/>
              <a:t>34</a:t>
            </a:r>
            <a:r>
              <a:rPr lang="en-US" sz="2800" dirty="0"/>
              <a:t> </a:t>
            </a:r>
          </a:p>
          <a:p>
            <a:r>
              <a:rPr lang="en-US" sz="2000" dirty="0"/>
              <a:t>Nature</a:t>
            </a:r>
          </a:p>
        </p:txBody>
      </p:sp>
      <p:sp>
        <p:nvSpPr>
          <p:cNvPr id="5" name="TextBox 4">
            <a:extLst>
              <a:ext uri="{FF2B5EF4-FFF2-40B4-BE49-F238E27FC236}">
                <a16:creationId xmlns:a16="http://schemas.microsoft.com/office/drawing/2014/main" id="{8BC4D32A-B4DA-6DBF-E185-61043F4B3C85}"/>
              </a:ext>
            </a:extLst>
          </p:cNvPr>
          <p:cNvSpPr txBox="1"/>
          <p:nvPr/>
        </p:nvSpPr>
        <p:spPr>
          <a:xfrm>
            <a:off x="8891679" y="2389284"/>
            <a:ext cx="1098378" cy="954107"/>
          </a:xfrm>
          <a:prstGeom prst="rect">
            <a:avLst/>
          </a:prstGeom>
          <a:noFill/>
        </p:spPr>
        <p:txBody>
          <a:bodyPr wrap="none" rtlCol="0">
            <a:spAutoFit/>
          </a:bodyPr>
          <a:lstStyle/>
          <a:p>
            <a:r>
              <a:rPr lang="en-US" sz="3600" b="1" dirty="0"/>
              <a:t>12</a:t>
            </a:r>
            <a:r>
              <a:rPr lang="en-US" sz="2000" dirty="0"/>
              <a:t> </a:t>
            </a:r>
          </a:p>
          <a:p>
            <a:r>
              <a:rPr lang="en-US" sz="2000" dirty="0"/>
              <a:t>Science</a:t>
            </a:r>
          </a:p>
        </p:txBody>
      </p:sp>
      <p:sp>
        <p:nvSpPr>
          <p:cNvPr id="7" name="TextBox 6">
            <a:extLst>
              <a:ext uri="{FF2B5EF4-FFF2-40B4-BE49-F238E27FC236}">
                <a16:creationId xmlns:a16="http://schemas.microsoft.com/office/drawing/2014/main" id="{1BCC0679-E8C2-50AF-A179-72399CCFE5C4}"/>
              </a:ext>
            </a:extLst>
          </p:cNvPr>
          <p:cNvSpPr txBox="1"/>
          <p:nvPr/>
        </p:nvSpPr>
        <p:spPr>
          <a:xfrm>
            <a:off x="9953420" y="2391855"/>
            <a:ext cx="885179" cy="954107"/>
          </a:xfrm>
          <a:prstGeom prst="rect">
            <a:avLst/>
          </a:prstGeom>
          <a:noFill/>
        </p:spPr>
        <p:txBody>
          <a:bodyPr wrap="none" rtlCol="0">
            <a:spAutoFit/>
          </a:bodyPr>
          <a:lstStyle/>
          <a:p>
            <a:r>
              <a:rPr lang="en-US" sz="3600" b="1" dirty="0"/>
              <a:t>17</a:t>
            </a:r>
            <a:r>
              <a:rPr lang="en-US" sz="2000" dirty="0"/>
              <a:t> </a:t>
            </a:r>
          </a:p>
          <a:p>
            <a:r>
              <a:rPr lang="en-US" sz="2000" dirty="0"/>
              <a:t>PNAS</a:t>
            </a:r>
          </a:p>
        </p:txBody>
      </p:sp>
      <p:sp>
        <p:nvSpPr>
          <p:cNvPr id="9" name="TextBox 8">
            <a:extLst>
              <a:ext uri="{FF2B5EF4-FFF2-40B4-BE49-F238E27FC236}">
                <a16:creationId xmlns:a16="http://schemas.microsoft.com/office/drawing/2014/main" id="{72520BFD-AD29-2B8C-42EA-1BAF660A973E}"/>
              </a:ext>
            </a:extLst>
          </p:cNvPr>
          <p:cNvSpPr txBox="1"/>
          <p:nvPr/>
        </p:nvSpPr>
        <p:spPr>
          <a:xfrm>
            <a:off x="555024" y="1157189"/>
            <a:ext cx="4354077" cy="584775"/>
          </a:xfrm>
          <a:prstGeom prst="rect">
            <a:avLst/>
          </a:prstGeom>
          <a:noFill/>
        </p:spPr>
        <p:txBody>
          <a:bodyPr wrap="none" rtlCol="0">
            <a:spAutoFit/>
          </a:bodyPr>
          <a:lstStyle/>
          <a:p>
            <a:r>
              <a:rPr lang="en-US" sz="3200" b="1" dirty="0"/>
              <a:t>CMS By the Numbers</a:t>
            </a:r>
          </a:p>
        </p:txBody>
      </p:sp>
      <p:sp>
        <p:nvSpPr>
          <p:cNvPr id="10" name="Right Arrow 9">
            <a:extLst>
              <a:ext uri="{FF2B5EF4-FFF2-40B4-BE49-F238E27FC236}">
                <a16:creationId xmlns:a16="http://schemas.microsoft.com/office/drawing/2014/main" id="{6B053677-4448-D4BF-EDEF-87C02B890FE5}"/>
              </a:ext>
            </a:extLst>
          </p:cNvPr>
          <p:cNvSpPr/>
          <p:nvPr/>
        </p:nvSpPr>
        <p:spPr>
          <a:xfrm>
            <a:off x="4731785" y="2411156"/>
            <a:ext cx="987386" cy="33412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905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9"/>
          <p:cNvSpPr txBox="1">
            <a:spLocks noGrp="1"/>
          </p:cNvSpPr>
          <p:nvPr>
            <p:ph type="title"/>
          </p:nvPr>
        </p:nvSpPr>
        <p:spPr>
          <a:xfrm>
            <a:off x="712076" y="6810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a:latin typeface="Arial"/>
                <a:ea typeface="Arial"/>
                <a:cs typeface="Arial"/>
                <a:sym typeface="Arial"/>
              </a:rPr>
              <a:t>Goals for the Meeting</a:t>
            </a:r>
            <a:endParaRPr sz="3600" b="1">
              <a:latin typeface="Arial"/>
              <a:ea typeface="Arial"/>
              <a:cs typeface="Arial"/>
              <a:sym typeface="Arial"/>
            </a:endParaRPr>
          </a:p>
        </p:txBody>
      </p:sp>
      <p:sp>
        <p:nvSpPr>
          <p:cNvPr id="360" name="Google Shape;360;p19"/>
          <p:cNvSpPr txBox="1">
            <a:spLocks noGrp="1"/>
          </p:cNvSpPr>
          <p:nvPr>
            <p:ph type="body" idx="1"/>
          </p:nvPr>
        </p:nvSpPr>
        <p:spPr>
          <a:xfrm>
            <a:off x="487675" y="1825625"/>
            <a:ext cx="115158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rgbClr val="000000"/>
              </a:buClr>
              <a:buSzPts val="2800"/>
              <a:buChar char="•"/>
            </a:pPr>
            <a:r>
              <a:rPr lang="en-US">
                <a:solidFill>
                  <a:srgbClr val="000000"/>
                </a:solidFill>
              </a:rPr>
              <a:t> Update on NASA programmatic goals</a:t>
            </a:r>
            <a:endParaRPr>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 </a:t>
            </a:r>
            <a:r>
              <a:rPr lang="en-US">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Stakeholder</a:t>
            </a:r>
            <a:r>
              <a:rPr lang="en-US">
                <a:solidFill>
                  <a:srgbClr val="000000"/>
                </a:solidFill>
              </a:rPr>
              <a:t> engagement</a:t>
            </a:r>
            <a:endParaRPr>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 Discussion of Phase III synthesis report and national interest metrics</a:t>
            </a:r>
            <a:endParaRPr>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 Presentation of CMS results and future plans</a:t>
            </a:r>
            <a:endParaRPr>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 Advance and share progress of working groups &amp; synthesis efforts</a:t>
            </a:r>
            <a:endParaRPr>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 Discussion of science team activities for 2025-2026</a:t>
            </a:r>
            <a:endParaRPr>
              <a:solidFill>
                <a:srgbClr val="000000"/>
              </a:solidFill>
            </a:endParaRPr>
          </a:p>
          <a:p>
            <a:pPr marL="228600" lvl="0" indent="-508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0"/>
          <p:cNvSpPr txBox="1"/>
          <p:nvPr/>
        </p:nvSpPr>
        <p:spPr>
          <a:xfrm>
            <a:off x="173813" y="2143575"/>
            <a:ext cx="42894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rPr>
              <a:t>Planning/Logistics:</a:t>
            </a:r>
            <a:endParaRPr sz="2000" b="1" i="0" u="none" strike="noStrike" cap="none">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Peter Griffith, NASA GSFC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Amy Hodkinson, NASA GSFC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George Hurtt, UMD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Leanne Kendig, NASA GSFC</a:t>
            </a:r>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latin typeface="Arial"/>
                <a:ea typeface="Arial"/>
                <a:cs typeface="Arial"/>
                <a:sym typeface="Arial"/>
              </a:rPr>
              <a:t>Libby Larson, NASA GSFC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Janna Chapman</a:t>
            </a:r>
            <a:r>
              <a:rPr lang="en-US" sz="2000" b="0" i="0" u="none" strike="noStrike" cap="none">
                <a:solidFill>
                  <a:schemeClr val="dk1"/>
                </a:solidFill>
                <a:latin typeface="Arial"/>
                <a:ea typeface="Arial"/>
                <a:cs typeface="Arial"/>
                <a:sym typeface="Arial"/>
              </a:rPr>
              <a:t>, UMD</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Natalie Sharpe, NASA GSFC</a:t>
            </a:r>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latin typeface="Arial"/>
                <a:ea typeface="Arial"/>
                <a:cs typeface="Arial"/>
                <a:sym typeface="Arial"/>
              </a:rPr>
              <a:t>Katharine Stover, NASA GSFC</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David Stroud, NASA GSFC</a:t>
            </a:r>
            <a:endParaRPr sz="1400" b="0" i="0" u="none" strike="noStrike" cap="none">
              <a:solidFill>
                <a:schemeClr val="dk1"/>
              </a:solidFill>
              <a:latin typeface="Arial"/>
              <a:ea typeface="Arial"/>
              <a:cs typeface="Arial"/>
              <a:sym typeface="Arial"/>
            </a:endParaRPr>
          </a:p>
        </p:txBody>
      </p:sp>
      <p:sp>
        <p:nvSpPr>
          <p:cNvPr id="366" name="Google Shape;366;p20"/>
          <p:cNvSpPr txBox="1"/>
          <p:nvPr/>
        </p:nvSpPr>
        <p:spPr>
          <a:xfrm>
            <a:off x="3921586" y="2143575"/>
            <a:ext cx="42894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rPr>
              <a:t>Moderators:</a:t>
            </a:r>
            <a:endParaRPr b="1"/>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Nancy French, MTRI</a:t>
            </a:r>
            <a:endParaRPr sz="200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latin typeface="Arial"/>
                <a:ea typeface="Arial"/>
                <a:cs typeface="Arial"/>
                <a:sym typeface="Arial"/>
              </a:rPr>
              <a:t>Daniel Cusworth, Carbon Mapper</a:t>
            </a:r>
            <a:endParaRPr sz="2000">
              <a:solidFill>
                <a:schemeClr val="dk1"/>
              </a:solidFill>
              <a:latin typeface="Arial"/>
              <a:ea typeface="Arial"/>
              <a:cs typeface="Arial"/>
              <a:sym typeface="Arial"/>
            </a:endParaRPr>
          </a:p>
          <a:p>
            <a:pPr marL="0" lvl="0" indent="0" algn="l" rtl="0">
              <a:spcBef>
                <a:spcPts val="0"/>
              </a:spcBef>
              <a:spcAft>
                <a:spcPts val="0"/>
              </a:spcAft>
              <a:buClr>
                <a:schemeClr val="dk1"/>
              </a:buClr>
              <a:buSzPts val="2000"/>
              <a:buFont typeface="Arial"/>
              <a:buNone/>
            </a:pPr>
            <a:r>
              <a:rPr lang="en-US" sz="2000">
                <a:solidFill>
                  <a:schemeClr val="dk1"/>
                </a:solidFill>
              </a:rPr>
              <a:t>Meghan Halabisky, UW</a:t>
            </a:r>
            <a:endParaRPr sz="2000">
              <a:solidFill>
                <a:schemeClr val="dk1"/>
              </a:solidFill>
            </a:endParaRPr>
          </a:p>
          <a:p>
            <a:pPr marL="0" lvl="0" indent="0" algn="l" rtl="0">
              <a:spcBef>
                <a:spcPts val="0"/>
              </a:spcBef>
              <a:spcAft>
                <a:spcPts val="0"/>
              </a:spcAft>
              <a:buClr>
                <a:schemeClr val="dk1"/>
              </a:buClr>
              <a:buSzPts val="2000"/>
              <a:buFont typeface="Arial"/>
              <a:buNone/>
            </a:pPr>
            <a:r>
              <a:rPr lang="en-US" sz="2000">
                <a:solidFill>
                  <a:schemeClr val="dk1"/>
                </a:solidFill>
              </a:rPr>
              <a:t>Jeff Atkins, VCU</a:t>
            </a: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rPr>
              <a:t>Chad Babcock</a:t>
            </a:r>
            <a:r>
              <a:rPr lang="en-US" sz="2000" b="0" i="0" u="none" strike="noStrike" cap="none">
                <a:solidFill>
                  <a:schemeClr val="dk1"/>
                </a:solidFill>
                <a:latin typeface="Arial"/>
                <a:ea typeface="Arial"/>
                <a:cs typeface="Arial"/>
                <a:sym typeface="Arial"/>
              </a:rPr>
              <a:t>, </a:t>
            </a:r>
            <a:r>
              <a:rPr lang="en-US" sz="2000">
                <a:solidFill>
                  <a:schemeClr val="dk1"/>
                </a:solidFill>
              </a:rPr>
              <a:t>UMN</a:t>
            </a:r>
            <a:endParaRPr sz="2000">
              <a:solidFill>
                <a:schemeClr val="dk1"/>
              </a:solidFill>
            </a:endParaRPr>
          </a:p>
          <a:p>
            <a:pPr marL="0" marR="0" lvl="0" indent="0" algn="l" rtl="0">
              <a:spcBef>
                <a:spcPts val="0"/>
              </a:spcBef>
              <a:spcAft>
                <a:spcPts val="0"/>
              </a:spcAft>
              <a:buNone/>
            </a:pPr>
            <a:r>
              <a:rPr lang="en-US" sz="2000">
                <a:solidFill>
                  <a:schemeClr val="dk1"/>
                </a:solidFill>
              </a:rPr>
              <a:t>Abhishek Chatterjee, JPL</a:t>
            </a:r>
            <a:endParaRPr>
              <a:solidFill>
                <a:schemeClr val="dk1"/>
              </a:solidFill>
            </a:endParaRPr>
          </a:p>
          <a:p>
            <a:pPr marL="0" lvl="0" indent="0" algn="l" rtl="0">
              <a:spcBef>
                <a:spcPts val="0"/>
              </a:spcBef>
              <a:spcAft>
                <a:spcPts val="0"/>
              </a:spcAft>
              <a:buClr>
                <a:schemeClr val="dk1"/>
              </a:buClr>
              <a:buSzPts val="2000"/>
              <a:buFont typeface="Arial"/>
              <a:buNone/>
            </a:pPr>
            <a:r>
              <a:rPr lang="en-US" sz="2000">
                <a:solidFill>
                  <a:schemeClr val="dk1"/>
                </a:solidFill>
              </a:rPr>
              <a:t>Reem Hannun, NASA AMES</a:t>
            </a:r>
            <a:endParaRPr sz="2000">
              <a:solidFill>
                <a:schemeClr val="dk1"/>
              </a:solidFill>
            </a:endParaRPr>
          </a:p>
          <a:p>
            <a:pPr marL="0" lvl="0" indent="0" algn="l" rtl="0">
              <a:spcBef>
                <a:spcPts val="0"/>
              </a:spcBef>
              <a:spcAft>
                <a:spcPts val="0"/>
              </a:spcAft>
              <a:buClr>
                <a:schemeClr val="dk1"/>
              </a:buClr>
              <a:buSzPts val="2000"/>
              <a:buFont typeface="Arial"/>
              <a:buNone/>
            </a:pPr>
            <a:r>
              <a:rPr lang="en-US" sz="2000">
                <a:solidFill>
                  <a:schemeClr val="dk1"/>
                </a:solidFill>
              </a:rPr>
              <a:t>Daniel Cusworth, Carbon Mapper</a:t>
            </a:r>
            <a:endParaRPr sz="2000">
              <a:solidFill>
                <a:schemeClr val="dk1"/>
              </a:solidFill>
              <a:latin typeface="Arial"/>
              <a:ea typeface="Arial"/>
              <a:cs typeface="Arial"/>
              <a:sym typeface="Arial"/>
            </a:endParaRPr>
          </a:p>
          <a:p>
            <a:pPr marL="0" lvl="0" indent="0" algn="l" rtl="0">
              <a:spcBef>
                <a:spcPts val="0"/>
              </a:spcBef>
              <a:spcAft>
                <a:spcPts val="0"/>
              </a:spcAft>
              <a:buClr>
                <a:schemeClr val="dk1"/>
              </a:buClr>
              <a:buSzPts val="2000"/>
              <a:buFont typeface="Arial"/>
              <a:buNone/>
            </a:pPr>
            <a:r>
              <a:rPr lang="en-US" sz="2000">
                <a:solidFill>
                  <a:schemeClr val="dk1"/>
                </a:solidFill>
              </a:rPr>
              <a:t>Libby Larson, NASA GSFC</a:t>
            </a:r>
            <a:endParaRPr sz="2000">
              <a:solidFill>
                <a:schemeClr val="dk1"/>
              </a:solidFill>
            </a:endParaRPr>
          </a:p>
          <a:p>
            <a:pPr marL="0" marR="0" lvl="0" indent="0" algn="l" rtl="0">
              <a:spcBef>
                <a:spcPts val="0"/>
              </a:spcBef>
              <a:spcAft>
                <a:spcPts val="0"/>
              </a:spcAft>
              <a:buNone/>
            </a:pPr>
            <a:r>
              <a:rPr lang="en-US" sz="2000">
                <a:solidFill>
                  <a:schemeClr val="dk1"/>
                </a:solidFill>
                <a:latin typeface="Arial"/>
                <a:ea typeface="Arial"/>
                <a:cs typeface="Arial"/>
                <a:sym typeface="Arial"/>
              </a:rPr>
              <a:t>Katharine Stover, NASA GSFC</a:t>
            </a:r>
            <a:endParaRPr sz="1800">
              <a:solidFill>
                <a:schemeClr val="dk1"/>
              </a:solidFill>
              <a:latin typeface="Arial"/>
              <a:ea typeface="Arial"/>
              <a:cs typeface="Arial"/>
              <a:sym typeface="Arial"/>
            </a:endParaRPr>
          </a:p>
        </p:txBody>
      </p:sp>
      <p:sp>
        <p:nvSpPr>
          <p:cNvPr id="367" name="Google Shape;367;p20"/>
          <p:cNvSpPr txBox="1"/>
          <p:nvPr/>
        </p:nvSpPr>
        <p:spPr>
          <a:xfrm>
            <a:off x="7134896" y="188031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20"/>
          <p:cNvSpPr txBox="1"/>
          <p:nvPr/>
        </p:nvSpPr>
        <p:spPr>
          <a:xfrm>
            <a:off x="7976888" y="2143575"/>
            <a:ext cx="40413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rPr>
              <a:t>Working Group Leads:</a:t>
            </a:r>
            <a:endParaRPr sz="1400" b="1" i="0" u="none" strike="noStrike" cap="none">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Abhishek Chatterjee</a:t>
            </a:r>
            <a:r>
              <a:rPr lang="en-US" sz="2000" b="0" i="0" u="none" strike="noStrike" cap="none">
                <a:solidFill>
                  <a:schemeClr val="dk1"/>
                </a:solidFill>
                <a:latin typeface="Arial"/>
                <a:ea typeface="Arial"/>
                <a:cs typeface="Arial"/>
                <a:sym typeface="Arial"/>
              </a:rPr>
              <a:t>, JPL</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Reem Hannun, </a:t>
            </a:r>
            <a:r>
              <a:rPr lang="en-US" sz="2000">
                <a:solidFill>
                  <a:schemeClr val="dk1"/>
                </a:solidFill>
              </a:rPr>
              <a:t>NASA AMES</a:t>
            </a:r>
            <a:endParaRPr sz="200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Meghan Halabisky, U</a:t>
            </a:r>
            <a:r>
              <a:rPr lang="en-US" sz="2000">
                <a:solidFill>
                  <a:schemeClr val="dk1"/>
                </a:solidFill>
              </a:rPr>
              <a:t>W</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Andrew Hudak, USFS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Jeff Atkins, VCU</a:t>
            </a:r>
            <a:endParaRPr sz="200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Daniel Jacob, Harvard</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Daniel Cusworth, Carbon Mapper</a:t>
            </a:r>
            <a:r>
              <a:rPr lang="en-US" sz="2000" b="0" i="0" u="none" strike="noStrike" cap="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Joanne Hall</a:t>
            </a:r>
            <a:r>
              <a:rPr lang="en-US" sz="2000" b="0" i="0" u="none" strike="noStrike" cap="none">
                <a:solidFill>
                  <a:schemeClr val="dk1"/>
                </a:solidFill>
                <a:latin typeface="Arial"/>
                <a:ea typeface="Arial"/>
                <a:cs typeface="Arial"/>
                <a:sym typeface="Arial"/>
              </a:rPr>
              <a:t>, </a:t>
            </a:r>
            <a:r>
              <a:rPr lang="en-US" sz="2000">
                <a:solidFill>
                  <a:schemeClr val="dk1"/>
                </a:solidFill>
              </a:rPr>
              <a:t>UMD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Junjie Liu, NASA JPL</a:t>
            </a:r>
            <a:endParaRPr sz="2000">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a:solidFill>
                <a:schemeClr val="dk1"/>
              </a:solidFill>
            </a:endParaRPr>
          </a:p>
        </p:txBody>
      </p:sp>
      <p:sp>
        <p:nvSpPr>
          <p:cNvPr id="369" name="Google Shape;369;p20"/>
          <p:cNvSpPr/>
          <p:nvPr/>
        </p:nvSpPr>
        <p:spPr>
          <a:xfrm>
            <a:off x="361925" y="1087474"/>
            <a:ext cx="11408700" cy="62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a:solidFill>
                  <a:schemeClr val="dk1"/>
                </a:solidFill>
                <a:latin typeface="Arial"/>
                <a:ea typeface="Arial"/>
                <a:cs typeface="Arial"/>
                <a:sym typeface="Arial"/>
              </a:rPr>
              <a:t>Meeting Planning, Logistics, and Leadership</a:t>
            </a: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1295400" y="807684"/>
            <a:ext cx="10134600" cy="551691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en-US" sz="4800" b="1"/>
              <a:t>Congressional Direction in 2010:</a:t>
            </a:r>
            <a:endParaRPr sz="4800"/>
          </a:p>
          <a:p>
            <a:pPr marL="0" lvl="0" indent="0" algn="l" rtl="0">
              <a:lnSpc>
                <a:spcPct val="90000"/>
              </a:lnSpc>
              <a:spcBef>
                <a:spcPts val="1000"/>
              </a:spcBef>
              <a:spcAft>
                <a:spcPts val="0"/>
              </a:spcAft>
              <a:buClr>
                <a:schemeClr val="dk1"/>
              </a:buClr>
              <a:buSzPct val="100000"/>
              <a:buNone/>
            </a:pPr>
            <a:r>
              <a:rPr lang="en-US" sz="4800"/>
              <a:t>Also included within the funds provided for other mission and data analysis, the conference agreement provides $6,000,000 for pre-phase A and pilot initiatives for the development of a carbon monitoring system. Any pilot developed shall replicate state and national carbon and biomass inventory processes that provide statistical precision and accuracy with geospatially explicit associated attribute data for aggregation at the project, county, state and federal level using a common dataset with complete market transparency, including extraction algorithms and correlation modeling.</a:t>
            </a:r>
            <a:endParaRPr/>
          </a:p>
          <a:p>
            <a:pPr marL="0" lvl="0" indent="0" algn="l" rtl="0">
              <a:lnSpc>
                <a:spcPct val="90000"/>
              </a:lnSpc>
              <a:spcBef>
                <a:spcPts val="1000"/>
              </a:spcBef>
              <a:spcAft>
                <a:spcPts val="0"/>
              </a:spcAft>
              <a:buClr>
                <a:schemeClr val="dk1"/>
              </a:buClr>
              <a:buSzPct val="100000"/>
              <a:buNone/>
            </a:pPr>
            <a:endParaRPr sz="4800" b="1"/>
          </a:p>
          <a:p>
            <a:pPr marL="0" lvl="0" indent="0" algn="l" rtl="0">
              <a:lnSpc>
                <a:spcPct val="90000"/>
              </a:lnSpc>
              <a:spcBef>
                <a:spcPts val="1000"/>
              </a:spcBef>
              <a:spcAft>
                <a:spcPts val="0"/>
              </a:spcAft>
              <a:buClr>
                <a:schemeClr val="dk1"/>
              </a:buClr>
              <a:buSzPct val="100000"/>
              <a:buNone/>
            </a:pPr>
            <a:r>
              <a:rPr lang="en-US" sz="4800" b="1"/>
              <a:t>Congressional Direction in 2011:</a:t>
            </a:r>
            <a:endParaRPr/>
          </a:p>
          <a:p>
            <a:pPr marL="0" lvl="0" indent="0" algn="l" rtl="0">
              <a:lnSpc>
                <a:spcPct val="90000"/>
              </a:lnSpc>
              <a:spcBef>
                <a:spcPts val="1000"/>
              </a:spcBef>
              <a:spcAft>
                <a:spcPts val="0"/>
              </a:spcAft>
              <a:buClr>
                <a:schemeClr val="dk1"/>
              </a:buClr>
              <a:buSzPct val="100000"/>
              <a:buNone/>
            </a:pPr>
            <a:r>
              <a:rPr lang="en-US" sz="4800"/>
              <a:t>None</a:t>
            </a:r>
            <a:endParaRPr/>
          </a:p>
          <a:p>
            <a:pPr marL="0" lvl="0" indent="0" algn="l" rtl="0">
              <a:lnSpc>
                <a:spcPct val="90000"/>
              </a:lnSpc>
              <a:spcBef>
                <a:spcPts val="1000"/>
              </a:spcBef>
              <a:spcAft>
                <a:spcPts val="0"/>
              </a:spcAft>
              <a:buClr>
                <a:schemeClr val="dk1"/>
              </a:buClr>
              <a:buSzPct val="100000"/>
              <a:buNone/>
            </a:pPr>
            <a:endParaRPr sz="4800"/>
          </a:p>
          <a:p>
            <a:pPr marL="0" lvl="0" indent="0" algn="l" rtl="0">
              <a:lnSpc>
                <a:spcPct val="90000"/>
              </a:lnSpc>
              <a:spcBef>
                <a:spcPts val="1000"/>
              </a:spcBef>
              <a:spcAft>
                <a:spcPts val="0"/>
              </a:spcAft>
              <a:buClr>
                <a:schemeClr val="dk1"/>
              </a:buClr>
              <a:buSzPct val="100000"/>
              <a:buNone/>
            </a:pPr>
            <a:r>
              <a:rPr lang="en-US" sz="4800" b="1"/>
              <a:t>Congressional Direction in 2012:</a:t>
            </a:r>
            <a:endParaRPr sz="4800"/>
          </a:p>
          <a:p>
            <a:pPr marL="0" lvl="0" indent="0" algn="l" rtl="0">
              <a:lnSpc>
                <a:spcPct val="90000"/>
              </a:lnSpc>
              <a:spcBef>
                <a:spcPts val="1000"/>
              </a:spcBef>
              <a:spcAft>
                <a:spcPts val="0"/>
              </a:spcAft>
              <a:buClr>
                <a:schemeClr val="dk1"/>
              </a:buClr>
              <a:buSzPct val="100000"/>
              <a:buNone/>
            </a:pPr>
            <a:r>
              <a:rPr lang="en-US" sz="4800"/>
              <a:t>The Committee recommends $10,000,000 from within available funds to continue the development of a carbon monitoring system initially funded in fiscal year 2010.  The Committee expects no less than one-half of this amount shall be awarded externally.</a:t>
            </a:r>
            <a:endParaRPr/>
          </a:p>
          <a:p>
            <a:pPr marL="0" lvl="0" indent="0" algn="l" rtl="0">
              <a:lnSpc>
                <a:spcPct val="90000"/>
              </a:lnSpc>
              <a:spcBef>
                <a:spcPts val="1000"/>
              </a:spcBef>
              <a:spcAft>
                <a:spcPts val="0"/>
              </a:spcAft>
              <a:buClr>
                <a:schemeClr val="dk1"/>
              </a:buClr>
              <a:buSzPct val="100000"/>
              <a:buNone/>
            </a:pPr>
            <a:endParaRPr sz="4800"/>
          </a:p>
          <a:p>
            <a:pPr marL="0" lvl="0" indent="0" algn="l" rtl="0">
              <a:lnSpc>
                <a:spcPct val="90000"/>
              </a:lnSpc>
              <a:spcBef>
                <a:spcPts val="1000"/>
              </a:spcBef>
              <a:spcAft>
                <a:spcPts val="0"/>
              </a:spcAft>
              <a:buClr>
                <a:schemeClr val="dk1"/>
              </a:buClr>
              <a:buSzPct val="100000"/>
              <a:buNone/>
            </a:pPr>
            <a:r>
              <a:rPr lang="en-US" sz="4800" b="1" i="1"/>
              <a:t>Language in Senate Draft for 2013:</a:t>
            </a:r>
            <a:endParaRPr sz="4800"/>
          </a:p>
          <a:p>
            <a:pPr marL="0" lvl="0" indent="0" algn="l" rtl="0">
              <a:lnSpc>
                <a:spcPct val="90000"/>
              </a:lnSpc>
              <a:spcBef>
                <a:spcPts val="1000"/>
              </a:spcBef>
              <a:spcAft>
                <a:spcPts val="0"/>
              </a:spcAft>
              <a:buClr>
                <a:schemeClr val="dk1"/>
              </a:buClr>
              <a:buSzPct val="100000"/>
              <a:buNone/>
            </a:pPr>
            <a:r>
              <a:rPr lang="en-US" sz="4800"/>
              <a:t>Of the funds provided within the earth science research and analysis activity, the Committee recommends $10,000,000 to continue efforts for the development of a carbon monitoring system initially funded in fiscal year 2010. The majority of the funds should be directed towards acquisition, field sampling, quantification and development of a prototype Monitoring Reporting and Verification [MRV] system which can provide transparent data products achieving levels of precision and accuracy required by current carbon trading protocols.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Up to 20 percent of these funds should be made available to international Reducing Emissions from Deforestation and Forest Degradation [REDD] projects. Furthermore, the Committee is deeply disappointed with the lack of progress that NASA has made on this initiative thus far within the agency. Therefore, it directs that the above funds shall be competitively awarded within 120 days of enactment of this act.</a:t>
            </a:r>
            <a:endParaRPr/>
          </a:p>
          <a:p>
            <a:pPr marL="228600" lvl="0" indent="-152400" algn="l" rtl="0">
              <a:lnSpc>
                <a:spcPct val="90000"/>
              </a:lnSpc>
              <a:spcBef>
                <a:spcPts val="1000"/>
              </a:spcBef>
              <a:spcAft>
                <a:spcPts val="0"/>
              </a:spcAft>
              <a:buClr>
                <a:schemeClr val="dk1"/>
              </a:buClr>
              <a:buSzPct val="100000"/>
              <a:buNone/>
            </a:pPr>
            <a:endParaRPr sz="4800" i="1"/>
          </a:p>
          <a:p>
            <a:pPr marL="0" lvl="0" indent="0" algn="l" rtl="0">
              <a:lnSpc>
                <a:spcPct val="90000"/>
              </a:lnSpc>
              <a:spcBef>
                <a:spcPts val="1000"/>
              </a:spcBef>
              <a:spcAft>
                <a:spcPts val="0"/>
              </a:spcAft>
              <a:buClr>
                <a:schemeClr val="dk1"/>
              </a:buClr>
              <a:buSzPct val="100000"/>
              <a:buNone/>
            </a:pPr>
            <a:r>
              <a:rPr lang="en-US" sz="4800" b="1"/>
              <a:t>Congressional Direction in 2014:</a:t>
            </a:r>
            <a:endParaRPr/>
          </a:p>
          <a:p>
            <a:pPr marL="0" lvl="0" indent="0" algn="l" rtl="0">
              <a:lnSpc>
                <a:spcPct val="90000"/>
              </a:lnSpc>
              <a:spcBef>
                <a:spcPts val="1000"/>
              </a:spcBef>
              <a:spcAft>
                <a:spcPts val="0"/>
              </a:spcAft>
              <a:buClr>
                <a:schemeClr val="dk1"/>
              </a:buClr>
              <a:buSzPct val="100000"/>
              <a:buNone/>
            </a:pPr>
            <a:r>
              <a:rPr lang="en-US" sz="4800" i="1"/>
              <a:t>Carbon Monitoring</a:t>
            </a:r>
            <a:r>
              <a:rPr lang="en-US" sz="4800"/>
              <a:t>- Of the funds provided within the Earth Science research and analysis activity, the Committee recommends $10,000,000 to continue efforts for the development of a carbon monitoring system. The majority of the funds should be directed toward acquisition, field sampling, quantification, and development of a prototype Monitoring Reporting and Verification [MRV] system which can provide transparent data products achieving levels of precision and accuracy required by current carbon trading protocols. The Committee is concerned that NASA has not established a program of record around the development of MRV system, and therefore expects a plan from NASA not later than 90 days after enactment of this act incorporating such a system into its operating plan and long-term budget projection.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a:t>
            </a:r>
            <a:endParaRPr/>
          </a:p>
          <a:p>
            <a:pPr marL="228600" lvl="0" indent="-228600" algn="l" rtl="0">
              <a:lnSpc>
                <a:spcPct val="90000"/>
              </a:lnSpc>
              <a:spcBef>
                <a:spcPts val="1000"/>
              </a:spcBef>
              <a:spcAft>
                <a:spcPts val="0"/>
              </a:spcAft>
              <a:buClr>
                <a:schemeClr val="dk1"/>
              </a:buClr>
              <a:buSzPct val="100000"/>
              <a:buChar char="•"/>
            </a:pPr>
            <a:br>
              <a:rPr lang="en-US" i="1"/>
            </a:br>
            <a:endParaRPr/>
          </a:p>
          <a:p>
            <a:pPr marL="228600" lvl="0" indent="-184150" algn="l" rtl="0">
              <a:lnSpc>
                <a:spcPct val="90000"/>
              </a:lnSpc>
              <a:spcBef>
                <a:spcPts val="1000"/>
              </a:spcBef>
              <a:spcAft>
                <a:spcPts val="0"/>
              </a:spcAft>
              <a:buClr>
                <a:schemeClr val="dk1"/>
              </a:buClr>
              <a:buSzPct val="100000"/>
              <a:buNone/>
            </a:pPr>
            <a:endParaRPr/>
          </a:p>
        </p:txBody>
      </p:sp>
      <p:sp>
        <p:nvSpPr>
          <p:cNvPr id="100" name="Google Shape;100;p2"/>
          <p:cNvSpPr/>
          <p:nvPr/>
        </p:nvSpPr>
        <p:spPr>
          <a:xfrm>
            <a:off x="1991360" y="1192315"/>
            <a:ext cx="8534400" cy="5139869"/>
          </a:xfrm>
          <a:prstGeom prst="rect">
            <a:avLst/>
          </a:prstGeom>
          <a:solidFill>
            <a:srgbClr val="F2F2F2"/>
          </a:solidFill>
          <a:ln>
            <a:noFill/>
          </a:ln>
          <a:effectLst>
            <a:outerShdw blurRad="469900" dist="38100" dir="5400000" algn="t" rotWithShape="0">
              <a:srgbClr val="000000">
                <a:alpha val="40000"/>
              </a:srgbClr>
            </a:outerShdw>
          </a:effectLst>
        </p:spPr>
        <p:txBody>
          <a:bodyPr spcFirstLastPara="1" wrap="square" lIns="274300"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100" b="1" i="0" u="none" strike="noStrike" cap="none">
                <a:solidFill>
                  <a:schemeClr val="dk1"/>
                </a:solidFill>
              </a:rPr>
              <a:t>…</a:t>
            </a:r>
            <a:r>
              <a:rPr lang="en-US" sz="2100" b="1">
                <a:solidFill>
                  <a:schemeClr val="dk1"/>
                </a:solidFill>
              </a:rPr>
              <a:t>”p</a:t>
            </a:r>
            <a:r>
              <a:rPr lang="en-US" sz="2100" b="1" i="0" u="none" strike="noStrike" cap="none">
                <a:solidFill>
                  <a:schemeClr val="dk1"/>
                </a:solidFill>
              </a:rPr>
              <a:t>ilot initiatives for the development of a carbon monitoring system…”</a:t>
            </a:r>
            <a:endParaRPr sz="2100" i="0" u="none" strike="noStrike" cap="none">
              <a:solidFill>
                <a:srgbClr val="000000"/>
              </a:solidFill>
            </a:endParaRPr>
          </a:p>
          <a:p>
            <a:pPr marL="0" marR="0" lvl="0" indent="0" algn="l" rtl="0">
              <a:lnSpc>
                <a:spcPct val="100000"/>
              </a:lnSpc>
              <a:spcBef>
                <a:spcPts val="0"/>
              </a:spcBef>
              <a:spcAft>
                <a:spcPts val="0"/>
              </a:spcAft>
              <a:buClr>
                <a:srgbClr val="000000"/>
              </a:buClr>
              <a:buSzPts val="2300"/>
              <a:buFont typeface="Arial"/>
              <a:buNone/>
            </a:pPr>
            <a:endParaRPr sz="21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100" b="1" i="0" u="none" strike="noStrike" cap="none">
                <a:solidFill>
                  <a:schemeClr val="dk1"/>
                </a:solidFill>
              </a:rPr>
              <a:t>...”replicate state and national carbon and biomass inventory processes that provide statistical precision and accuracy with geospatially explicit associated attribute data…”</a:t>
            </a:r>
            <a:endParaRPr sz="2100" i="0" u="none" strike="noStrike" cap="none">
              <a:solidFill>
                <a:srgbClr val="000000"/>
              </a:solidFill>
            </a:endParaRPr>
          </a:p>
          <a:p>
            <a:pPr marL="0" marR="0" lvl="0" indent="0" algn="l" rtl="0">
              <a:lnSpc>
                <a:spcPct val="100000"/>
              </a:lnSpc>
              <a:spcBef>
                <a:spcPts val="0"/>
              </a:spcBef>
              <a:spcAft>
                <a:spcPts val="0"/>
              </a:spcAft>
              <a:buClr>
                <a:srgbClr val="000000"/>
              </a:buClr>
              <a:buSzPts val="2300"/>
              <a:buFont typeface="Arial"/>
              <a:buNone/>
            </a:pPr>
            <a:endParaRPr sz="21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100" b="1" i="0" u="none" strike="noStrike" cap="none">
                <a:solidFill>
                  <a:schemeClr val="dk1"/>
                </a:solidFill>
              </a:rPr>
              <a:t>…”development of a prototype Monitoring Reporting and Verification (MRV) system which can provide transparent data products achieving levels of precision and accuracy required by current carbon trading protocols….”</a:t>
            </a:r>
            <a:endParaRPr sz="2100" i="0" u="none" strike="noStrike" cap="none">
              <a:solidFill>
                <a:srgbClr val="000000"/>
              </a:solidFill>
            </a:endParaRPr>
          </a:p>
          <a:p>
            <a:pPr marL="0" marR="0" lvl="0" indent="0" algn="l" rtl="0">
              <a:lnSpc>
                <a:spcPct val="100000"/>
              </a:lnSpc>
              <a:spcBef>
                <a:spcPts val="0"/>
              </a:spcBef>
              <a:spcAft>
                <a:spcPts val="0"/>
              </a:spcAft>
              <a:buClr>
                <a:srgbClr val="000000"/>
              </a:buClr>
              <a:buSzPts val="2300"/>
              <a:buFont typeface="Arial"/>
              <a:buNone/>
            </a:pPr>
            <a:endParaRPr sz="21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100" b="1" i="0" u="none" strike="noStrike" cap="none">
                <a:solidFill>
                  <a:schemeClr val="dk1"/>
                </a:solidFill>
              </a:rPr>
              <a:t>...”[development of] a plan…incorporating such a [MRV] system into its operating plan and long-term budget projection…”</a:t>
            </a:r>
            <a:endParaRPr sz="2100" b="1" i="0" u="none" strike="noStrike" cap="none">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p:cNvPicPr preferRelativeResize="0"/>
          <p:nvPr/>
        </p:nvPicPr>
        <p:blipFill rotWithShape="1">
          <a:blip r:embed="rId3">
            <a:alphaModFix/>
          </a:blip>
          <a:srcRect/>
          <a:stretch/>
        </p:blipFill>
        <p:spPr>
          <a:xfrm>
            <a:off x="1946408" y="1991535"/>
            <a:ext cx="1130300" cy="1130300"/>
          </a:xfrm>
          <a:prstGeom prst="rect">
            <a:avLst/>
          </a:prstGeom>
          <a:noFill/>
          <a:ln>
            <a:noFill/>
          </a:ln>
        </p:spPr>
      </p:pic>
      <p:pic>
        <p:nvPicPr>
          <p:cNvPr id="106" name="Google Shape;106;p3"/>
          <p:cNvPicPr preferRelativeResize="0"/>
          <p:nvPr/>
        </p:nvPicPr>
        <p:blipFill rotWithShape="1">
          <a:blip r:embed="rId4">
            <a:alphaModFix/>
          </a:blip>
          <a:srcRect/>
          <a:stretch/>
        </p:blipFill>
        <p:spPr>
          <a:xfrm>
            <a:off x="1959449" y="3552320"/>
            <a:ext cx="1130300" cy="1130300"/>
          </a:xfrm>
          <a:prstGeom prst="rect">
            <a:avLst/>
          </a:prstGeom>
          <a:noFill/>
          <a:ln>
            <a:noFill/>
          </a:ln>
        </p:spPr>
      </p:pic>
      <p:pic>
        <p:nvPicPr>
          <p:cNvPr id="107" name="Google Shape;107;p3"/>
          <p:cNvPicPr preferRelativeResize="0"/>
          <p:nvPr/>
        </p:nvPicPr>
        <p:blipFill rotWithShape="1">
          <a:blip r:embed="rId5">
            <a:alphaModFix/>
          </a:blip>
          <a:srcRect/>
          <a:stretch/>
        </p:blipFill>
        <p:spPr>
          <a:xfrm>
            <a:off x="1960213" y="5075006"/>
            <a:ext cx="1130300" cy="1130300"/>
          </a:xfrm>
          <a:prstGeom prst="rect">
            <a:avLst/>
          </a:prstGeom>
          <a:noFill/>
          <a:ln>
            <a:noFill/>
          </a:ln>
        </p:spPr>
      </p:pic>
      <p:sp>
        <p:nvSpPr>
          <p:cNvPr id="108" name="Google Shape;108;p3"/>
          <p:cNvSpPr txBox="1"/>
          <p:nvPr/>
        </p:nvSpPr>
        <p:spPr>
          <a:xfrm>
            <a:off x="1524000" y="1001188"/>
            <a:ext cx="9144000" cy="743327"/>
          </a:xfrm>
          <a:prstGeom prst="rect">
            <a:avLst/>
          </a:prstGeom>
          <a:solidFill>
            <a:schemeClr val="lt2"/>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3600" b="1" i="0" u="none" strike="noStrike" cap="none">
                <a:solidFill>
                  <a:schemeClr val="dk1"/>
                </a:solidFill>
              </a:rPr>
              <a:t>NASA-CMS Phase 1</a:t>
            </a:r>
            <a:endParaRPr sz="3600" i="0" u="none" strike="noStrike" cap="none">
              <a:solidFill>
                <a:srgbClr val="000000"/>
              </a:solidFill>
            </a:endParaRPr>
          </a:p>
        </p:txBody>
      </p:sp>
      <p:sp>
        <p:nvSpPr>
          <p:cNvPr id="109" name="Google Shape;109;p3"/>
          <p:cNvSpPr txBox="1"/>
          <p:nvPr/>
        </p:nvSpPr>
        <p:spPr>
          <a:xfrm>
            <a:off x="3089750" y="1878475"/>
            <a:ext cx="8711400" cy="13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Biomass Pilot. </a:t>
            </a:r>
            <a:r>
              <a:rPr lang="en-US" sz="1800" i="1" u="none" strike="noStrike" cap="none">
                <a:solidFill>
                  <a:schemeClr val="dk1"/>
                </a:solidFill>
              </a:rPr>
              <a:t>The goals of the Biomass Pilot are to:</a:t>
            </a:r>
            <a:endParaRPr sz="1400" i="0" u="none" strike="noStrike" cap="none">
              <a:solidFill>
                <a:srgbClr val="000000"/>
              </a:solidFill>
            </a:endParaRPr>
          </a:p>
          <a:p>
            <a:pPr marL="285750" marR="0" lvl="0" indent="-285750" algn="l" rtl="0">
              <a:lnSpc>
                <a:spcPct val="100000"/>
              </a:lnSpc>
              <a:spcBef>
                <a:spcPts val="0"/>
              </a:spcBef>
              <a:spcAft>
                <a:spcPts val="0"/>
              </a:spcAft>
              <a:buClr>
                <a:schemeClr val="dk1"/>
              </a:buClr>
              <a:buSzPts val="1600"/>
              <a:buChar char="•"/>
            </a:pPr>
            <a:r>
              <a:rPr lang="en-US" sz="1600" i="0" u="none" strike="noStrike" cap="none">
                <a:solidFill>
                  <a:schemeClr val="dk1"/>
                </a:solidFill>
              </a:rPr>
              <a:t>Utilize satellite and in situ data to produce quantitative estimates (and uncertainties)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chemeClr val="dk1"/>
                </a:solidFill>
              </a:rPr>
              <a:t> of aboveground terrestrial vegetation biomass on a national and local scale.</a:t>
            </a:r>
            <a:endParaRPr sz="1400" i="0" u="none" strike="noStrike" cap="none">
              <a:solidFill>
                <a:srgbClr val="000000"/>
              </a:solidFill>
            </a:endParaRPr>
          </a:p>
          <a:p>
            <a:pPr marL="285750" marR="0" lvl="0" indent="-285750" algn="l" rtl="0">
              <a:lnSpc>
                <a:spcPct val="100000"/>
              </a:lnSpc>
              <a:spcBef>
                <a:spcPts val="0"/>
              </a:spcBef>
              <a:spcAft>
                <a:spcPts val="0"/>
              </a:spcAft>
              <a:buClr>
                <a:schemeClr val="dk1"/>
              </a:buClr>
              <a:buSzPts val="1600"/>
              <a:buChar char="•"/>
            </a:pPr>
            <a:r>
              <a:rPr lang="en-US" sz="1600" i="0" u="none" strike="noStrike" cap="none">
                <a:solidFill>
                  <a:schemeClr val="dk1"/>
                </a:solidFill>
              </a:rPr>
              <a:t>Assess the ability of these results to meet the nations need for monitoring</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chemeClr val="dk1"/>
                </a:solidFill>
              </a:rPr>
              <a:t>carbon storage/sequestration.</a:t>
            </a:r>
            <a:endParaRPr sz="1400" i="0" u="none" strike="noStrike" cap="none">
              <a:solidFill>
                <a:srgbClr val="000000"/>
              </a:solidFill>
            </a:endParaRPr>
          </a:p>
        </p:txBody>
      </p:sp>
      <p:sp>
        <p:nvSpPr>
          <p:cNvPr id="110" name="Google Shape;110;p3"/>
          <p:cNvSpPr txBox="1"/>
          <p:nvPr/>
        </p:nvSpPr>
        <p:spPr>
          <a:xfrm>
            <a:off x="3104326" y="3524700"/>
            <a:ext cx="8343900" cy="13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Flux Pilot. </a:t>
            </a:r>
            <a:r>
              <a:rPr lang="en-US" sz="1800" i="1" u="none" strike="noStrike" cap="none">
                <a:solidFill>
                  <a:schemeClr val="dk1"/>
                </a:solidFill>
              </a:rPr>
              <a:t>The objectives of the Flux Pilot are to:</a:t>
            </a:r>
            <a:endParaRPr sz="1400" i="0" u="none" strike="noStrike" cap="none">
              <a:solidFill>
                <a:srgbClr val="000000"/>
              </a:solidFill>
            </a:endParaRPr>
          </a:p>
          <a:p>
            <a:pPr marL="285750" marR="0" lvl="0" indent="-285750" algn="l" rtl="0">
              <a:lnSpc>
                <a:spcPct val="100000"/>
              </a:lnSpc>
              <a:spcBef>
                <a:spcPts val="0"/>
              </a:spcBef>
              <a:spcAft>
                <a:spcPts val="0"/>
              </a:spcAft>
              <a:buClr>
                <a:schemeClr val="dk1"/>
              </a:buClr>
              <a:buSzPts val="1600"/>
              <a:buChar char="•"/>
            </a:pPr>
            <a:r>
              <a:rPr lang="en-US" sz="1600" i="0" u="none" strike="noStrike" cap="none">
                <a:solidFill>
                  <a:schemeClr val="dk1"/>
                </a:solidFill>
              </a:rPr>
              <a:t>Combine satellite data with modeled atmospheric transport initiated by </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chemeClr val="dk1"/>
                </a:solidFill>
              </a:rPr>
              <a:t>observationally-constrained terrestrial and oceanic models to tie the atmospheric </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chemeClr val="dk1"/>
                </a:solidFill>
              </a:rPr>
              <a:t>observations to surface exchange processes.</a:t>
            </a:r>
            <a:endParaRPr sz="1400" i="0" u="none" strike="noStrike" cap="none">
              <a:solidFill>
                <a:srgbClr val="000000"/>
              </a:solidFill>
            </a:endParaRPr>
          </a:p>
          <a:p>
            <a:pPr marL="285750" marR="0" lvl="0" indent="-285750" algn="l" rtl="0">
              <a:lnSpc>
                <a:spcPct val="100000"/>
              </a:lnSpc>
              <a:spcBef>
                <a:spcPts val="0"/>
              </a:spcBef>
              <a:spcAft>
                <a:spcPts val="0"/>
              </a:spcAft>
              <a:buClr>
                <a:schemeClr val="dk1"/>
              </a:buClr>
              <a:buSzPts val="1600"/>
              <a:buChar char="•"/>
            </a:pPr>
            <a:r>
              <a:rPr lang="en-US" sz="1600" i="0" u="none" strike="noStrike" cap="none">
                <a:solidFill>
                  <a:schemeClr val="dk1"/>
                </a:solidFill>
              </a:rPr>
              <a:t>Estimate the atmosphere-biosphere CO</a:t>
            </a:r>
            <a:r>
              <a:rPr lang="en-US" sz="1600" i="0" u="none" strike="noStrike" cap="none" baseline="-25000">
                <a:solidFill>
                  <a:schemeClr val="dk1"/>
                </a:solidFill>
              </a:rPr>
              <a:t>2</a:t>
            </a:r>
            <a:r>
              <a:rPr lang="en-US" sz="1600" i="0" u="none" strike="noStrike" cap="none">
                <a:solidFill>
                  <a:schemeClr val="dk1"/>
                </a:solidFill>
              </a:rPr>
              <a:t> exchange.</a:t>
            </a:r>
            <a:endParaRPr sz="1400" i="0" u="none" strike="noStrike" cap="none">
              <a:solidFill>
                <a:srgbClr val="000000"/>
              </a:solidFill>
            </a:endParaRPr>
          </a:p>
        </p:txBody>
      </p:sp>
      <p:sp>
        <p:nvSpPr>
          <p:cNvPr id="111" name="Google Shape;111;p3"/>
          <p:cNvSpPr txBox="1"/>
          <p:nvPr/>
        </p:nvSpPr>
        <p:spPr>
          <a:xfrm>
            <a:off x="3103550" y="5144025"/>
            <a:ext cx="83439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Scoping Efforts. </a:t>
            </a:r>
            <a:r>
              <a:rPr lang="en-US" sz="1800" i="1" u="none" strike="noStrike" cap="none">
                <a:solidFill>
                  <a:schemeClr val="dk1"/>
                </a:solidFill>
              </a:rPr>
              <a:t>The objectives of the Scoping Efforts are to:</a:t>
            </a:r>
            <a:endParaRPr sz="1400" i="0" u="none" strike="noStrike" cap="none">
              <a:solidFill>
                <a:srgbClr val="000000"/>
              </a:solidFill>
            </a:endParaRPr>
          </a:p>
          <a:p>
            <a:pPr marL="285750" marR="0" lvl="0" indent="-285750" algn="l" rtl="0">
              <a:lnSpc>
                <a:spcPct val="100000"/>
              </a:lnSpc>
              <a:spcBef>
                <a:spcPts val="0"/>
              </a:spcBef>
              <a:spcAft>
                <a:spcPts val="0"/>
              </a:spcAft>
              <a:buClr>
                <a:schemeClr val="dk1"/>
              </a:buClr>
              <a:buSzPts val="1600"/>
              <a:buChar char="•"/>
            </a:pPr>
            <a:r>
              <a:rPr lang="en-US" sz="1600" i="0" u="none" strike="noStrike" cap="none">
                <a:solidFill>
                  <a:schemeClr val="dk1"/>
                </a:solidFill>
              </a:rPr>
              <a:t>Identify research, products, and analysis system evolutions required to support carbon </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chemeClr val="dk1"/>
                </a:solidFill>
              </a:rPr>
              <a:t>policy and management as global observing capability increases.</a:t>
            </a:r>
            <a:endParaRPr sz="1400" i="0" u="none" strike="noStrike" cap="none">
              <a:solidFill>
                <a:srgbClr val="000000"/>
              </a:solidFill>
            </a:endParaRPr>
          </a:p>
        </p:txBody>
      </p:sp>
      <p:sp>
        <p:nvSpPr>
          <p:cNvPr id="112" name="Google Shape;112;p3"/>
          <p:cNvSpPr txBox="1"/>
          <p:nvPr/>
        </p:nvSpPr>
        <p:spPr>
          <a:xfrm>
            <a:off x="8573875" y="6270750"/>
            <a:ext cx="3505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i="1" u="none" strike="noStrike" cap="none">
                <a:solidFill>
                  <a:schemeClr val="dk1"/>
                </a:solidFill>
              </a:rPr>
              <a:t>Hurtt et al. (2014) Phase 1 Report</a:t>
            </a:r>
            <a:endParaRPr sz="1200" i="0" u="none" strike="noStrike" cap="none">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2531101" y="682625"/>
            <a:ext cx="7129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a:latin typeface="Arial"/>
                <a:ea typeface="Arial"/>
                <a:cs typeface="Arial"/>
                <a:sym typeface="Arial"/>
              </a:rPr>
              <a:t>NASA’s Approach to CMS/MRV</a:t>
            </a:r>
            <a:endParaRPr sz="3600" b="1">
              <a:latin typeface="Arial"/>
              <a:ea typeface="Arial"/>
              <a:cs typeface="Arial"/>
              <a:sym typeface="Arial"/>
            </a:endParaRPr>
          </a:p>
        </p:txBody>
      </p:sp>
      <p:sp>
        <p:nvSpPr>
          <p:cNvPr id="133" name="Google Shape;13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latin typeface="Arial"/>
                <a:ea typeface="Arial"/>
                <a:cs typeface="Arial"/>
                <a:sym typeface="Arial"/>
              </a:rPr>
              <a:t>Recognizes that a sustained, observationally-driven carbon monitoring system using remote sensing data has the potential to significantly improve the relevant information base for the U.S. and world;</a:t>
            </a:r>
            <a:endParaRPr sz="2400">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400">
                <a:latin typeface="Arial"/>
                <a:ea typeface="Arial"/>
                <a:cs typeface="Arial"/>
                <a:sym typeface="Arial"/>
              </a:rPr>
              <a:t>Recognizes multiple users, multiple scales, multiple quantities, and multiple frameworks for MRV (e.g. International,  national and subnational, markets);</a:t>
            </a:r>
            <a:endParaRPr sz="2400">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400">
                <a:latin typeface="Arial"/>
                <a:ea typeface="Arial"/>
                <a:cs typeface="Arial"/>
                <a:sym typeface="Arial"/>
              </a:rPr>
              <a:t>Recognizes the importance of user engagement to be responsive to stakeholder needs;</a:t>
            </a:r>
            <a:endParaRPr sz="2400">
              <a:latin typeface="Arial"/>
              <a:ea typeface="Arial"/>
              <a:cs typeface="Arial"/>
              <a:sym typeface="Arial"/>
            </a:endParaRPr>
          </a:p>
          <a:p>
            <a:pPr marL="0" lvl="0" indent="0" algn="ctr" rtl="0">
              <a:lnSpc>
                <a:spcPct val="90000"/>
              </a:lnSpc>
              <a:spcBef>
                <a:spcPts val="1000"/>
              </a:spcBef>
              <a:spcAft>
                <a:spcPts val="0"/>
              </a:spcAft>
              <a:buClr>
                <a:schemeClr val="dk1"/>
              </a:buClr>
              <a:buSzPts val="2400"/>
              <a:buNone/>
            </a:pPr>
            <a:r>
              <a:rPr lang="en-US" sz="2400" b="1">
                <a:latin typeface="Arial"/>
                <a:ea typeface="Arial"/>
                <a:cs typeface="Arial"/>
                <a:sym typeface="Arial"/>
              </a:rPr>
              <a:t>The goal for NASA’s CMS project is to prototype the development of carbon monitoring capabilities needed to support stakeholder needs for MRV. </a:t>
            </a:r>
            <a:endParaRPr sz="2400">
              <a:latin typeface="Arial"/>
              <a:ea typeface="Arial"/>
              <a:cs typeface="Arial"/>
              <a:sym typeface="Arial"/>
            </a:endParaRPr>
          </a:p>
          <a:p>
            <a:pPr marL="228600" lvl="0" indent="-64135" algn="l" rtl="0">
              <a:lnSpc>
                <a:spcPct val="90000"/>
              </a:lnSpc>
              <a:spcBef>
                <a:spcPts val="1000"/>
              </a:spcBef>
              <a:spcAft>
                <a:spcPts val="0"/>
              </a:spcAft>
              <a:buClr>
                <a:schemeClr val="dk1"/>
              </a:buClr>
              <a:buSzPts val="2400"/>
              <a:buNone/>
            </a:pPr>
            <a:endParaRPr sz="2400">
              <a:latin typeface="Arial"/>
              <a:ea typeface="Arial"/>
              <a:cs typeface="Arial"/>
              <a:sym typeface="Arial"/>
            </a:endParaRPr>
          </a:p>
          <a:p>
            <a:pPr marL="228600" lvl="0" indent="-64135" algn="l" rtl="0">
              <a:lnSpc>
                <a:spcPct val="90000"/>
              </a:lnSpc>
              <a:spcBef>
                <a:spcPts val="1000"/>
              </a:spcBef>
              <a:spcAft>
                <a:spcPts val="0"/>
              </a:spcAft>
              <a:buClr>
                <a:schemeClr val="dk1"/>
              </a:buClr>
              <a:buSzPts val="2400"/>
              <a:buNone/>
            </a:pPr>
            <a:endParaRPr sz="2400">
              <a:latin typeface="Arial"/>
              <a:ea typeface="Arial"/>
              <a:cs typeface="Arial"/>
              <a:sym typeface="Arial"/>
            </a:endParaRPr>
          </a:p>
        </p:txBody>
      </p:sp>
      <p:sp>
        <p:nvSpPr>
          <p:cNvPr id="134" name="Google Shape;134;p6"/>
          <p:cNvSpPr/>
          <p:nvPr/>
        </p:nvSpPr>
        <p:spPr>
          <a:xfrm>
            <a:off x="7467600" y="6324600"/>
            <a:ext cx="43367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1" u="none" strike="noStrike" cap="none">
                <a:solidFill>
                  <a:schemeClr val="dk1"/>
                </a:solidFill>
                <a:latin typeface="Arial"/>
                <a:ea typeface="Arial"/>
                <a:cs typeface="Arial"/>
                <a:sym typeface="Arial"/>
              </a:rPr>
              <a:t>Hurtt et al. (2014) Progress and Future Plans</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g37accf34027_6_7" descr="ocean_ppt.gif"/>
          <p:cNvPicPr preferRelativeResize="0"/>
          <p:nvPr/>
        </p:nvPicPr>
        <p:blipFill rotWithShape="1">
          <a:blip r:embed="rId3">
            <a:alphaModFix/>
          </a:blip>
          <a:srcRect/>
          <a:stretch/>
        </p:blipFill>
        <p:spPr>
          <a:xfrm rot="-1770233">
            <a:off x="3451416" y="2845233"/>
            <a:ext cx="457200" cy="457200"/>
          </a:xfrm>
          <a:prstGeom prst="rect">
            <a:avLst/>
          </a:prstGeom>
          <a:noFill/>
          <a:ln>
            <a:noFill/>
          </a:ln>
          <a:effectLst>
            <a:outerShdw blurRad="50800" dist="38100" dir="2700000" algn="tl" rotWithShape="0">
              <a:srgbClr val="000000">
                <a:alpha val="40000"/>
              </a:srgbClr>
            </a:outerShdw>
          </a:effectLst>
        </p:spPr>
      </p:pic>
      <p:pic>
        <p:nvPicPr>
          <p:cNvPr id="119" name="Google Shape;119;g37accf34027_6_7" descr="ocean_ppt.gif"/>
          <p:cNvPicPr preferRelativeResize="0"/>
          <p:nvPr/>
        </p:nvPicPr>
        <p:blipFill rotWithShape="1">
          <a:blip r:embed="rId3">
            <a:alphaModFix/>
          </a:blip>
          <a:srcRect/>
          <a:stretch/>
        </p:blipFill>
        <p:spPr>
          <a:xfrm rot="-1770233">
            <a:off x="9288216" y="2845233"/>
            <a:ext cx="457200" cy="457200"/>
          </a:xfrm>
          <a:prstGeom prst="rect">
            <a:avLst/>
          </a:prstGeom>
          <a:noFill/>
          <a:ln>
            <a:noFill/>
          </a:ln>
          <a:effectLst>
            <a:outerShdw blurRad="50800" dist="38100" dir="2700000" algn="tl" rotWithShape="0">
              <a:srgbClr val="000000">
                <a:alpha val="40000"/>
              </a:srgbClr>
            </a:outerShdw>
          </a:effectLst>
        </p:spPr>
      </p:pic>
      <p:pic>
        <p:nvPicPr>
          <p:cNvPr id="120" name="Google Shape;120;g37accf34027_6_7"/>
          <p:cNvPicPr preferRelativeResize="0"/>
          <p:nvPr/>
        </p:nvPicPr>
        <p:blipFill rotWithShape="1">
          <a:blip r:embed="rId4">
            <a:alphaModFix/>
          </a:blip>
          <a:srcRect/>
          <a:stretch/>
        </p:blipFill>
        <p:spPr>
          <a:xfrm rot="-1800882">
            <a:off x="8859861" y="2605722"/>
            <a:ext cx="411480" cy="411480"/>
          </a:xfrm>
          <a:prstGeom prst="rect">
            <a:avLst/>
          </a:prstGeom>
          <a:noFill/>
          <a:ln>
            <a:noFill/>
          </a:ln>
        </p:spPr>
      </p:pic>
      <p:pic>
        <p:nvPicPr>
          <p:cNvPr id="121" name="Google Shape;121;g37accf34027_6_7" descr="ocean_flux_ppt.gif"/>
          <p:cNvPicPr preferRelativeResize="0"/>
          <p:nvPr/>
        </p:nvPicPr>
        <p:blipFill rotWithShape="1">
          <a:blip r:embed="rId5">
            <a:alphaModFix/>
          </a:blip>
          <a:srcRect/>
          <a:stretch/>
        </p:blipFill>
        <p:spPr>
          <a:xfrm rot="-1784077">
            <a:off x="4970882" y="3061608"/>
            <a:ext cx="457200" cy="457200"/>
          </a:xfrm>
          <a:prstGeom prst="rect">
            <a:avLst/>
          </a:prstGeom>
          <a:noFill/>
          <a:ln>
            <a:noFill/>
          </a:ln>
          <a:effectLst>
            <a:outerShdw blurRad="50800" dist="38100" dir="2700000" algn="tl" rotWithShape="0">
              <a:srgbClr val="000000">
                <a:alpha val="40000"/>
              </a:srgbClr>
            </a:outerShdw>
          </a:effectLst>
        </p:spPr>
      </p:pic>
      <p:pic>
        <p:nvPicPr>
          <p:cNvPr id="122" name="Google Shape;122;g37accf34027_6_7" descr="land_ocean_ppt.gif"/>
          <p:cNvPicPr preferRelativeResize="0"/>
          <p:nvPr/>
        </p:nvPicPr>
        <p:blipFill rotWithShape="1">
          <a:blip r:embed="rId6">
            <a:alphaModFix/>
          </a:blip>
          <a:srcRect/>
          <a:stretch/>
        </p:blipFill>
        <p:spPr>
          <a:xfrm rot="-1756499">
            <a:off x="6274278" y="2937329"/>
            <a:ext cx="457200" cy="457200"/>
          </a:xfrm>
          <a:prstGeom prst="rect">
            <a:avLst/>
          </a:prstGeom>
          <a:noFill/>
          <a:ln>
            <a:noFill/>
          </a:ln>
          <a:effectLst>
            <a:outerShdw blurRad="50800" dist="38100" dir="2700000" algn="tl" rotWithShape="0">
              <a:srgbClr val="000000">
                <a:alpha val="40000"/>
              </a:srgbClr>
            </a:outerShdw>
          </a:effectLst>
        </p:spPr>
      </p:pic>
      <p:pic>
        <p:nvPicPr>
          <p:cNvPr id="123" name="Google Shape;123;g37accf34027_6_7" descr="icons_ppt.gif"/>
          <p:cNvPicPr preferRelativeResize="0"/>
          <p:nvPr/>
        </p:nvPicPr>
        <p:blipFill rotWithShape="1">
          <a:blip r:embed="rId7">
            <a:alphaModFix/>
          </a:blip>
          <a:srcRect/>
          <a:stretch/>
        </p:blipFill>
        <p:spPr>
          <a:xfrm rot="-1779655">
            <a:off x="2590076" y="2845237"/>
            <a:ext cx="457200" cy="457200"/>
          </a:xfrm>
          <a:prstGeom prst="rect">
            <a:avLst/>
          </a:prstGeom>
          <a:noFill/>
          <a:ln>
            <a:noFill/>
          </a:ln>
          <a:effectLst>
            <a:outerShdw blurRad="50800" dist="38100" dir="2700000" algn="tl" rotWithShape="0">
              <a:srgbClr val="000000">
                <a:alpha val="40000"/>
              </a:srgbClr>
            </a:outerShdw>
          </a:effectLst>
        </p:spPr>
      </p:pic>
      <p:pic>
        <p:nvPicPr>
          <p:cNvPr id="124" name="Google Shape;124;g37accf34027_6_7" descr="land_flux_ppt.gif"/>
          <p:cNvPicPr preferRelativeResize="0"/>
          <p:nvPr/>
        </p:nvPicPr>
        <p:blipFill rotWithShape="1">
          <a:blip r:embed="rId8">
            <a:alphaModFix/>
          </a:blip>
          <a:srcRect/>
          <a:stretch/>
        </p:blipFill>
        <p:spPr>
          <a:xfrm rot="-1762370">
            <a:off x="4074282" y="3061611"/>
            <a:ext cx="457200" cy="457200"/>
          </a:xfrm>
          <a:prstGeom prst="rect">
            <a:avLst/>
          </a:prstGeom>
          <a:noFill/>
          <a:ln>
            <a:noFill/>
          </a:ln>
          <a:effectLst>
            <a:outerShdw blurRad="50800" dist="38100" dir="2700000" algn="tl" rotWithShape="0">
              <a:srgbClr val="000000">
                <a:alpha val="40000"/>
              </a:srgbClr>
            </a:outerShdw>
          </a:effectLst>
        </p:spPr>
      </p:pic>
      <p:pic>
        <p:nvPicPr>
          <p:cNvPr id="125" name="Google Shape;125;g37accf34027_6_7" descr="global_ppt.gif"/>
          <p:cNvPicPr preferRelativeResize="0"/>
          <p:nvPr/>
        </p:nvPicPr>
        <p:blipFill rotWithShape="1">
          <a:blip r:embed="rId9">
            <a:alphaModFix/>
          </a:blip>
          <a:srcRect/>
          <a:stretch/>
        </p:blipFill>
        <p:spPr>
          <a:xfrm rot="-1765747">
            <a:off x="7781079" y="2937564"/>
            <a:ext cx="457200" cy="457200"/>
          </a:xfrm>
          <a:prstGeom prst="rect">
            <a:avLst/>
          </a:prstGeom>
          <a:noFill/>
          <a:ln>
            <a:noFill/>
          </a:ln>
          <a:effectLst>
            <a:outerShdw blurRad="50800" dist="38100" dir="2700000" algn="tl" rotWithShape="0">
              <a:srgbClr val="000000">
                <a:alpha val="40000"/>
              </a:srgbClr>
            </a:outerShdw>
          </a:effectLst>
        </p:spPr>
      </p:pic>
      <p:sp>
        <p:nvSpPr>
          <p:cNvPr id="126" name="Google Shape;126;g37accf34027_6_7"/>
          <p:cNvSpPr txBox="1"/>
          <p:nvPr/>
        </p:nvSpPr>
        <p:spPr>
          <a:xfrm>
            <a:off x="259050" y="1029400"/>
            <a:ext cx="1167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a:solidFill>
                  <a:schemeClr val="dk1"/>
                </a:solidFill>
                <a:latin typeface="Arial"/>
                <a:ea typeface="Arial"/>
                <a:cs typeface="Arial"/>
                <a:sym typeface="Arial"/>
              </a:rPr>
              <a:t>CMS Phase 2 &amp; 3 (201</a:t>
            </a:r>
            <a:r>
              <a:rPr lang="en-US" sz="3600" b="1">
                <a:solidFill>
                  <a:schemeClr val="dk1"/>
                </a:solidFill>
              </a:rPr>
              <a:t>1-</a:t>
            </a:r>
            <a:r>
              <a:rPr lang="en-US" sz="3600" b="1" i="0" u="none" strike="noStrike" cap="none">
                <a:solidFill>
                  <a:schemeClr val="dk1"/>
                </a:solidFill>
                <a:latin typeface="Arial"/>
                <a:ea typeface="Arial"/>
                <a:cs typeface="Arial"/>
                <a:sym typeface="Arial"/>
              </a:rPr>
              <a:t>) </a:t>
            </a:r>
            <a:r>
              <a:rPr lang="en-US" sz="3600" b="1">
                <a:solidFill>
                  <a:schemeClr val="dk1"/>
                </a:solidFill>
              </a:rPr>
              <a:t>Project </a:t>
            </a:r>
            <a:r>
              <a:rPr lang="en-US" sz="3600" b="1" i="0" u="none" strike="noStrike" cap="none">
                <a:solidFill>
                  <a:schemeClr val="dk1"/>
                </a:solidFill>
                <a:latin typeface="Arial"/>
                <a:ea typeface="Arial"/>
                <a:cs typeface="Arial"/>
                <a:sym typeface="Arial"/>
              </a:rPr>
              <a:t>Themes Addressed</a:t>
            </a:r>
            <a:endParaRPr sz="3600" b="0" i="0" u="none" strike="noStrike" cap="none">
              <a:solidFill>
                <a:schemeClr val="dk1"/>
              </a:solidFill>
              <a:latin typeface="Arial"/>
              <a:ea typeface="Arial"/>
              <a:cs typeface="Arial"/>
              <a:sym typeface="Arial"/>
            </a:endParaRPr>
          </a:p>
        </p:txBody>
      </p:sp>
      <p:pic>
        <p:nvPicPr>
          <p:cNvPr id="127" name="Google Shape;127;g37accf34027_6_7" title="Chart"/>
          <p:cNvPicPr preferRelativeResize="0"/>
          <p:nvPr/>
        </p:nvPicPr>
        <p:blipFill>
          <a:blip r:embed="rId10">
            <a:alphaModFix/>
          </a:blip>
          <a:stretch>
            <a:fillRect/>
          </a:stretch>
        </p:blipFill>
        <p:spPr>
          <a:xfrm>
            <a:off x="1728612" y="1675900"/>
            <a:ext cx="8734775" cy="503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aphicFrame>
        <p:nvGraphicFramePr>
          <p:cNvPr id="140" name="Google Shape;140;p7"/>
          <p:cNvGraphicFramePr/>
          <p:nvPr/>
        </p:nvGraphicFramePr>
        <p:xfrm>
          <a:off x="710610" y="1105785"/>
          <a:ext cx="10770800" cy="5507575"/>
        </p:xfrm>
        <a:graphic>
          <a:graphicData uri="http://schemas.openxmlformats.org/drawingml/2006/table">
            <a:tbl>
              <a:tblPr firstRow="1" bandRow="1">
                <a:noFill/>
                <a:tableStyleId>{DB6E725E-20CB-4AA2-BE82-125848A33E3E}</a:tableStyleId>
              </a:tblPr>
              <a:tblGrid>
                <a:gridCol w="2230700">
                  <a:extLst>
                    <a:ext uri="{9D8B030D-6E8A-4147-A177-3AD203B41FA5}">
                      <a16:colId xmlns:a16="http://schemas.microsoft.com/office/drawing/2014/main" val="20000"/>
                    </a:ext>
                  </a:extLst>
                </a:gridCol>
                <a:gridCol w="2135025">
                  <a:extLst>
                    <a:ext uri="{9D8B030D-6E8A-4147-A177-3AD203B41FA5}">
                      <a16:colId xmlns:a16="http://schemas.microsoft.com/office/drawing/2014/main" val="20001"/>
                    </a:ext>
                  </a:extLst>
                </a:gridCol>
                <a:gridCol w="2135025">
                  <a:extLst>
                    <a:ext uri="{9D8B030D-6E8A-4147-A177-3AD203B41FA5}">
                      <a16:colId xmlns:a16="http://schemas.microsoft.com/office/drawing/2014/main" val="20002"/>
                    </a:ext>
                  </a:extLst>
                </a:gridCol>
                <a:gridCol w="2135025">
                  <a:extLst>
                    <a:ext uri="{9D8B030D-6E8A-4147-A177-3AD203B41FA5}">
                      <a16:colId xmlns:a16="http://schemas.microsoft.com/office/drawing/2014/main" val="20003"/>
                    </a:ext>
                  </a:extLst>
                </a:gridCol>
                <a:gridCol w="2135025">
                  <a:extLst>
                    <a:ext uri="{9D8B030D-6E8A-4147-A177-3AD203B41FA5}">
                      <a16:colId xmlns:a16="http://schemas.microsoft.com/office/drawing/2014/main" val="20004"/>
                    </a:ext>
                  </a:extLst>
                </a:gridCol>
              </a:tblGrid>
              <a:tr h="608400">
                <a:tc>
                  <a:txBody>
                    <a:bodyPr/>
                    <a:lstStyle/>
                    <a:p>
                      <a:pPr marL="0" marR="0" lvl="0" indent="0" algn="ctr" rtl="0">
                        <a:spcBef>
                          <a:spcPts val="0"/>
                        </a:spcBef>
                        <a:spcAft>
                          <a:spcPts val="0"/>
                        </a:spcAft>
                        <a:buNone/>
                      </a:pPr>
                      <a:r>
                        <a:rPr lang="en-US" sz="1600" b="1" u="none" strike="noStrike" cap="none">
                          <a:solidFill>
                            <a:schemeClr val="dk1"/>
                          </a:solidFill>
                          <a:latin typeface="Arial"/>
                          <a:ea typeface="Arial"/>
                          <a:cs typeface="Arial"/>
                          <a:sym typeface="Arial"/>
                        </a:rPr>
                        <a:t>Theme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b="1" u="none" strike="noStrike" cap="none">
                          <a:solidFill>
                            <a:schemeClr val="dk1"/>
                          </a:solidFill>
                          <a:latin typeface="Arial"/>
                          <a:ea typeface="Arial"/>
                          <a:cs typeface="Arial"/>
                          <a:sym typeface="Arial"/>
                        </a:rPr>
                        <a:t>Sub-theme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b="1" u="none" strike="noStrike" cap="none">
                          <a:solidFill>
                            <a:schemeClr val="dk1"/>
                          </a:solidFill>
                          <a:latin typeface="Arial"/>
                          <a:ea typeface="Arial"/>
                          <a:cs typeface="Arial"/>
                          <a:sym typeface="Arial"/>
                        </a:rPr>
                        <a:t>Number of Projects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b="1" u="none" strike="noStrike" cap="none">
                          <a:solidFill>
                            <a:schemeClr val="dk1"/>
                          </a:solidFill>
                          <a:latin typeface="Arial"/>
                          <a:ea typeface="Arial"/>
                          <a:cs typeface="Arial"/>
                          <a:sym typeface="Arial"/>
                        </a:rPr>
                        <a:t>Number of Publications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b="1" u="none" strike="noStrike" cap="none">
                          <a:solidFill>
                            <a:schemeClr val="dk1"/>
                          </a:solidFill>
                          <a:latin typeface="Arial"/>
                          <a:ea typeface="Arial"/>
                          <a:cs typeface="Arial"/>
                          <a:sym typeface="Arial"/>
                        </a:rPr>
                        <a:t>Number of Archived Products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52225">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Biomass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Land Biomass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64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a:latin typeface="Arial"/>
                          <a:ea typeface="Arial"/>
                          <a:cs typeface="Arial"/>
                          <a:sym typeface="Arial"/>
                        </a:rPr>
                        <a:t>348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a:latin typeface="Arial"/>
                          <a:ea typeface="Arial"/>
                          <a:cs typeface="Arial"/>
                          <a:sym typeface="Arial"/>
                        </a:rPr>
                        <a:t>74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8400">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Atmosphere/Flux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Global-Surface Atmosphere Flux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61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spcBef>
                          <a:spcPts val="0"/>
                        </a:spcBef>
                        <a:spcAft>
                          <a:spcPts val="0"/>
                        </a:spcAft>
                        <a:buNone/>
                      </a:pPr>
                      <a:r>
                        <a:rPr lang="en-US" sz="1600">
                          <a:latin typeface="Arial"/>
                          <a:ea typeface="Arial"/>
                          <a:cs typeface="Arial"/>
                          <a:sym typeface="Arial"/>
                        </a:rPr>
                        <a:t>275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lnSpc>
                          <a:spcPct val="100000"/>
                        </a:lnSpc>
                        <a:spcBef>
                          <a:spcPts val="0"/>
                        </a:spcBef>
                        <a:spcAft>
                          <a:spcPts val="0"/>
                        </a:spcAft>
                        <a:buClr>
                          <a:srgbClr val="000000"/>
                        </a:buClr>
                        <a:buSzPts val="1600"/>
                        <a:buFont typeface="Arial"/>
                        <a:buNone/>
                      </a:pPr>
                      <a:r>
                        <a:rPr lang="en-US" sz="1600">
                          <a:latin typeface="Arial"/>
                          <a:ea typeface="Arial"/>
                          <a:cs typeface="Arial"/>
                          <a:sym typeface="Arial"/>
                        </a:rPr>
                        <a:t>93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8400">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Land-Atmosphere Flux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52225">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Methane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608400">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Ocean/Wet</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Ocean/Lake Biomass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18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73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3">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23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08400">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Ocean-Atmosphere Flux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52225">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Land-Ocean Flux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352225">
                <a:tc rowSpan="2">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Stakeholder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Decision Support</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spcBef>
                          <a:spcPts val="0"/>
                        </a:spcBef>
                        <a:spcAft>
                          <a:spcPts val="0"/>
                        </a:spcAft>
                        <a:buNone/>
                      </a:pPr>
                      <a:r>
                        <a:rPr lang="en-US" sz="1600">
                          <a:latin typeface="Arial"/>
                          <a:ea typeface="Arial"/>
                          <a:cs typeface="Arial"/>
                          <a:sym typeface="Arial"/>
                        </a:rPr>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rowSpan="2">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52225">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MRV</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352225">
                <a:tc gridSpan="2">
                  <a:txBody>
                    <a:bodyPr/>
                    <a:lstStyle/>
                    <a:p>
                      <a:pPr marL="0" marR="0" lvl="0" indent="0" algn="ctr" rtl="0">
                        <a:spcBef>
                          <a:spcPts val="0"/>
                        </a:spcBef>
                        <a:spcAft>
                          <a:spcPts val="0"/>
                        </a:spcAft>
                        <a:buNone/>
                      </a:pPr>
                      <a:r>
                        <a:rPr lang="en-US" sz="1600">
                          <a:latin typeface="Arial"/>
                          <a:ea typeface="Arial"/>
                          <a:cs typeface="Arial"/>
                          <a:sym typeface="Arial"/>
                        </a:rPr>
                        <a:t>Phase 1 / SDT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22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a:latin typeface="Arial"/>
                          <a:ea typeface="Arial"/>
                          <a:cs typeface="Arial"/>
                          <a:sym typeface="Arial"/>
                        </a:rPr>
                        <a:t>36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52225">
                <a:tc gridSpan="2">
                  <a:txBody>
                    <a:bodyPr/>
                    <a:lstStyle/>
                    <a:p>
                      <a:pPr marL="0" marR="0" lvl="0" indent="0" algn="r" rtl="0">
                        <a:spcBef>
                          <a:spcPts val="0"/>
                        </a:spcBef>
                        <a:spcAft>
                          <a:spcPts val="0"/>
                        </a:spcAft>
                        <a:buNone/>
                      </a:pPr>
                      <a:r>
                        <a:rPr lang="en-US" sz="1600" u="none" strike="noStrike" cap="none">
                          <a:solidFill>
                            <a:schemeClr val="dk1"/>
                          </a:solidFill>
                          <a:latin typeface="Arial"/>
                          <a:ea typeface="Arial"/>
                          <a:cs typeface="Arial"/>
                          <a:sym typeface="Arial"/>
                        </a:rPr>
                        <a:t>Total: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spcBef>
                          <a:spcPts val="0"/>
                        </a:spcBef>
                        <a:spcAft>
                          <a:spcPts val="0"/>
                        </a:spcAft>
                        <a:buNone/>
                      </a:pPr>
                      <a:r>
                        <a:rPr lang="en-US" sz="1600" u="none" strike="noStrike" cap="none">
                          <a:solidFill>
                            <a:schemeClr val="dk1"/>
                          </a:solidFill>
                          <a:latin typeface="Arial"/>
                          <a:ea typeface="Arial"/>
                          <a:cs typeface="Arial"/>
                          <a:sym typeface="Arial"/>
                        </a:rPr>
                        <a:t>168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a:latin typeface="Arial"/>
                          <a:ea typeface="Arial"/>
                          <a:cs typeface="Arial"/>
                          <a:sym typeface="Arial"/>
                        </a:rPr>
                        <a:t>740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600">
                          <a:latin typeface="Arial"/>
                          <a:ea typeface="Arial"/>
                          <a:cs typeface="Arial"/>
                          <a:sym typeface="Arial"/>
                        </a:rPr>
                        <a:t>201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sp>
        <p:nvSpPr>
          <p:cNvPr id="141" name="Google Shape;141;p7"/>
          <p:cNvSpPr txBox="1"/>
          <p:nvPr/>
        </p:nvSpPr>
        <p:spPr>
          <a:xfrm>
            <a:off x="11481400" y="6375225"/>
            <a:ext cx="5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rPr>
              <a:t>(2025)</a:t>
            </a:r>
            <a:endParaRPr sz="1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D3B8AD4B-1197-9358-E074-C4E61467FE10}"/>
              </a:ext>
            </a:extLst>
          </p:cNvPr>
          <p:cNvPicPr>
            <a:picLocks noChangeAspect="1"/>
          </p:cNvPicPr>
          <p:nvPr/>
        </p:nvPicPr>
        <p:blipFill>
          <a:blip r:embed="rId2"/>
          <a:stretch>
            <a:fillRect/>
          </a:stretch>
        </p:blipFill>
        <p:spPr>
          <a:xfrm>
            <a:off x="496188" y="915345"/>
            <a:ext cx="7308869" cy="5942655"/>
          </a:xfrm>
          <a:prstGeom prst="rect">
            <a:avLst/>
          </a:prstGeom>
        </p:spPr>
      </p:pic>
      <p:pic>
        <p:nvPicPr>
          <p:cNvPr id="8" name="Picture 7" descr="A red sign with white text&#10;&#10;AI-generated content may be incorrect.">
            <a:extLst>
              <a:ext uri="{FF2B5EF4-FFF2-40B4-BE49-F238E27FC236}">
                <a16:creationId xmlns:a16="http://schemas.microsoft.com/office/drawing/2014/main" id="{5556231A-A790-3051-73B6-A49974F62687}"/>
              </a:ext>
            </a:extLst>
          </p:cNvPr>
          <p:cNvPicPr>
            <a:picLocks noChangeAspect="1"/>
          </p:cNvPicPr>
          <p:nvPr/>
        </p:nvPicPr>
        <p:blipFill>
          <a:blip r:embed="rId3"/>
          <a:stretch>
            <a:fillRect/>
          </a:stretch>
        </p:blipFill>
        <p:spPr>
          <a:xfrm>
            <a:off x="8646885" y="3125107"/>
            <a:ext cx="2235200" cy="977900"/>
          </a:xfrm>
          <a:prstGeom prst="rect">
            <a:avLst/>
          </a:prstGeom>
        </p:spPr>
      </p:pic>
      <p:pic>
        <p:nvPicPr>
          <p:cNvPr id="10" name="Picture 9" descr="A black and blue logo&#10;&#10;AI-generated content may be incorrect.">
            <a:extLst>
              <a:ext uri="{FF2B5EF4-FFF2-40B4-BE49-F238E27FC236}">
                <a16:creationId xmlns:a16="http://schemas.microsoft.com/office/drawing/2014/main" id="{E3D9757E-EE1F-6F8A-A162-40C2899259A5}"/>
              </a:ext>
            </a:extLst>
          </p:cNvPr>
          <p:cNvPicPr>
            <a:picLocks noChangeAspect="1"/>
          </p:cNvPicPr>
          <p:nvPr/>
        </p:nvPicPr>
        <p:blipFill>
          <a:blip r:embed="rId4"/>
          <a:stretch>
            <a:fillRect/>
          </a:stretch>
        </p:blipFill>
        <p:spPr>
          <a:xfrm>
            <a:off x="8704035" y="4953000"/>
            <a:ext cx="2120900" cy="1219200"/>
          </a:xfrm>
          <a:prstGeom prst="rect">
            <a:avLst/>
          </a:prstGeom>
        </p:spPr>
      </p:pic>
      <p:pic>
        <p:nvPicPr>
          <p:cNvPr id="14" name="Picture 13">
            <a:extLst>
              <a:ext uri="{FF2B5EF4-FFF2-40B4-BE49-F238E27FC236}">
                <a16:creationId xmlns:a16="http://schemas.microsoft.com/office/drawing/2014/main" id="{C69CAFD9-6D74-2EC2-749F-1360A05DDC5B}"/>
              </a:ext>
            </a:extLst>
          </p:cNvPr>
          <p:cNvPicPr>
            <a:picLocks noChangeAspect="1"/>
          </p:cNvPicPr>
          <p:nvPr/>
        </p:nvPicPr>
        <p:blipFill>
          <a:blip r:embed="rId5"/>
          <a:stretch>
            <a:fillRect/>
          </a:stretch>
        </p:blipFill>
        <p:spPr>
          <a:xfrm>
            <a:off x="8646885" y="1555750"/>
            <a:ext cx="2320529" cy="719364"/>
          </a:xfrm>
          <a:prstGeom prst="rect">
            <a:avLst/>
          </a:prstGeom>
        </p:spPr>
      </p:pic>
    </p:spTree>
    <p:extLst>
      <p:ext uri="{BB962C8B-B14F-4D97-AF65-F5344CB8AC3E}">
        <p14:creationId xmlns:p14="http://schemas.microsoft.com/office/powerpoint/2010/main" val="323127334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2759</Words>
  <Application>Microsoft Macintosh PowerPoint</Application>
  <PresentationFormat>Widescreen</PresentationFormat>
  <Paragraphs>435</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Play</vt:lpstr>
      <vt:lpstr>Calibri</vt:lpstr>
      <vt:lpstr>Open Sans</vt:lpstr>
      <vt:lpstr>Arial</vt:lpstr>
      <vt:lpstr>Office Theme</vt:lpstr>
      <vt:lpstr>PowerPoint Presentation</vt:lpstr>
      <vt:lpstr>PowerPoint Presentation</vt:lpstr>
      <vt:lpstr>PowerPoint Presentation</vt:lpstr>
      <vt:lpstr>PowerPoint Presentation</vt:lpstr>
      <vt:lpstr>PowerPoint Presentation</vt:lpstr>
      <vt:lpstr>NASA’s Approach to CMS/MRV</vt:lpstr>
      <vt:lpstr>PowerPoint Presentation</vt:lpstr>
      <vt:lpstr>PowerPoint Presentation</vt:lpstr>
      <vt:lpstr>PowerPoint Presentation</vt:lpstr>
      <vt:lpstr>PowerPoint Presentation</vt:lpstr>
      <vt:lpstr>CMS Product Time Domains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Syhtheses &amp; Topical Reviews (examples)</vt:lpstr>
      <vt:lpstr>PowerPoint Presentation</vt:lpstr>
      <vt:lpstr>Goals for the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Stroud, David B. (GSFC-618.0)[SCIENCE SYSTEMS AND APPLICATIONS INC]</dc:creator>
  <cp:lastModifiedBy>Kendig, Leanne (GSFC-618.0)[GLOBAL SCIENCE &amp; TECHNOLOGY INC]</cp:lastModifiedBy>
  <cp:revision>38</cp:revision>
  <dcterms:created xsi:type="dcterms:W3CDTF">2024-09-11T20:55:21Z</dcterms:created>
  <dcterms:modified xsi:type="dcterms:W3CDTF">2025-09-16T19:22:34Z</dcterms:modified>
</cp:coreProperties>
</file>