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 id="2147483672" r:id="rId2"/>
  </p:sldMasterIdLst>
  <p:notesMasterIdLst>
    <p:notesMasterId r:id="rId11"/>
  </p:notesMasterIdLst>
  <p:sldIdLst>
    <p:sldId id="256" r:id="rId3"/>
    <p:sldId id="257" r:id="rId4"/>
    <p:sldId id="258" r:id="rId5"/>
    <p:sldId id="259" r:id="rId6"/>
    <p:sldId id="260" r:id="rId7"/>
    <p:sldId id="261" r:id="rId8"/>
    <p:sldId id="262" r:id="rId9"/>
    <p:sldId id="263" r:id="rId10"/>
  </p:sldIdLst>
  <p:sldSz cx="9144000" cy="5143500" type="screen16x9"/>
  <p:notesSz cx="6858000" cy="9144000"/>
  <p:embeddedFontLst>
    <p:embeddedFont>
      <p:font typeface="Play" pitchFamily="2"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60" d="100"/>
          <a:sy n="160" d="100"/>
        </p:scale>
        <p:origin x="784"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2.fntdata"/><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7b62a48658_1_8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3" name="Google Shape;133;g37b62a48658_1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7e13e58a65_2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9" name="Google Shape;139;g37e13e58a65_2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7c24653744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g37c24653744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7e13e58a65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7e13e58a65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348c77925f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348c77925f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7d96316211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7d9631621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7decae69f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7decae69f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37decae69f1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37decae69f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7"/>
        <p:cNvGrpSpPr/>
        <p:nvPr/>
      </p:nvGrpSpPr>
      <p:grpSpPr>
        <a:xfrm>
          <a:off x="0" y="0"/>
          <a:ext cx="0" cy="0"/>
          <a:chOff x="0" y="0"/>
          <a:chExt cx="0" cy="0"/>
        </a:xfrm>
      </p:grpSpPr>
      <p:sp>
        <p:nvSpPr>
          <p:cNvPr id="58" name="Google Shape;58;p14"/>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14"/>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60" name="Google Shape;60;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1" name="Google Shape;61;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2" name="Google Shape;62;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3"/>
        <p:cNvGrpSpPr/>
        <p:nvPr/>
      </p:nvGrpSpPr>
      <p:grpSpPr>
        <a:xfrm>
          <a:off x="0" y="0"/>
          <a:ext cx="0" cy="0"/>
          <a:chOff x="0" y="0"/>
          <a:chExt cx="0" cy="0"/>
        </a:xfrm>
      </p:grpSpPr>
      <p:sp>
        <p:nvSpPr>
          <p:cNvPr id="64" name="Google Shape;64;p15"/>
          <p:cNvSpPr txBox="1">
            <a:spLocks noGrp="1"/>
          </p:cNvSpPr>
          <p:nvPr>
            <p:ph type="title"/>
          </p:nvPr>
        </p:nvSpPr>
        <p:spPr>
          <a:xfrm>
            <a:off x="576470" y="758376"/>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5" name="Google Shape;65;p15"/>
          <p:cNvSpPr txBox="1">
            <a:spLocks noGrp="1"/>
          </p:cNvSpPr>
          <p:nvPr>
            <p:ph type="body" idx="1"/>
          </p:nvPr>
        </p:nvSpPr>
        <p:spPr>
          <a:xfrm>
            <a:off x="628650" y="1945585"/>
            <a:ext cx="7886700" cy="2687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6" name="Google Shape;66;p1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7" name="Google Shape;67;p1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8" name="Google Shape;68;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1" name="Google Shape;71;p16"/>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757575"/>
              </a:buClr>
              <a:buSzPts val="1800"/>
              <a:buNone/>
              <a:defRPr sz="1800">
                <a:solidFill>
                  <a:srgbClr val="757575"/>
                </a:solidFill>
              </a:defRPr>
            </a:lvl1pPr>
            <a:lvl2pPr marL="914400" lvl="1" indent="-228600" algn="l">
              <a:lnSpc>
                <a:spcPct val="90000"/>
              </a:lnSpc>
              <a:spcBef>
                <a:spcPts val="400"/>
              </a:spcBef>
              <a:spcAft>
                <a:spcPts val="0"/>
              </a:spcAft>
              <a:buClr>
                <a:srgbClr val="757575"/>
              </a:buClr>
              <a:buSzPts val="1500"/>
              <a:buNone/>
              <a:defRPr sz="1500">
                <a:solidFill>
                  <a:srgbClr val="757575"/>
                </a:solidFill>
              </a:defRPr>
            </a:lvl2pPr>
            <a:lvl3pPr marL="1371600" lvl="2" indent="-228600" algn="l">
              <a:lnSpc>
                <a:spcPct val="90000"/>
              </a:lnSpc>
              <a:spcBef>
                <a:spcPts val="400"/>
              </a:spcBef>
              <a:spcAft>
                <a:spcPts val="0"/>
              </a:spcAft>
              <a:buClr>
                <a:srgbClr val="757575"/>
              </a:buClr>
              <a:buSzPts val="1400"/>
              <a:buNone/>
              <a:defRPr sz="1400">
                <a:solidFill>
                  <a:srgbClr val="757575"/>
                </a:solidFill>
              </a:defRPr>
            </a:lvl3pPr>
            <a:lvl4pPr marL="1828800" lvl="3" indent="-228600" algn="l">
              <a:lnSpc>
                <a:spcPct val="90000"/>
              </a:lnSpc>
              <a:spcBef>
                <a:spcPts val="400"/>
              </a:spcBef>
              <a:spcAft>
                <a:spcPts val="0"/>
              </a:spcAft>
              <a:buClr>
                <a:srgbClr val="757575"/>
              </a:buClr>
              <a:buSzPts val="1200"/>
              <a:buNone/>
              <a:defRPr sz="1200">
                <a:solidFill>
                  <a:srgbClr val="757575"/>
                </a:solidFill>
              </a:defRPr>
            </a:lvl4pPr>
            <a:lvl5pPr marL="2286000" lvl="4" indent="-228600" algn="l">
              <a:lnSpc>
                <a:spcPct val="90000"/>
              </a:lnSpc>
              <a:spcBef>
                <a:spcPts val="400"/>
              </a:spcBef>
              <a:spcAft>
                <a:spcPts val="0"/>
              </a:spcAft>
              <a:buClr>
                <a:srgbClr val="757575"/>
              </a:buClr>
              <a:buSzPts val="1200"/>
              <a:buNone/>
              <a:defRPr sz="1200">
                <a:solidFill>
                  <a:srgbClr val="757575"/>
                </a:solidFill>
              </a:defRPr>
            </a:lvl5pPr>
            <a:lvl6pPr marL="2743200" lvl="5" indent="-228600" algn="l">
              <a:lnSpc>
                <a:spcPct val="90000"/>
              </a:lnSpc>
              <a:spcBef>
                <a:spcPts val="400"/>
              </a:spcBef>
              <a:spcAft>
                <a:spcPts val="0"/>
              </a:spcAft>
              <a:buClr>
                <a:srgbClr val="757575"/>
              </a:buClr>
              <a:buSzPts val="1200"/>
              <a:buNone/>
              <a:defRPr sz="1200">
                <a:solidFill>
                  <a:srgbClr val="757575"/>
                </a:solidFill>
              </a:defRPr>
            </a:lvl6pPr>
            <a:lvl7pPr marL="3200400" lvl="6" indent="-228600" algn="l">
              <a:lnSpc>
                <a:spcPct val="90000"/>
              </a:lnSpc>
              <a:spcBef>
                <a:spcPts val="400"/>
              </a:spcBef>
              <a:spcAft>
                <a:spcPts val="0"/>
              </a:spcAft>
              <a:buClr>
                <a:srgbClr val="757575"/>
              </a:buClr>
              <a:buSzPts val="1200"/>
              <a:buNone/>
              <a:defRPr sz="1200">
                <a:solidFill>
                  <a:srgbClr val="757575"/>
                </a:solidFill>
              </a:defRPr>
            </a:lvl7pPr>
            <a:lvl8pPr marL="3657600" lvl="7" indent="-228600" algn="l">
              <a:lnSpc>
                <a:spcPct val="90000"/>
              </a:lnSpc>
              <a:spcBef>
                <a:spcPts val="400"/>
              </a:spcBef>
              <a:spcAft>
                <a:spcPts val="0"/>
              </a:spcAft>
              <a:buClr>
                <a:srgbClr val="757575"/>
              </a:buClr>
              <a:buSzPts val="1200"/>
              <a:buNone/>
              <a:defRPr sz="1200">
                <a:solidFill>
                  <a:srgbClr val="757575"/>
                </a:solidFill>
              </a:defRPr>
            </a:lvl8pPr>
            <a:lvl9pPr marL="4114800" lvl="8" indent="-228600" algn="l">
              <a:lnSpc>
                <a:spcPct val="90000"/>
              </a:lnSpc>
              <a:spcBef>
                <a:spcPts val="400"/>
              </a:spcBef>
              <a:spcAft>
                <a:spcPts val="0"/>
              </a:spcAft>
              <a:buClr>
                <a:srgbClr val="757575"/>
              </a:buClr>
              <a:buSzPts val="1200"/>
              <a:buNone/>
              <a:defRPr sz="1200">
                <a:solidFill>
                  <a:srgbClr val="757575"/>
                </a:solidFill>
              </a:defRPr>
            </a:lvl9pPr>
          </a:lstStyle>
          <a:p>
            <a:endParaRPr/>
          </a:p>
        </p:txBody>
      </p:sp>
      <p:sp>
        <p:nvSpPr>
          <p:cNvPr id="72" name="Google Shape;72;p1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3" name="Google Shape;73;p1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4" name="Google Shape;74;p1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5"/>
        <p:cNvGrpSpPr/>
        <p:nvPr/>
      </p:nvGrpSpPr>
      <p:grpSpPr>
        <a:xfrm>
          <a:off x="0" y="0"/>
          <a:ext cx="0" cy="0"/>
          <a:chOff x="0" y="0"/>
          <a:chExt cx="0" cy="0"/>
        </a:xfrm>
      </p:grpSpPr>
      <p:sp>
        <p:nvSpPr>
          <p:cNvPr id="76" name="Google Shape;76;p17"/>
          <p:cNvSpPr txBox="1">
            <a:spLocks noGrp="1"/>
          </p:cNvSpPr>
          <p:nvPr>
            <p:ph type="title"/>
          </p:nvPr>
        </p:nvSpPr>
        <p:spPr>
          <a:xfrm>
            <a:off x="628650" y="681037"/>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7" name="Google Shape;77;p17"/>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8" name="Google Shape;78;p17"/>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9" name="Google Shape;79;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0" name="Google Shape;80;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1" name="Google Shape;81;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4" name="Google Shape;84;p18"/>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85" name="Google Shape;85;p18"/>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6" name="Google Shape;86;p18"/>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87" name="Google Shape;87;p18"/>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8" name="Google Shape;88;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 name="Google Shape;89;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0" name="Google Shape;90;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628650" y="681037"/>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3" name="Google Shape;93;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4" name="Google Shape;94;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5" name="Google Shape;95;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6"/>
        <p:cNvGrpSpPr/>
        <p:nvPr/>
      </p:nvGrpSpPr>
      <p:grpSpPr>
        <a:xfrm>
          <a:off x="0" y="0"/>
          <a:ext cx="0" cy="0"/>
          <a:chOff x="0" y="0"/>
          <a:chExt cx="0" cy="0"/>
        </a:xfrm>
      </p:grpSpPr>
      <p:sp>
        <p:nvSpPr>
          <p:cNvPr id="97" name="Google Shape;97;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8" name="Google Shape;98;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9" name="Google Shape;99;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2" name="Google Shape;102;p21"/>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103" name="Google Shape;103;p21"/>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04" name="Google Shape;104;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5" name="Google Shape;105;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6" name="Google Shape;106;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9" name="Google Shape;109;p22"/>
          <p:cNvSpPr>
            <a:spLocks noGrp="1"/>
          </p:cNvSpPr>
          <p:nvPr>
            <p:ph type="pic" idx="2"/>
          </p:nvPr>
        </p:nvSpPr>
        <p:spPr>
          <a:xfrm>
            <a:off x="3887391" y="740569"/>
            <a:ext cx="4629300" cy="3655200"/>
          </a:xfrm>
          <a:prstGeom prst="rect">
            <a:avLst/>
          </a:prstGeom>
          <a:noFill/>
          <a:ln>
            <a:noFill/>
          </a:ln>
        </p:spPr>
      </p:sp>
      <p:sp>
        <p:nvSpPr>
          <p:cNvPr id="110" name="Google Shape;110;p22"/>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11" name="Google Shape;111;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2" name="Google Shape;112;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3" name="Google Shape;113;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628650" y="681037"/>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6" name="Google Shape;116;p23"/>
          <p:cNvSpPr txBox="1">
            <a:spLocks noGrp="1"/>
          </p:cNvSpPr>
          <p:nvPr>
            <p:ph type="body" idx="1"/>
          </p:nvPr>
        </p:nvSpPr>
        <p:spPr>
          <a:xfrm rot="5400000">
            <a:off x="2940300" y="-534047"/>
            <a:ext cx="3263400"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17" name="Google Shape;11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8" name="Google Shape;11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9" name="Google Shape;11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24"/>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2" name="Google Shape;122;p24"/>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23" name="Google Shape;12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4" name="Google Shape;12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5" name="Google Shape;12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628650" y="681037"/>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8" name="Google Shape;128;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9" name="Google Shape;129;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30" name="Google Shape;130;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pic>
        <p:nvPicPr>
          <p:cNvPr id="51" name="Google Shape;51;p13"/>
          <p:cNvPicPr preferRelativeResize="0"/>
          <p:nvPr/>
        </p:nvPicPr>
        <p:blipFill rotWithShape="1">
          <a:blip r:embed="rId14">
            <a:alphaModFix/>
          </a:blip>
          <a:srcRect/>
          <a:stretch/>
        </p:blipFill>
        <p:spPr>
          <a:xfrm>
            <a:off x="0" y="0"/>
            <a:ext cx="9144000" cy="5143500"/>
          </a:xfrm>
          <a:prstGeom prst="rect">
            <a:avLst/>
          </a:prstGeom>
          <a:noFill/>
          <a:ln>
            <a:noFill/>
          </a:ln>
        </p:spPr>
      </p:pic>
      <p:sp>
        <p:nvSpPr>
          <p:cNvPr id="52" name="Google Shape;52;p13"/>
          <p:cNvSpPr txBox="1">
            <a:spLocks noGrp="1"/>
          </p:cNvSpPr>
          <p:nvPr>
            <p:ph type="title"/>
          </p:nvPr>
        </p:nvSpPr>
        <p:spPr>
          <a:xfrm>
            <a:off x="628650" y="681037"/>
            <a:ext cx="7886700" cy="994200"/>
          </a:xfrm>
          <a:prstGeom prst="rect">
            <a:avLst/>
          </a:prstGeom>
          <a:noFill/>
          <a:ln>
            <a:noFill/>
          </a:ln>
        </p:spPr>
        <p:txBody>
          <a:bodyPr spcFirstLastPara="1" wrap="square" lIns="68575" tIns="34275" rIns="68575" bIns="34275" anchor="ctr" anchorCtr="0">
            <a:normAutofit/>
          </a:bodyPr>
          <a:lstStyle>
            <a:lvl1pPr marR="0" lvl="0" algn="l">
              <a:lnSpc>
                <a:spcPct val="90000"/>
              </a:lnSpc>
              <a:spcBef>
                <a:spcPts val="0"/>
              </a:spcBef>
              <a:spcAft>
                <a:spcPts val="0"/>
              </a:spcAft>
              <a:buClr>
                <a:schemeClr val="dk1"/>
              </a:buClr>
              <a:buSzPts val="3300"/>
              <a:buFont typeface="Play"/>
              <a:buNone/>
              <a:defRPr sz="3300" b="0" i="0" u="none" strike="noStrike" cap="none">
                <a:solidFill>
                  <a:schemeClr val="dk1"/>
                </a:solidFill>
                <a:latin typeface="Play"/>
                <a:ea typeface="Play"/>
                <a:cs typeface="Play"/>
                <a:sym typeface="Play"/>
              </a:defRPr>
            </a:lvl1pPr>
            <a:lvl2pPr marR="0" lvl="1"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53" name="Google Shape;53;p13"/>
          <p:cNvSpPr txBox="1">
            <a:spLocks noGrp="1"/>
          </p:cNvSpPr>
          <p:nvPr>
            <p:ph type="body" idx="1"/>
          </p:nvPr>
        </p:nvSpPr>
        <p:spPr>
          <a:xfrm>
            <a:off x="628650" y="1777603"/>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54" name="Google Shape;54;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a:lnSpc>
                <a:spcPct val="100000"/>
              </a:lnSpc>
              <a:spcBef>
                <a:spcPts val="0"/>
              </a:spcBef>
              <a:spcAft>
                <a:spcPts val="0"/>
              </a:spcAft>
              <a:buClr>
                <a:srgbClr val="000000"/>
              </a:buClr>
              <a:buSzPts val="1100"/>
              <a:buFont typeface="Arial"/>
              <a:buNone/>
              <a:defRPr sz="900" b="0" i="0" u="none" strike="noStrike" cap="none">
                <a:solidFill>
                  <a:srgbClr val="757575"/>
                </a:solidFill>
                <a:latin typeface="Arial"/>
                <a:ea typeface="Arial"/>
                <a:cs typeface="Arial"/>
                <a:sym typeface="Arial"/>
              </a:defRPr>
            </a:lvl1pPr>
            <a:lvl2pPr marR="0" lvl="1"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5" name="Google Shape;55;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a:lnSpc>
                <a:spcPct val="100000"/>
              </a:lnSpc>
              <a:spcBef>
                <a:spcPts val="0"/>
              </a:spcBef>
              <a:spcAft>
                <a:spcPts val="0"/>
              </a:spcAft>
              <a:buClr>
                <a:srgbClr val="000000"/>
              </a:buClr>
              <a:buSzPts val="1100"/>
              <a:buFont typeface="Arial"/>
              <a:buNone/>
              <a:defRPr sz="900" b="0" i="0" u="none" strike="noStrike" cap="none">
                <a:solidFill>
                  <a:srgbClr val="757575"/>
                </a:solidFill>
                <a:latin typeface="Arial"/>
                <a:ea typeface="Arial"/>
                <a:cs typeface="Arial"/>
                <a:sym typeface="Arial"/>
              </a:defRPr>
            </a:lvl1pPr>
            <a:lvl2pPr marR="0" lvl="1"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6" name="Google Shape;56;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s://umd.zoom.us/j/5258035967?pwd=YW5ObFQzUlNESk16UkNHVlNFaFg5QT0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8.xml"/><Relationship Id="rId5" Type="http://schemas.openxmlformats.org/officeDocument/2006/relationships/image" Target="../media/image5.png"/><Relationship Id="rId4" Type="http://schemas.openxmlformats.org/officeDocument/2006/relationships/hyperlink" Target="https://www2.acom.ucar.edu/bburned"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4"/>
        <p:cNvGrpSpPr/>
        <p:nvPr/>
      </p:nvGrpSpPr>
      <p:grpSpPr>
        <a:xfrm>
          <a:off x="0" y="0"/>
          <a:ext cx="0" cy="0"/>
          <a:chOff x="0" y="0"/>
          <a:chExt cx="0" cy="0"/>
        </a:xfrm>
      </p:grpSpPr>
      <p:sp>
        <p:nvSpPr>
          <p:cNvPr id="135" name="Google Shape;135;p26"/>
          <p:cNvSpPr txBox="1">
            <a:spLocks noGrp="1"/>
          </p:cNvSpPr>
          <p:nvPr>
            <p:ph type="ctrTitle"/>
          </p:nvPr>
        </p:nvSpPr>
        <p:spPr>
          <a:xfrm>
            <a:off x="1143000" y="992625"/>
            <a:ext cx="6858000" cy="1968300"/>
          </a:xfrm>
          <a:prstGeom prst="rect">
            <a:avLst/>
          </a:prstGeom>
          <a:noFill/>
          <a:ln>
            <a:noFill/>
          </a:ln>
        </p:spPr>
        <p:txBody>
          <a:bodyPr spcFirstLastPara="1" wrap="square" lIns="68575" tIns="34275" rIns="68575" bIns="34275" anchor="b" anchorCtr="0">
            <a:normAutofit fontScale="90000"/>
          </a:bodyPr>
          <a:lstStyle/>
          <a:p>
            <a:pPr marL="0" lvl="0" indent="0" algn="ctr" rtl="0">
              <a:lnSpc>
                <a:spcPct val="100000"/>
              </a:lnSpc>
              <a:spcBef>
                <a:spcPts val="0"/>
              </a:spcBef>
              <a:spcAft>
                <a:spcPts val="0"/>
              </a:spcAft>
              <a:buClr>
                <a:schemeClr val="dk1"/>
              </a:buClr>
              <a:buSzPct val="74769"/>
              <a:buFont typeface="Arial"/>
              <a:buNone/>
            </a:pPr>
            <a:r>
              <a:rPr lang="en" sz="3611" dirty="0">
                <a:latin typeface="Arial"/>
                <a:ea typeface="Arial"/>
                <a:cs typeface="Arial"/>
                <a:sym typeface="Arial"/>
              </a:rPr>
              <a:t>2025 CMS Science Team Meeting</a:t>
            </a:r>
            <a:endParaRPr sz="3611" dirty="0">
              <a:latin typeface="Arial"/>
              <a:ea typeface="Arial"/>
              <a:cs typeface="Arial"/>
              <a:sym typeface="Arial"/>
            </a:endParaRPr>
          </a:p>
          <a:p>
            <a:pPr marL="0" lvl="0" indent="0" algn="ctr" rtl="0">
              <a:lnSpc>
                <a:spcPct val="100000"/>
              </a:lnSpc>
              <a:spcBef>
                <a:spcPts val="0"/>
              </a:spcBef>
              <a:spcAft>
                <a:spcPts val="0"/>
              </a:spcAft>
              <a:buClr>
                <a:schemeClr val="dk1"/>
              </a:buClr>
              <a:buSzPct val="69034"/>
              <a:buFont typeface="Arial"/>
              <a:buNone/>
            </a:pPr>
            <a:r>
              <a:rPr lang="en" sz="3911" u="sng" dirty="0">
                <a:latin typeface="Arial"/>
                <a:ea typeface="Arial"/>
                <a:cs typeface="Arial"/>
                <a:sym typeface="Arial"/>
                <a:hlinkClick r:id="rId4"/>
              </a:rPr>
              <a:t>Working Group </a:t>
            </a:r>
            <a:r>
              <a:rPr lang="en" sz="3911" dirty="0">
                <a:latin typeface="Arial"/>
                <a:ea typeface="Arial"/>
                <a:cs typeface="Arial"/>
                <a:sym typeface="Arial"/>
              </a:rPr>
              <a:t>Breakout Report</a:t>
            </a:r>
            <a:endParaRPr sz="3911" dirty="0">
              <a:latin typeface="Arial"/>
              <a:ea typeface="Arial"/>
              <a:cs typeface="Arial"/>
              <a:sym typeface="Arial"/>
            </a:endParaRPr>
          </a:p>
          <a:p>
            <a:pPr marL="0" lvl="0" indent="0" algn="ctr" rtl="0">
              <a:lnSpc>
                <a:spcPct val="90000"/>
              </a:lnSpc>
              <a:spcBef>
                <a:spcPts val="0"/>
              </a:spcBef>
              <a:spcAft>
                <a:spcPts val="0"/>
              </a:spcAft>
              <a:buClr>
                <a:schemeClr val="dk1"/>
              </a:buClr>
              <a:buSzPct val="100000"/>
              <a:buFont typeface="Play"/>
              <a:buNone/>
            </a:pPr>
            <a:endParaRPr dirty="0"/>
          </a:p>
        </p:txBody>
      </p:sp>
      <p:sp>
        <p:nvSpPr>
          <p:cNvPr id="136" name="Google Shape;136;p26"/>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Clr>
                <a:schemeClr val="dk1"/>
              </a:buClr>
              <a:buSzPts val="18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7"/>
          <p:cNvSpPr txBox="1">
            <a:spLocks noGrp="1"/>
          </p:cNvSpPr>
          <p:nvPr>
            <p:ph type="title"/>
          </p:nvPr>
        </p:nvSpPr>
        <p:spPr>
          <a:xfrm>
            <a:off x="628650" y="766763"/>
            <a:ext cx="7886700" cy="790800"/>
          </a:xfrm>
          <a:prstGeom prst="rect">
            <a:avLst/>
          </a:prstGeom>
          <a:noFill/>
          <a:ln>
            <a:noFill/>
          </a:ln>
        </p:spPr>
        <p:txBody>
          <a:bodyPr spcFirstLastPara="1" wrap="square" lIns="68575" tIns="34275" rIns="68575" bIns="34275" anchor="ctr" anchorCtr="0">
            <a:normAutofit/>
          </a:bodyPr>
          <a:lstStyle/>
          <a:p>
            <a:pPr marL="0" lvl="0" indent="0" algn="ctr" rtl="0">
              <a:spcBef>
                <a:spcPts val="0"/>
              </a:spcBef>
              <a:spcAft>
                <a:spcPts val="0"/>
              </a:spcAft>
              <a:buClr>
                <a:schemeClr val="dk1"/>
              </a:buClr>
              <a:buSzPts val="3000"/>
              <a:buFont typeface="Arial"/>
              <a:buNone/>
            </a:pPr>
            <a:r>
              <a:rPr lang="en" sz="3000" b="1">
                <a:latin typeface="Arial"/>
                <a:ea typeface="Arial"/>
                <a:cs typeface="Arial"/>
                <a:sym typeface="Arial"/>
              </a:rPr>
              <a:t>Fire Working Group Description</a:t>
            </a:r>
            <a:endParaRPr sz="3000" b="1">
              <a:latin typeface="Arial"/>
              <a:ea typeface="Arial"/>
              <a:cs typeface="Arial"/>
              <a:sym typeface="Arial"/>
            </a:endParaRPr>
          </a:p>
        </p:txBody>
      </p:sp>
      <p:sp>
        <p:nvSpPr>
          <p:cNvPr id="142" name="Google Shape;142;p27"/>
          <p:cNvSpPr txBox="1"/>
          <p:nvPr/>
        </p:nvSpPr>
        <p:spPr>
          <a:xfrm>
            <a:off x="262950" y="1436250"/>
            <a:ext cx="8618100" cy="3186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The NASA Carbon Monitoring System (CMS) Fire Working Group is a collaborative initiative aimed at advancing our understanding of fire dynamics and their role in the global carbon cycle. Fires, both natural and anthropogenic, contribute significantly to carbon emissions, altering terrestrial carbon stocks and atmospheric chemistry. This working group integrates satellite observations, field measurements, and modeling approaches to develop robust, actionable datasets that improve the quantification of fire-driven carbon fluxes and their impact on ecosystems and climate.</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b="1"/>
              <a:t>Short Term Objectives:</a:t>
            </a:r>
            <a:endParaRPr sz="1300" b="1"/>
          </a:p>
          <a:p>
            <a:pPr marL="0" lvl="0" indent="0" algn="l" rtl="0">
              <a:spcBef>
                <a:spcPts val="0"/>
              </a:spcBef>
              <a:spcAft>
                <a:spcPts val="0"/>
              </a:spcAft>
              <a:buNone/>
            </a:pPr>
            <a:endParaRPr sz="1300"/>
          </a:p>
          <a:p>
            <a:pPr marL="0" lvl="0" indent="0" algn="l" rtl="0">
              <a:spcBef>
                <a:spcPts val="0"/>
              </a:spcBef>
              <a:spcAft>
                <a:spcPts val="0"/>
              </a:spcAft>
              <a:buNone/>
            </a:pPr>
            <a:r>
              <a:rPr lang="en" sz="1300"/>
              <a:t>Foster collaboration across NASA CMS projects to ensure consistency in fire-related carbon monitoring outputs.</a:t>
            </a:r>
            <a:endParaRPr sz="1300"/>
          </a:p>
          <a:p>
            <a:pPr marL="0" lvl="0" indent="0" algn="l" rtl="0">
              <a:spcBef>
                <a:spcPts val="0"/>
              </a:spcBef>
              <a:spcAft>
                <a:spcPts val="0"/>
              </a:spcAft>
              <a:buNone/>
            </a:pPr>
            <a:r>
              <a:rPr lang="en" sz="1300"/>
              <a:t>Identify and address data gaps, particularly in understudied fire-prone regions and small-scale fires.</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b="1"/>
              <a:t>Long Term Objectives:</a:t>
            </a:r>
            <a:endParaRPr sz="1300" b="1"/>
          </a:p>
          <a:p>
            <a:pPr marL="0" lvl="0" indent="0" algn="l" rtl="0">
              <a:spcBef>
                <a:spcPts val="0"/>
              </a:spcBef>
              <a:spcAft>
                <a:spcPts val="0"/>
              </a:spcAft>
              <a:buNone/>
            </a:pPr>
            <a:endParaRPr sz="1300"/>
          </a:p>
          <a:p>
            <a:pPr marL="0" lvl="0" indent="0" algn="l" rtl="0">
              <a:spcBef>
                <a:spcPts val="0"/>
              </a:spcBef>
              <a:spcAft>
                <a:spcPts val="0"/>
              </a:spcAft>
              <a:buNone/>
            </a:pPr>
            <a:r>
              <a:rPr lang="en" sz="1300"/>
              <a:t>Facilitate the integration of CMS fire products into national and international carbon monitoring frameworks.</a:t>
            </a:r>
            <a:endParaRPr sz="13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8"/>
          <p:cNvSpPr txBox="1">
            <a:spLocks noGrp="1"/>
          </p:cNvSpPr>
          <p:nvPr>
            <p:ph type="title"/>
          </p:nvPr>
        </p:nvSpPr>
        <p:spPr>
          <a:xfrm>
            <a:off x="628650" y="766763"/>
            <a:ext cx="7886700" cy="790800"/>
          </a:xfrm>
          <a:prstGeom prst="rect">
            <a:avLst/>
          </a:prstGeom>
          <a:noFill/>
          <a:ln>
            <a:noFill/>
          </a:ln>
        </p:spPr>
        <p:txBody>
          <a:bodyPr spcFirstLastPara="1" wrap="square" lIns="68575" tIns="34275" rIns="68575" bIns="34275" anchor="ctr" anchorCtr="0">
            <a:normAutofit/>
          </a:bodyPr>
          <a:lstStyle/>
          <a:p>
            <a:pPr marL="0" lvl="0" indent="0" algn="ctr" rtl="0">
              <a:spcBef>
                <a:spcPts val="0"/>
              </a:spcBef>
              <a:spcAft>
                <a:spcPts val="0"/>
              </a:spcAft>
              <a:buClr>
                <a:schemeClr val="dk1"/>
              </a:buClr>
              <a:buSzPts val="3000"/>
              <a:buFont typeface="Arial"/>
              <a:buNone/>
            </a:pPr>
            <a:r>
              <a:rPr lang="en" sz="3000" b="1">
                <a:latin typeface="Arial"/>
                <a:ea typeface="Arial"/>
                <a:cs typeface="Arial"/>
                <a:sym typeface="Arial"/>
              </a:rPr>
              <a:t>Fire Working Group Members</a:t>
            </a:r>
            <a:endParaRPr sz="3000" b="1">
              <a:latin typeface="Arial"/>
              <a:ea typeface="Arial"/>
              <a:cs typeface="Arial"/>
              <a:sym typeface="Arial"/>
            </a:endParaRPr>
          </a:p>
        </p:txBody>
      </p:sp>
      <p:pic>
        <p:nvPicPr>
          <p:cNvPr id="148" name="Google Shape;148;p28"/>
          <p:cNvPicPr preferRelativeResize="0"/>
          <p:nvPr/>
        </p:nvPicPr>
        <p:blipFill>
          <a:blip r:embed="rId3">
            <a:alphaModFix/>
          </a:blip>
          <a:stretch>
            <a:fillRect/>
          </a:stretch>
        </p:blipFill>
        <p:spPr>
          <a:xfrm>
            <a:off x="1511725" y="1631763"/>
            <a:ext cx="6210300" cy="2562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9"/>
          <p:cNvSpPr txBox="1">
            <a:spLocks noGrp="1"/>
          </p:cNvSpPr>
          <p:nvPr>
            <p:ph type="title"/>
          </p:nvPr>
        </p:nvSpPr>
        <p:spPr>
          <a:xfrm>
            <a:off x="628650" y="681037"/>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Breakout Attendees</a:t>
            </a:r>
            <a:endParaRPr/>
          </a:p>
        </p:txBody>
      </p:sp>
      <p:sp>
        <p:nvSpPr>
          <p:cNvPr id="154" name="Google Shape;154;p29"/>
          <p:cNvSpPr txBox="1">
            <a:spLocks noGrp="1"/>
          </p:cNvSpPr>
          <p:nvPr>
            <p:ph type="body" idx="1"/>
          </p:nvPr>
        </p:nvSpPr>
        <p:spPr>
          <a:xfrm>
            <a:off x="628650" y="1675224"/>
            <a:ext cx="3886200" cy="2957400"/>
          </a:xfrm>
          <a:prstGeom prst="rect">
            <a:avLst/>
          </a:prstGeom>
        </p:spPr>
        <p:txBody>
          <a:bodyPr spcFirstLastPara="1" wrap="square" lIns="68575" tIns="34275" rIns="68575" bIns="34275" anchor="t" anchorCtr="0">
            <a:normAutofit lnSpcReduction="10000"/>
          </a:bodyPr>
          <a:lstStyle/>
          <a:p>
            <a:pPr marL="0" lvl="0" indent="0" algn="l" rtl="0">
              <a:spcBef>
                <a:spcPts val="800"/>
              </a:spcBef>
              <a:spcAft>
                <a:spcPts val="0"/>
              </a:spcAft>
              <a:buNone/>
            </a:pPr>
            <a:r>
              <a:rPr lang="en" dirty="0"/>
              <a:t>Joanne Hall</a:t>
            </a:r>
            <a:endParaRPr dirty="0"/>
          </a:p>
          <a:p>
            <a:pPr marL="0" lvl="0" indent="0" algn="l" rtl="0">
              <a:spcBef>
                <a:spcPts val="800"/>
              </a:spcBef>
              <a:spcAft>
                <a:spcPts val="0"/>
              </a:spcAft>
              <a:buNone/>
            </a:pPr>
            <a:r>
              <a:rPr lang="en" dirty="0"/>
              <a:t>Nancy French</a:t>
            </a:r>
            <a:endParaRPr dirty="0"/>
          </a:p>
          <a:p>
            <a:pPr marL="0" lvl="0" indent="0" algn="l" rtl="0">
              <a:spcBef>
                <a:spcPts val="800"/>
              </a:spcBef>
              <a:spcAft>
                <a:spcPts val="0"/>
              </a:spcAft>
              <a:buNone/>
            </a:pPr>
            <a:r>
              <a:rPr lang="en" dirty="0"/>
              <a:t>Junjie Liu</a:t>
            </a:r>
            <a:endParaRPr dirty="0"/>
          </a:p>
          <a:p>
            <a:pPr marL="0" lvl="0" indent="0" algn="l" rtl="0">
              <a:spcBef>
                <a:spcPts val="800"/>
              </a:spcBef>
              <a:spcAft>
                <a:spcPts val="0"/>
              </a:spcAft>
              <a:buNone/>
            </a:pPr>
            <a:r>
              <a:rPr lang="en" dirty="0"/>
              <a:t>George Hurtt</a:t>
            </a:r>
            <a:endParaRPr dirty="0"/>
          </a:p>
          <a:p>
            <a:pPr marL="0" lvl="0" indent="0" algn="l" rtl="0">
              <a:spcBef>
                <a:spcPts val="800"/>
              </a:spcBef>
              <a:spcAft>
                <a:spcPts val="0"/>
              </a:spcAft>
              <a:buNone/>
            </a:pPr>
            <a:r>
              <a:rPr lang="en" dirty="0"/>
              <a:t>Kevin Bowman</a:t>
            </a:r>
            <a:endParaRPr dirty="0"/>
          </a:p>
          <a:p>
            <a:pPr marL="0" lvl="0" indent="0" algn="l" rtl="0">
              <a:spcBef>
                <a:spcPts val="800"/>
              </a:spcBef>
              <a:spcAft>
                <a:spcPts val="0"/>
              </a:spcAft>
              <a:buNone/>
            </a:pPr>
            <a:r>
              <a:rPr lang="en" dirty="0"/>
              <a:t>Peter Griffith </a:t>
            </a:r>
            <a:endParaRPr dirty="0"/>
          </a:p>
          <a:p>
            <a:pPr marL="0" lvl="0" indent="0" algn="l" rtl="0">
              <a:spcBef>
                <a:spcPts val="800"/>
              </a:spcBef>
              <a:spcAft>
                <a:spcPts val="0"/>
              </a:spcAft>
              <a:buNone/>
            </a:pPr>
            <a:r>
              <a:rPr lang="en" dirty="0"/>
              <a:t>John Lin</a:t>
            </a:r>
          </a:p>
          <a:p>
            <a:pPr marL="0" lvl="0" indent="0" algn="l" rtl="0">
              <a:spcBef>
                <a:spcPts val="800"/>
              </a:spcBef>
              <a:spcAft>
                <a:spcPts val="0"/>
              </a:spcAft>
              <a:buNone/>
            </a:pPr>
            <a:r>
              <a:rPr lang="en-US" dirty="0"/>
              <a:t>Clare Saiki</a:t>
            </a:r>
            <a:endParaRPr dirty="0"/>
          </a:p>
          <a:p>
            <a:pPr marL="0" lvl="0" indent="0" algn="l" rtl="0">
              <a:spcBef>
                <a:spcPts val="800"/>
              </a:spcBef>
              <a:spcAft>
                <a:spcPts val="0"/>
              </a:spcAft>
              <a:buNone/>
            </a:pPr>
            <a:endParaRPr dirty="0"/>
          </a:p>
          <a:p>
            <a:pPr marL="0" lvl="0" indent="0" algn="l" rtl="0">
              <a:spcBef>
                <a:spcPts val="800"/>
              </a:spcBef>
              <a:spcAft>
                <a:spcPts val="0"/>
              </a:spcAft>
              <a:buNone/>
            </a:pPr>
            <a:endParaRPr dirty="0"/>
          </a:p>
        </p:txBody>
      </p:sp>
      <p:sp>
        <p:nvSpPr>
          <p:cNvPr id="155" name="Google Shape;155;p29"/>
          <p:cNvSpPr txBox="1">
            <a:spLocks noGrp="1"/>
          </p:cNvSpPr>
          <p:nvPr>
            <p:ph type="body" idx="2"/>
          </p:nvPr>
        </p:nvSpPr>
        <p:spPr>
          <a:xfrm>
            <a:off x="4629150" y="1675224"/>
            <a:ext cx="3886200" cy="2957400"/>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Clr>
                <a:schemeClr val="dk1"/>
              </a:buClr>
              <a:buSzPts val="1100"/>
              <a:buFont typeface="Arial"/>
              <a:buNone/>
            </a:pPr>
            <a:r>
              <a:rPr lang="en"/>
              <a:t>Andrew Schu</a:t>
            </a:r>
            <a:endParaRPr/>
          </a:p>
          <a:p>
            <a:pPr marL="0" lvl="0" indent="0" algn="l" rtl="0">
              <a:spcBef>
                <a:spcPts val="800"/>
              </a:spcBef>
              <a:spcAft>
                <a:spcPts val="0"/>
              </a:spcAft>
              <a:buClr>
                <a:schemeClr val="dk1"/>
              </a:buClr>
              <a:buSzPts val="1100"/>
              <a:buFont typeface="Arial"/>
              <a:buNone/>
            </a:pPr>
            <a:r>
              <a:rPr lang="en"/>
              <a:t>Reem Hannun</a:t>
            </a:r>
            <a:endParaRPr/>
          </a:p>
          <a:p>
            <a:pPr marL="0" lvl="0" indent="0" algn="l" rtl="0">
              <a:spcBef>
                <a:spcPts val="800"/>
              </a:spcBef>
              <a:spcAft>
                <a:spcPts val="0"/>
              </a:spcAft>
              <a:buClr>
                <a:schemeClr val="dk1"/>
              </a:buClr>
              <a:buSzPts val="1100"/>
              <a:buFont typeface="Arial"/>
              <a:buNone/>
            </a:pPr>
            <a:r>
              <a:rPr lang="en"/>
              <a:t>Jackie Schuman (NASA FireSense)</a:t>
            </a:r>
            <a:endParaRPr/>
          </a:p>
          <a:p>
            <a:pPr marL="0" lvl="0" indent="0" algn="l" rtl="0">
              <a:spcBef>
                <a:spcPts val="800"/>
              </a:spcBef>
              <a:spcAft>
                <a:spcPts val="0"/>
              </a:spcAft>
              <a:buClr>
                <a:schemeClr val="dk1"/>
              </a:buClr>
              <a:buSzPts val="1100"/>
              <a:buFont typeface="Arial"/>
              <a:buNone/>
            </a:pPr>
            <a:r>
              <a:rPr lang="en"/>
              <a:t>Harrison Raine  (NASA FireSense)</a:t>
            </a:r>
            <a:endParaRPr/>
          </a:p>
          <a:p>
            <a:pPr marL="0" lvl="0" indent="0" algn="l" rtl="0">
              <a:spcBef>
                <a:spcPts val="800"/>
              </a:spcBef>
              <a:spcAft>
                <a:spcPts val="0"/>
              </a:spcAft>
              <a:buClr>
                <a:schemeClr val="dk1"/>
              </a:buClr>
              <a:buSzPts val="1100"/>
              <a:buFont typeface="Arial"/>
              <a:buNone/>
            </a:pPr>
            <a:r>
              <a:rPr lang="en"/>
              <a:t>Sha Feng (Virtual)</a:t>
            </a:r>
            <a:endParaRPr/>
          </a:p>
          <a:p>
            <a:pPr marL="0" lvl="0" indent="0" algn="l" rtl="0">
              <a:spcBef>
                <a:spcPts val="800"/>
              </a:spcBef>
              <a:spcAft>
                <a:spcPts val="0"/>
              </a:spcAft>
              <a:buClr>
                <a:schemeClr val="dk1"/>
              </a:buClr>
              <a:buSzPts val="1100"/>
              <a:buFont typeface="Arial"/>
              <a:buNone/>
            </a:pPr>
            <a:r>
              <a:rPr lang="en"/>
              <a:t>Amanda Whitehurst (virtual)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pic>
        <p:nvPicPr>
          <p:cNvPr id="160" name="Google Shape;160;p30"/>
          <p:cNvPicPr preferRelativeResize="0"/>
          <p:nvPr/>
        </p:nvPicPr>
        <p:blipFill>
          <a:blip r:embed="rId3">
            <a:alphaModFix/>
          </a:blip>
          <a:stretch>
            <a:fillRect/>
          </a:stretch>
        </p:blipFill>
        <p:spPr>
          <a:xfrm>
            <a:off x="526925" y="742650"/>
            <a:ext cx="5706200" cy="4109850"/>
          </a:xfrm>
          <a:prstGeom prst="rect">
            <a:avLst/>
          </a:prstGeom>
          <a:noFill/>
          <a:ln>
            <a:noFill/>
          </a:ln>
        </p:spPr>
      </p:pic>
      <p:sp>
        <p:nvSpPr>
          <p:cNvPr id="161" name="Google Shape;161;p30"/>
          <p:cNvSpPr txBox="1"/>
          <p:nvPr/>
        </p:nvSpPr>
        <p:spPr>
          <a:xfrm>
            <a:off x="3578425" y="4301992"/>
            <a:ext cx="5387100" cy="4770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sz="1900" u="sng">
                <a:solidFill>
                  <a:schemeClr val="hlink"/>
                </a:solidFill>
                <a:hlinkClick r:id="rId4"/>
              </a:rPr>
              <a:t>https://www2.acom.ucar.edu/bburned</a:t>
            </a:r>
            <a:endParaRPr sz="1900">
              <a:solidFill>
                <a:schemeClr val="dk1"/>
              </a:solidFill>
            </a:endParaRPr>
          </a:p>
        </p:txBody>
      </p:sp>
      <p:pic>
        <p:nvPicPr>
          <p:cNvPr id="162" name="Google Shape;162;p30"/>
          <p:cNvPicPr preferRelativeResize="0"/>
          <p:nvPr/>
        </p:nvPicPr>
        <p:blipFill>
          <a:blip r:embed="rId5">
            <a:alphaModFix/>
          </a:blip>
          <a:stretch>
            <a:fillRect/>
          </a:stretch>
        </p:blipFill>
        <p:spPr>
          <a:xfrm>
            <a:off x="5309950" y="986450"/>
            <a:ext cx="3655575" cy="2398050"/>
          </a:xfrm>
          <a:prstGeom prst="rect">
            <a:avLst/>
          </a:prstGeom>
          <a:noFill/>
          <a:ln>
            <a:noFill/>
          </a:ln>
        </p:spPr>
      </p:pic>
      <p:sp>
        <p:nvSpPr>
          <p:cNvPr id="163" name="Google Shape;163;p30"/>
          <p:cNvSpPr txBox="1"/>
          <p:nvPr/>
        </p:nvSpPr>
        <p:spPr>
          <a:xfrm>
            <a:off x="4655900" y="569622"/>
            <a:ext cx="44121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100">
                <a:solidFill>
                  <a:schemeClr val="dk1"/>
                </a:solidFill>
              </a:rPr>
              <a:t>Special Issue Call for Papers:</a:t>
            </a:r>
            <a:endParaRPr sz="21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1"/>
          <p:cNvSpPr txBox="1">
            <a:spLocks noGrp="1"/>
          </p:cNvSpPr>
          <p:nvPr>
            <p:ph type="title"/>
          </p:nvPr>
        </p:nvSpPr>
        <p:spPr>
          <a:xfrm>
            <a:off x="576470" y="758376"/>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Perspective Paper (Outline)</a:t>
            </a:r>
            <a:endParaRPr/>
          </a:p>
        </p:txBody>
      </p:sp>
      <p:sp>
        <p:nvSpPr>
          <p:cNvPr id="169" name="Google Shape;169;p31"/>
          <p:cNvSpPr txBox="1">
            <a:spLocks noGrp="1"/>
          </p:cNvSpPr>
          <p:nvPr>
            <p:ph type="body" idx="1"/>
          </p:nvPr>
        </p:nvSpPr>
        <p:spPr>
          <a:xfrm>
            <a:off x="628650" y="1945585"/>
            <a:ext cx="7886700" cy="2687100"/>
          </a:xfrm>
          <a:prstGeom prst="rect">
            <a:avLst/>
          </a:prstGeom>
        </p:spPr>
        <p:txBody>
          <a:bodyPr spcFirstLastPara="1" wrap="square" lIns="68575" tIns="34275" rIns="68575" bIns="34275" anchor="t" anchorCtr="0">
            <a:normAutofit/>
          </a:bodyPr>
          <a:lstStyle/>
          <a:p>
            <a:pPr marL="457200" lvl="0" indent="-342900" algn="l" rtl="0">
              <a:lnSpc>
                <a:spcPct val="100000"/>
              </a:lnSpc>
              <a:spcBef>
                <a:spcPts val="0"/>
              </a:spcBef>
              <a:spcAft>
                <a:spcPts val="0"/>
              </a:spcAft>
              <a:buSzPts val="1800"/>
              <a:buChar char="•"/>
            </a:pPr>
            <a:r>
              <a:rPr lang="en" sz="1800"/>
              <a:t>Challenges and gaps with quantifying carbon emissions from fire</a:t>
            </a:r>
            <a:endParaRPr sz="1800"/>
          </a:p>
          <a:p>
            <a:pPr marL="457200" lvl="0" indent="-342900" algn="l" rtl="0">
              <a:lnSpc>
                <a:spcPct val="100000"/>
              </a:lnSpc>
              <a:spcBef>
                <a:spcPts val="0"/>
              </a:spcBef>
              <a:spcAft>
                <a:spcPts val="0"/>
              </a:spcAft>
              <a:buSzPts val="1800"/>
              <a:buChar char="•"/>
            </a:pPr>
            <a:r>
              <a:rPr lang="en" sz="1800"/>
              <a:t>How the CMS funded projects can fill some of those gaps</a:t>
            </a:r>
            <a:endParaRPr sz="1800"/>
          </a:p>
          <a:p>
            <a:pPr marL="457200" lvl="0" indent="-342900" algn="l" rtl="0">
              <a:lnSpc>
                <a:spcPct val="100000"/>
              </a:lnSpc>
              <a:spcBef>
                <a:spcPts val="0"/>
              </a:spcBef>
              <a:spcAft>
                <a:spcPts val="0"/>
              </a:spcAft>
              <a:buSzPts val="1800"/>
              <a:buChar char="•"/>
            </a:pPr>
            <a:r>
              <a:rPr lang="en" sz="1800"/>
              <a:t>Stakeholder needs </a:t>
            </a:r>
            <a:endParaRPr sz="1800"/>
          </a:p>
          <a:p>
            <a:pPr marL="457200" lvl="0" indent="-342900" algn="l" rtl="0">
              <a:lnSpc>
                <a:spcPct val="100000"/>
              </a:lnSpc>
              <a:spcBef>
                <a:spcPts val="0"/>
              </a:spcBef>
              <a:spcAft>
                <a:spcPts val="0"/>
              </a:spcAft>
              <a:buSzPts val="1800"/>
              <a:buChar char="•"/>
            </a:pPr>
            <a:r>
              <a:rPr lang="en" sz="1800"/>
              <a:t>Future directions on CMS fire-related activities </a:t>
            </a:r>
            <a:endParaRPr sz="1800"/>
          </a:p>
          <a:p>
            <a:pPr marL="0" lvl="0" indent="0" algn="l" rtl="0">
              <a:lnSpc>
                <a:spcPct val="100000"/>
              </a:lnSpc>
              <a:spcBef>
                <a:spcPts val="0"/>
              </a:spcBef>
              <a:spcAft>
                <a:spcPts val="0"/>
              </a:spcAft>
              <a:buNone/>
            </a:pPr>
            <a:endParaRPr sz="1800"/>
          </a:p>
          <a:p>
            <a:pPr marL="0" lvl="0" indent="0" algn="l" rtl="0">
              <a:lnSpc>
                <a:spcPct val="100000"/>
              </a:lnSpc>
              <a:spcBef>
                <a:spcPts val="0"/>
              </a:spcBef>
              <a:spcAft>
                <a:spcPts val="0"/>
              </a:spcAft>
              <a:buNone/>
            </a:pPr>
            <a:r>
              <a:rPr lang="en" sz="1800"/>
              <a:t>Action: What challenges and gaps do you see related to fire?</a:t>
            </a:r>
            <a:endParaRPr sz="1800"/>
          </a:p>
          <a:p>
            <a:pPr marL="0" lvl="0" indent="0" algn="l" rtl="0">
              <a:lnSpc>
                <a:spcPct val="100000"/>
              </a:lnSpc>
              <a:spcBef>
                <a:spcPts val="0"/>
              </a:spcBef>
              <a:spcAft>
                <a:spcPts val="0"/>
              </a:spcAft>
              <a:buNone/>
            </a:pPr>
            <a:endParaRPr sz="1800"/>
          </a:p>
          <a:p>
            <a:pPr marL="0" lvl="0" indent="0" algn="l" rtl="0">
              <a:lnSpc>
                <a:spcPct val="100000"/>
              </a:lnSpc>
              <a:spcBef>
                <a:spcPts val="0"/>
              </a:spcBef>
              <a:spcAft>
                <a:spcPts val="0"/>
              </a:spcAft>
              <a:buClr>
                <a:schemeClr val="dk1"/>
              </a:buClr>
              <a:buSzPts val="1100"/>
              <a:buFont typeface="Arial"/>
              <a:buNone/>
            </a:pPr>
            <a:r>
              <a:rPr lang="en" sz="1800"/>
              <a:t>Action: Does your CMS project help address any of these challenges?</a:t>
            </a: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2"/>
          <p:cNvSpPr txBox="1">
            <a:spLocks noGrp="1"/>
          </p:cNvSpPr>
          <p:nvPr>
            <p:ph type="title"/>
          </p:nvPr>
        </p:nvSpPr>
        <p:spPr>
          <a:xfrm>
            <a:off x="576470" y="455826"/>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Perspective Paper Discussion</a:t>
            </a:r>
            <a:endParaRPr/>
          </a:p>
        </p:txBody>
      </p:sp>
      <p:sp>
        <p:nvSpPr>
          <p:cNvPr id="175" name="Google Shape;175;p32"/>
          <p:cNvSpPr txBox="1">
            <a:spLocks noGrp="1"/>
          </p:cNvSpPr>
          <p:nvPr>
            <p:ph type="body" idx="1"/>
          </p:nvPr>
        </p:nvSpPr>
        <p:spPr>
          <a:xfrm>
            <a:off x="250375" y="1450025"/>
            <a:ext cx="8538900" cy="3434100"/>
          </a:xfrm>
          <a:prstGeom prst="rect">
            <a:avLst/>
          </a:prstGeom>
        </p:spPr>
        <p:txBody>
          <a:bodyPr spcFirstLastPara="1" wrap="square" lIns="68575" tIns="34275" rIns="68575" bIns="34275" anchor="t" anchorCtr="0">
            <a:normAutofit/>
          </a:bodyPr>
          <a:lstStyle/>
          <a:p>
            <a:pPr marL="457200" lvl="0" indent="-323850" algn="l" rtl="0">
              <a:spcBef>
                <a:spcPts val="800"/>
              </a:spcBef>
              <a:spcAft>
                <a:spcPts val="0"/>
              </a:spcAft>
              <a:buSzPts val="1500"/>
              <a:buAutoNum type="arabicPeriod"/>
            </a:pPr>
            <a:r>
              <a:rPr lang="en" sz="2200"/>
              <a:t>Challenges and gaps in carbon emission quantification from fires</a:t>
            </a:r>
            <a:endParaRPr sz="2200"/>
          </a:p>
          <a:p>
            <a:pPr marL="914400" lvl="1" indent="-323850" algn="l" rtl="0">
              <a:spcBef>
                <a:spcPts val="0"/>
              </a:spcBef>
              <a:spcAft>
                <a:spcPts val="0"/>
              </a:spcAft>
              <a:buSzPts val="1500"/>
              <a:buAutoNum type="alphaLcPeriod"/>
            </a:pPr>
            <a:r>
              <a:rPr lang="en" sz="1900"/>
              <a:t>Transition from MODIS to VIIRS </a:t>
            </a:r>
            <a:endParaRPr sz="1900"/>
          </a:p>
          <a:p>
            <a:pPr marL="914400" lvl="1" indent="-323850" algn="l" rtl="0">
              <a:spcBef>
                <a:spcPts val="0"/>
              </a:spcBef>
              <a:spcAft>
                <a:spcPts val="0"/>
              </a:spcAft>
              <a:buSzPts val="1500"/>
              <a:buAutoNum type="alphaLcPeriod"/>
            </a:pPr>
            <a:r>
              <a:rPr lang="en" sz="1900"/>
              <a:t>Reconciling between inventory-based fire emissions estimates and atmospheric CO-based estimates</a:t>
            </a:r>
            <a:endParaRPr sz="1900"/>
          </a:p>
          <a:p>
            <a:pPr marL="914400" lvl="1" indent="-323850" algn="l" rtl="0">
              <a:spcBef>
                <a:spcPts val="0"/>
              </a:spcBef>
              <a:spcAft>
                <a:spcPts val="0"/>
              </a:spcAft>
              <a:buSzPts val="1500"/>
              <a:buAutoNum type="alphaLcPeriod"/>
            </a:pPr>
            <a:r>
              <a:rPr lang="en" sz="1900"/>
              <a:t>Challenges in inventory-based fire emission estimates</a:t>
            </a:r>
            <a:endParaRPr sz="1900"/>
          </a:p>
          <a:p>
            <a:pPr marL="1371600" lvl="2" indent="-323850" algn="l" rtl="0">
              <a:spcBef>
                <a:spcPts val="0"/>
              </a:spcBef>
              <a:spcAft>
                <a:spcPts val="0"/>
              </a:spcAft>
              <a:buSzPts val="1500"/>
              <a:buAutoNum type="romanLcPeriod"/>
            </a:pPr>
            <a:r>
              <a:rPr lang="en" sz="1600"/>
              <a:t>Uncertainties in fuels and consumption rate</a:t>
            </a:r>
            <a:endParaRPr sz="1600"/>
          </a:p>
          <a:p>
            <a:pPr marL="1371600" lvl="2" indent="-323850" algn="l" rtl="0">
              <a:spcBef>
                <a:spcPts val="0"/>
              </a:spcBef>
              <a:spcAft>
                <a:spcPts val="0"/>
              </a:spcAft>
              <a:buSzPts val="1500"/>
              <a:buAutoNum type="romanLcPeriod"/>
            </a:pPr>
            <a:r>
              <a:rPr lang="en" sz="1600"/>
              <a:t>Dynamic updates of fuel loading data</a:t>
            </a:r>
            <a:endParaRPr sz="1600"/>
          </a:p>
          <a:p>
            <a:pPr marL="914400" lvl="1" indent="-323850" algn="l" rtl="0">
              <a:spcBef>
                <a:spcPts val="0"/>
              </a:spcBef>
              <a:spcAft>
                <a:spcPts val="0"/>
              </a:spcAft>
              <a:buSzPts val="1500"/>
              <a:buAutoNum type="alphaLcPeriod"/>
            </a:pPr>
            <a:r>
              <a:rPr lang="en" sz="1900"/>
              <a:t>Challenges in atmospheric CO-based estimates</a:t>
            </a:r>
            <a:endParaRPr sz="1900"/>
          </a:p>
          <a:p>
            <a:pPr marL="1371600" lvl="2" indent="-323850" algn="l" rtl="0">
              <a:spcBef>
                <a:spcPts val="0"/>
              </a:spcBef>
              <a:spcAft>
                <a:spcPts val="0"/>
              </a:spcAft>
              <a:buSzPts val="1500"/>
              <a:buAutoNum type="romanLcPeriod"/>
            </a:pPr>
            <a:r>
              <a:rPr lang="en" sz="1600"/>
              <a:t>Limitation in spatial resolution </a:t>
            </a:r>
            <a:endParaRPr sz="1600"/>
          </a:p>
          <a:p>
            <a:pPr marL="1371600" lvl="2" indent="-323850" algn="l" rtl="0">
              <a:spcBef>
                <a:spcPts val="0"/>
              </a:spcBef>
              <a:spcAft>
                <a:spcPts val="0"/>
              </a:spcAft>
              <a:buSzPts val="1500"/>
              <a:buAutoNum type="romanLcPeriod"/>
            </a:pPr>
            <a:r>
              <a:rPr lang="en" sz="1600"/>
              <a:t>Uncertainties in emission factors, atmospheric transport</a:t>
            </a:r>
            <a:endParaRPr sz="1600"/>
          </a:p>
          <a:p>
            <a:pPr marL="1371600" lvl="2" indent="-323850" algn="l" rtl="0">
              <a:spcBef>
                <a:spcPts val="0"/>
              </a:spcBef>
              <a:spcAft>
                <a:spcPts val="0"/>
              </a:spcAft>
              <a:buSzPts val="1500"/>
              <a:buAutoNum type="romanLcPeriod"/>
            </a:pPr>
            <a:r>
              <a:rPr lang="en" sz="1600"/>
              <a:t>Limitation in attribution of total emissions to specific processes </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3"/>
          <p:cNvSpPr txBox="1">
            <a:spLocks noGrp="1"/>
          </p:cNvSpPr>
          <p:nvPr>
            <p:ph type="title"/>
          </p:nvPr>
        </p:nvSpPr>
        <p:spPr>
          <a:xfrm>
            <a:off x="576475" y="758375"/>
            <a:ext cx="7886700" cy="54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Perspective paper (2)</a:t>
            </a:r>
            <a:endParaRPr/>
          </a:p>
        </p:txBody>
      </p:sp>
      <p:sp>
        <p:nvSpPr>
          <p:cNvPr id="181" name="Google Shape;181;p33"/>
          <p:cNvSpPr txBox="1">
            <a:spLocks noGrp="1"/>
          </p:cNvSpPr>
          <p:nvPr>
            <p:ph type="body" idx="1"/>
          </p:nvPr>
        </p:nvSpPr>
        <p:spPr>
          <a:xfrm>
            <a:off x="628650" y="1615699"/>
            <a:ext cx="7886700" cy="3017100"/>
          </a:xfrm>
          <a:prstGeom prst="rect">
            <a:avLst/>
          </a:prstGeom>
        </p:spPr>
        <p:txBody>
          <a:bodyPr spcFirstLastPara="1" wrap="square" lIns="68575" tIns="34275" rIns="68575" bIns="34275" anchor="t" anchorCtr="0">
            <a:noAutofit/>
          </a:bodyPr>
          <a:lstStyle/>
          <a:p>
            <a:pPr marL="457200" lvl="1" indent="-336550" algn="l" rtl="0">
              <a:spcBef>
                <a:spcPts val="400"/>
              </a:spcBef>
              <a:spcAft>
                <a:spcPts val="0"/>
              </a:spcAft>
              <a:buSzPts val="1700"/>
              <a:buAutoNum type="alphaLcPeriod"/>
            </a:pPr>
            <a:r>
              <a:rPr lang="en" sz="2100"/>
              <a:t>Future directions</a:t>
            </a:r>
            <a:endParaRPr sz="2100"/>
          </a:p>
          <a:p>
            <a:pPr marL="914400" lvl="2" indent="-336550" algn="l" rtl="0">
              <a:spcBef>
                <a:spcPts val="0"/>
              </a:spcBef>
              <a:spcAft>
                <a:spcPts val="0"/>
              </a:spcAft>
              <a:buSzPts val="1700"/>
              <a:buAutoNum type="romanLcPeriod"/>
            </a:pPr>
            <a:r>
              <a:rPr lang="en" sz="1800"/>
              <a:t>Extreme fires due to climate perturbations</a:t>
            </a:r>
            <a:endParaRPr sz="1800"/>
          </a:p>
          <a:p>
            <a:pPr marL="914400" lvl="2" indent="-336550" algn="l" rtl="0">
              <a:spcBef>
                <a:spcPts val="0"/>
              </a:spcBef>
              <a:spcAft>
                <a:spcPts val="0"/>
              </a:spcAft>
              <a:buSzPts val="1700"/>
              <a:buAutoNum type="romanLcPeriod"/>
            </a:pPr>
            <a:r>
              <a:rPr lang="en" sz="1800"/>
              <a:t>Urban fires </a:t>
            </a:r>
            <a:endParaRPr sz="1800"/>
          </a:p>
          <a:p>
            <a:pPr marL="914400" lvl="2" indent="-336550" algn="l" rtl="0">
              <a:spcBef>
                <a:spcPts val="0"/>
              </a:spcBef>
              <a:spcAft>
                <a:spcPts val="0"/>
              </a:spcAft>
              <a:buSzPts val="1700"/>
              <a:buAutoNum type="romanLcPeriod"/>
            </a:pPr>
            <a:r>
              <a:rPr lang="en" sz="1800"/>
              <a:t>Evaluation of inventory-based emissions with atmospheric trace gases observations</a:t>
            </a:r>
            <a:endParaRPr sz="1800"/>
          </a:p>
          <a:p>
            <a:pPr marL="914400" lvl="2" indent="-336550" algn="l" rtl="0">
              <a:spcBef>
                <a:spcPts val="0"/>
              </a:spcBef>
              <a:spcAft>
                <a:spcPts val="0"/>
              </a:spcAft>
              <a:buSzPts val="1700"/>
              <a:buAutoNum type="romanLcPeriod"/>
            </a:pPr>
            <a:r>
              <a:rPr lang="en" sz="1800"/>
              <a:t>Reconcile burned area and fire radiative power derived from MODIS and VIIRS </a:t>
            </a:r>
            <a:endParaRPr sz="1800"/>
          </a:p>
          <a:p>
            <a:pPr marL="914400" lvl="2" indent="-336550" algn="l" rtl="0">
              <a:spcBef>
                <a:spcPts val="0"/>
              </a:spcBef>
              <a:spcAft>
                <a:spcPts val="0"/>
              </a:spcAft>
              <a:buSzPts val="1700"/>
              <a:buAutoNum type="romanLcPeriod"/>
            </a:pPr>
            <a:r>
              <a:rPr lang="en" sz="1800"/>
              <a:t>Improve temporal resolution of fuel mapping </a:t>
            </a:r>
            <a:endParaRPr sz="1800"/>
          </a:p>
          <a:p>
            <a:pPr marL="914400" lvl="2" indent="-336550" algn="l" rtl="0">
              <a:spcBef>
                <a:spcPts val="0"/>
              </a:spcBef>
              <a:spcAft>
                <a:spcPts val="0"/>
              </a:spcAft>
              <a:buSzPts val="1700"/>
              <a:buAutoNum type="romanLcPeriod"/>
            </a:pPr>
            <a:r>
              <a:rPr lang="en" sz="1800"/>
              <a:t>Reconcile fire emission estimates from inventories and atmospheric CO-based estimates. </a:t>
            </a:r>
            <a:endParaRPr sz="1800"/>
          </a:p>
          <a:p>
            <a:pPr marL="914400" lvl="2" indent="-342900" algn="l" rtl="0">
              <a:spcBef>
                <a:spcPts val="0"/>
              </a:spcBef>
              <a:spcAft>
                <a:spcPts val="0"/>
              </a:spcAft>
              <a:buSzPts val="1800"/>
              <a:buAutoNum type="romanLcPeriod"/>
            </a:pPr>
            <a:endParaRPr sz="1800"/>
          </a:p>
          <a:p>
            <a:pPr marL="0" lvl="0" indent="0" algn="l" rtl="0">
              <a:spcBef>
                <a:spcPts val="800"/>
              </a:spcBef>
              <a:spcAft>
                <a:spcPts val="0"/>
              </a:spcAft>
              <a:buNone/>
            </a:pPr>
            <a:endParaRPr sz="2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401</Words>
  <Application>Microsoft Macintosh PowerPoint</Application>
  <PresentationFormat>On-screen Show (16:9)</PresentationFormat>
  <Paragraphs>59</Paragraphs>
  <Slides>8</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Play</vt:lpstr>
      <vt:lpstr>Arial</vt:lpstr>
      <vt:lpstr>Simple Light</vt:lpstr>
      <vt:lpstr>Office Theme</vt:lpstr>
      <vt:lpstr>2025 CMS Science Team Meeting Working Group Breakout Report </vt:lpstr>
      <vt:lpstr>Fire Working Group Description</vt:lpstr>
      <vt:lpstr>Fire Working Group Members</vt:lpstr>
      <vt:lpstr>Breakout Attendees</vt:lpstr>
      <vt:lpstr>PowerPoint Presentation</vt:lpstr>
      <vt:lpstr>Perspective Paper (Outline)</vt:lpstr>
      <vt:lpstr>Perspective Paper Discussion</vt:lpstr>
      <vt:lpstr>Perspective paper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Liu, Junjie (US 329G)</cp:lastModifiedBy>
  <cp:revision>2</cp:revision>
  <dcterms:modified xsi:type="dcterms:W3CDTF">2025-09-11T20:28:06Z</dcterms:modified>
</cp:coreProperties>
</file>