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Play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i9nuQM79UXwYkhql3cFmJEf4En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bold.fntdata"/><Relationship Id="rId10" Type="http://schemas.openxmlformats.org/officeDocument/2006/relationships/font" Target="fonts/Play-regular.fntdata"/><Relationship Id="rId12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7e17a98348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** Updated 9/3/2025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69" name="Google Shape;169;g37e17a98348_0_8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7e17a98348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5" name="Google Shape;175;g37e17a98348_0_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e17a98348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80" name="Google Shape;180;g37e17a98348_0_18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7e17a98348_0_109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37e17a98348_0_109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3" name="Google Shape;93;g37e17a98348_0_10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g37e17a98348_0_10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g37e17a98348_0_10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7e17a98348_0_11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g37e17a98348_0_11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g37e17a98348_0_11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g37e17a98348_0_11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g37e17a98348_0_11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7e17a98348_0_12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g37e17a98348_0_12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g37e17a98348_0_12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7e17a98348_0_125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g37e17a98348_0_125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109" name="Google Shape;109;g37e17a98348_0_125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g37e17a98348_0_125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g37e17a98348_0_125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7e17a98348_0_13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g37e17a98348_0_131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g37e17a98348_0_131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g37e17a98348_0_131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g37e17a98348_0_131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g37e17a98348_0_131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e17a98348_0_138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g37e17a98348_0_138"/>
          <p:cNvSpPr txBox="1"/>
          <p:nvPr>
            <p:ph idx="1" type="body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2" name="Google Shape;122;g37e17a98348_0_138"/>
          <p:cNvSpPr txBox="1"/>
          <p:nvPr>
            <p:ph idx="2" type="body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g37e17a98348_0_138"/>
          <p:cNvSpPr txBox="1"/>
          <p:nvPr>
            <p:ph idx="3" type="body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4" name="Google Shape;124;g37e17a98348_0_138"/>
          <p:cNvSpPr txBox="1"/>
          <p:nvPr>
            <p:ph idx="4" type="body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g37e17a98348_0_13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g37e17a98348_0_13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g37e17a98348_0_13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7e17a98348_0_14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g37e17a98348_0_147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g37e17a98348_0_147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g37e17a98348_0_147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7e17a98348_0_152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g37e17a98348_0_152"/>
          <p:cNvSpPr txBox="1"/>
          <p:nvPr>
            <p:ph idx="1" type="body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g37e17a98348_0_152"/>
          <p:cNvSpPr txBox="1"/>
          <p:nvPr>
            <p:ph idx="2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7" name="Google Shape;137;g37e17a98348_0_15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g37e17a98348_0_15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g37e17a98348_0_15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e17a98348_0_159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g37e17a98348_0_159"/>
          <p:cNvSpPr/>
          <p:nvPr>
            <p:ph idx="2" type="pic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g37e17a98348_0_159"/>
          <p:cNvSpPr txBox="1"/>
          <p:nvPr>
            <p:ph idx="1" type="body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g37e17a98348_0_159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g37e17a98348_0_159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g37e17a98348_0_15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7e17a98348_0_16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g37e17a98348_0_166"/>
          <p:cNvSpPr txBox="1"/>
          <p:nvPr>
            <p:ph idx="1" type="body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g37e17a98348_0_166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g37e17a98348_0_166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g37e17a98348_0_166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7e17a98348_0_172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g37e17a98348_0_172"/>
          <p:cNvSpPr txBox="1"/>
          <p:nvPr>
            <p:ph idx="1" type="body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g37e17a98348_0_172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g37e17a98348_0_172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g37e17a98348_0_172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7e17a98348_0_10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g37e17a98348_0_10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g37e17a98348_0_103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g37e17a98348_0_103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g37e17a98348_0_10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"/>
          <p:cNvSpPr txBox="1"/>
          <p:nvPr/>
        </p:nvSpPr>
        <p:spPr>
          <a:xfrm>
            <a:off x="2529307" y="1522344"/>
            <a:ext cx="71334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Meeting Summary</a:t>
            </a:r>
            <a:endParaRPr/>
          </a:p>
        </p:txBody>
      </p:sp>
      <p:sp>
        <p:nvSpPr>
          <p:cNvPr id="165" name="Google Shape;165;p1"/>
          <p:cNvSpPr txBox="1"/>
          <p:nvPr/>
        </p:nvSpPr>
        <p:spPr>
          <a:xfrm>
            <a:off x="4462459" y="2967335"/>
            <a:ext cx="3267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George Hurtt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Science Team Leader</a:t>
            </a:r>
            <a:endParaRPr/>
          </a:p>
        </p:txBody>
      </p:sp>
      <p:sp>
        <p:nvSpPr>
          <p:cNvPr id="166" name="Google Shape;166;p1"/>
          <p:cNvSpPr txBox="1"/>
          <p:nvPr/>
        </p:nvSpPr>
        <p:spPr>
          <a:xfrm>
            <a:off x="926592" y="5779008"/>
            <a:ext cx="2388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September </a:t>
            </a:r>
            <a:r>
              <a:rPr lang="en-US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0" i="0" lang="en-US" sz="18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-1</a:t>
            </a:r>
            <a:r>
              <a:rPr lang="en-US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en-US" sz="18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, 202</a:t>
            </a:r>
            <a:r>
              <a:rPr lang="en-US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Moffett Field, CA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7e17a98348_0_89"/>
          <p:cNvSpPr txBox="1"/>
          <p:nvPr/>
        </p:nvSpPr>
        <p:spPr>
          <a:xfrm>
            <a:off x="7134896" y="1880315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g37e17a98348_0_89"/>
          <p:cNvSpPr txBox="1"/>
          <p:nvPr/>
        </p:nvSpPr>
        <p:spPr>
          <a:xfrm>
            <a:off x="248104" y="920105"/>
            <a:ext cx="11695800" cy="53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➢"/>
            </a:pPr>
            <a:r>
              <a:rPr b="1" lang="en-US" sz="2000">
                <a:solidFill>
                  <a:schemeClr val="dk1"/>
                </a:solidFill>
              </a:rPr>
              <a:t>Great meeting!  </a:t>
            </a:r>
            <a:endParaRPr sz="2000">
              <a:solidFill>
                <a:schemeClr val="dk1"/>
              </a:solidFill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>
                <a:solidFill>
                  <a:schemeClr val="dk1"/>
                </a:solidFill>
              </a:rPr>
              <a:t>Participation. </a:t>
            </a:r>
            <a:r>
              <a:rPr lang="en-US" sz="2000">
                <a:solidFill>
                  <a:schemeClr val="dk1"/>
                </a:solidFill>
              </a:rPr>
              <a:t>Total= 129 , In-person= 60, Virtual= 69; </a:t>
            </a:r>
            <a:endParaRPr sz="2000">
              <a:solidFill>
                <a:schemeClr val="dk1"/>
              </a:solidFill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>
                <a:solidFill>
                  <a:schemeClr val="dk1"/>
                </a:solidFill>
              </a:rPr>
              <a:t>Stakeholder Participation. </a:t>
            </a:r>
            <a:r>
              <a:rPr lang="en-US" sz="2000">
                <a:solidFill>
                  <a:schemeClr val="dk1"/>
                </a:solidFill>
              </a:rPr>
              <a:t>Total= 32, Panels= 5, Keynote presentation = 1. </a:t>
            </a:r>
            <a:r>
              <a:rPr lang="en-US" sz="2000" u="none" strike="noStrike">
                <a:solidFill>
                  <a:schemeClr val="dk1"/>
                </a:solidFill>
              </a:rPr>
              <a:t>Stakeholders participated from the US, Canada,</a:t>
            </a:r>
            <a:r>
              <a:rPr lang="en-US" sz="2000">
                <a:solidFill>
                  <a:schemeClr val="dk1"/>
                </a:solidFill>
              </a:rPr>
              <a:t> and Singapore</a:t>
            </a:r>
            <a:r>
              <a:rPr lang="en-US" sz="2000" u="none" strike="noStrike">
                <a:solidFill>
                  <a:schemeClr val="dk1"/>
                </a:solidFill>
              </a:rPr>
              <a:t>. These stakeholders were from a diverse set of organiz</a:t>
            </a:r>
            <a:r>
              <a:rPr lang="en-US" sz="2000">
                <a:solidFill>
                  <a:schemeClr val="dk1"/>
                </a:solidFill>
              </a:rPr>
              <a:t>ation types: Federal Government (4), NGO/Non-Profit (4), University (5), Inter-governmental Organization (2), State Government (9), Company (5), Research Institute (3).</a:t>
            </a:r>
            <a:endParaRPr sz="2000">
              <a:solidFill>
                <a:schemeClr val="dk1"/>
              </a:solidFill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>
                <a:solidFill>
                  <a:schemeClr val="dk1"/>
                </a:solidFill>
              </a:rPr>
              <a:t>CMS continues to engage relevant participants and stakeholders. </a:t>
            </a:r>
            <a:r>
              <a:rPr lang="en-US" sz="2000">
                <a:solidFill>
                  <a:schemeClr val="dk1"/>
                </a:solidFill>
              </a:rPr>
              <a:t>1,016 participants, and &gt;300 stakeholders from 186 organizations</a:t>
            </a:r>
            <a:endParaRPr sz="2000">
              <a:solidFill>
                <a:schemeClr val="dk1"/>
              </a:solidFill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 u="none" strike="noStrike">
                <a:solidFill>
                  <a:schemeClr val="dk1"/>
                </a:solidFill>
              </a:rPr>
              <a:t>CMS continues to be highly productive and impactful. </a:t>
            </a:r>
            <a:r>
              <a:rPr lang="en-US" sz="2000" u="none" strike="noStrike">
                <a:solidFill>
                  <a:schemeClr val="dk1"/>
                </a:solidFill>
              </a:rPr>
              <a:t>To date, CMS</a:t>
            </a:r>
            <a:r>
              <a:rPr lang="en-US" sz="2000">
                <a:solidFill>
                  <a:schemeClr val="dk1"/>
                </a:solidFill>
              </a:rPr>
              <a:t> has produced 740 publications cited 68,420 times, with 63 in top-tier (Science, Nature, PNAS). It has also archived 201 data products downloaded &gt;400,000 times.</a:t>
            </a:r>
            <a:r>
              <a:rPr lang="en-US" sz="2000" u="none" strike="noStrike">
                <a:solidFill>
                  <a:schemeClr val="dk1"/>
                </a:solidFill>
              </a:rPr>
              <a:t> Multiple success stories.</a:t>
            </a:r>
            <a:endParaRPr sz="2000">
              <a:solidFill>
                <a:schemeClr val="dk1"/>
              </a:solidFill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>
                <a:solidFill>
                  <a:schemeClr val="dk1"/>
                </a:solidFill>
              </a:rPr>
              <a:t>CMS Stakeholder K</a:t>
            </a:r>
            <a:r>
              <a:rPr b="1" lang="en-US" sz="2000" u="none" strike="noStrike">
                <a:solidFill>
                  <a:schemeClr val="dk1"/>
                </a:solidFill>
              </a:rPr>
              <a:t>eynote presentation</a:t>
            </a:r>
            <a:r>
              <a:rPr lang="en-US" sz="2000" u="none" strike="noStrike">
                <a:solidFill>
                  <a:schemeClr val="dk1"/>
                </a:solidFill>
              </a:rPr>
              <a:t>.</a:t>
            </a:r>
            <a:r>
              <a:rPr lang="en-US" sz="2000">
                <a:solidFill>
                  <a:schemeClr val="dk1"/>
                </a:solidFill>
              </a:rPr>
              <a:t> Deborah Gordon (RMI) highlighted the successful adoption of key CMS products to monitor methane emissions from oil and gas, and </a:t>
            </a:r>
            <a:r>
              <a:rPr lang="en-US" sz="2000">
                <a:solidFill>
                  <a:schemeClr val="dk1"/>
                </a:solidFill>
              </a:rPr>
              <a:t>remaining</a:t>
            </a:r>
            <a:r>
              <a:rPr lang="en-US" sz="2000">
                <a:solidFill>
                  <a:schemeClr val="dk1"/>
                </a:solidFill>
              </a:rPr>
              <a:t> challenges for continued CMS </a:t>
            </a:r>
            <a:endParaRPr sz="2000">
              <a:solidFill>
                <a:schemeClr val="dk1"/>
              </a:solidFill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➢"/>
            </a:pPr>
            <a:r>
              <a:rPr b="1" lang="en-US" sz="2000">
                <a:solidFill>
                  <a:schemeClr val="dk1"/>
                </a:solidFill>
              </a:rPr>
              <a:t>  CMS approach highly successful</a:t>
            </a:r>
            <a:r>
              <a:rPr lang="en-US" sz="2000">
                <a:solidFill>
                  <a:schemeClr val="dk1"/>
                </a:solidFill>
              </a:rPr>
              <a:t>. A key example for NASA Earth Science to Action, innovation engine for the nation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7e17a98348_0_97"/>
          <p:cNvSpPr txBox="1"/>
          <p:nvPr/>
        </p:nvSpPr>
        <p:spPr>
          <a:xfrm>
            <a:off x="129800" y="875525"/>
            <a:ext cx="12301200" cy="59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92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➢"/>
            </a:pP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science projects. Biomass, Flux, Methane, Wet, Fire.</a:t>
            </a:r>
            <a:endParaRPr b="1" sz="19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previously identified challenges.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Scaling,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lateral fluxes, alkalinity, …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collaboration between projects.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Biomass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-Atm, Biomass-lateral flux, Biomass-Fire-Flux,...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Inter-agency collaboration and integration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ynergy with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USFS,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GHG Center, Others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rogress on meeting format. Increased opportunities for discussion in plenary and poster sessions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enhancing, maturing, stakeholder engagement.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RT Product fact Sheets, User working groups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metrics of impact.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Publications, Citations, ARLs, Success Stories, New national Interest Metrics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Working Groups.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membership, plans,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ynthesis papers.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Fire working group high interest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Progress on data archive.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DAAC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migration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Earthdata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needs.  For CMS from diverse set of scientists and stakeholders</a:t>
            </a:r>
            <a:endParaRPr b="1" sz="19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 for 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remote sensing.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Geospatial and temporal coverage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need for models. </a:t>
            </a: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future planning from stakeholders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Critical need field and atm data.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Throughout. Cal/Val!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Challenges. Changing context for science and stakeholders</a:t>
            </a:r>
            <a:endParaRPr b="1" sz="19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Challenges scientific. New and remaining topics,  E.g. Reconcile Top-down/Bottom-up,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Challenges of capacity building.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Build upon proven strategies, ARSET example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Opportunity for perspective. </a:t>
            </a: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Broaden </a:t>
            </a:r>
            <a:r>
              <a:rPr b="1" lang="en-US" sz="19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relevance of carbon and expand stakeholder types</a:t>
            </a:r>
            <a:endParaRPr b="1" sz="19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contribute to Special Issue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ERL Focus Collection on Carbon Monitoring Research</a:t>
            </a:r>
            <a:endParaRPr sz="1900">
              <a:solidFill>
                <a:schemeClr val="dk1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➢"/>
            </a:pPr>
            <a:r>
              <a:rPr b="1"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Opportunity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continue and deepen discussions at AGU! I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nnovative Session on Carbon Monitoring Research and Applications. See you there!</a:t>
            </a:r>
            <a:endParaRPr b="1" sz="1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7e17a98348_0_180"/>
          <p:cNvSpPr txBox="1"/>
          <p:nvPr/>
        </p:nvSpPr>
        <p:spPr>
          <a:xfrm>
            <a:off x="459309" y="5672487"/>
            <a:ext cx="27996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83" name="Google Shape;183;g37e17a98348_0_180" title="group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158400"/>
            <a:ext cx="12192000" cy="4321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2019-11-05T21:24:57Z</dcterms:created>
  <dc:creator>Mcgroddy, Megan E. (GSFC-618.0)[SCIENCE SYSTEMS AND APPLICATIONS INC]</dc:creator>
</cp:coreProperties>
</file>