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8"/>
  </p:notesMasterIdLst>
  <p:sldIdLst>
    <p:sldId id="256" r:id="rId3"/>
    <p:sldId id="2191" r:id="rId4"/>
    <p:sldId id="257" r:id="rId5"/>
    <p:sldId id="2189" r:id="rId6"/>
    <p:sldId id="2192" r:id="rId7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9"/>
      <p:bold r:id="rId10"/>
      <p:italic r:id="rId11"/>
      <p:boldItalic r:id="rId12"/>
    </p:embeddedFont>
    <p:embeddedFont>
      <p:font typeface="Play" pitchFamily="2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7b62a48658_1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" name="Google Shape;133;g37b62a48658_1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7b62a48658_0_1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g37b62a48658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576470" y="75837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628650" y="1945585"/>
            <a:ext cx="7886700" cy="26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400"/>
              <a:buNone/>
              <a:defRPr sz="14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628650" y="68103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628650" y="68103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628650" y="68103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534047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title"/>
          </p:nvPr>
        </p:nvSpPr>
        <p:spPr>
          <a:xfrm>
            <a:off x="628650" y="68103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628650" y="68103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  <a:defRPr sz="3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628650" y="1777603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ctrTitle"/>
          </p:nvPr>
        </p:nvSpPr>
        <p:spPr>
          <a:xfrm>
            <a:off x="1143000" y="986709"/>
            <a:ext cx="6858000" cy="19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4769"/>
              <a:buFont typeface="Arial"/>
              <a:buNone/>
            </a:pPr>
            <a:r>
              <a:rPr lang="en-US" sz="3611" dirty="0">
                <a:latin typeface="Arial"/>
                <a:ea typeface="Arial"/>
                <a:cs typeface="Arial"/>
                <a:sym typeface="Arial"/>
              </a:rPr>
              <a:t>2025 Methane Working Group Breakout Summary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D09F7-8053-9835-CAE3-D605EF711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A8D5D9-6416-0840-F5F2-A4D34E49ACAC}"/>
              </a:ext>
            </a:extLst>
          </p:cNvPr>
          <p:cNvSpPr txBox="1"/>
          <p:nvPr/>
        </p:nvSpPr>
        <p:spPr>
          <a:xfrm>
            <a:off x="2932698" y="163235"/>
            <a:ext cx="412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CMS Methane WG Breakout Meeting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77EDFC-6646-CDD1-F302-2951B53E048D}"/>
              </a:ext>
            </a:extLst>
          </p:cNvPr>
          <p:cNvSpPr txBox="1"/>
          <p:nvPr/>
        </p:nvSpPr>
        <p:spPr>
          <a:xfrm>
            <a:off x="933960" y="3535877"/>
            <a:ext cx="7276079" cy="861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/>
              <a:t>17 attendees (in person + online)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U Arkansas, Penn State, U Utah, NASA, JPL, Cal State East Bay, UW, Harvard, RMI</a:t>
            </a:r>
          </a:p>
          <a:p>
            <a:pPr algn="l"/>
            <a:endParaRPr lang="en-US" dirty="0"/>
          </a:p>
        </p:txBody>
      </p:sp>
      <p:pic>
        <p:nvPicPr>
          <p:cNvPr id="5" name="Picture 4" descr="A group of people standing in a room&#10;&#10;AI-generated content may be incorrect.">
            <a:extLst>
              <a:ext uri="{FF2B5EF4-FFF2-40B4-BE49-F238E27FC236}">
                <a16:creationId xmlns:a16="http://schemas.microsoft.com/office/drawing/2014/main" id="{4381A6AA-0F33-D8DD-99E2-7F26AB98EE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608" b="12002"/>
          <a:stretch>
            <a:fillRect/>
          </a:stretch>
        </p:blipFill>
        <p:spPr>
          <a:xfrm>
            <a:off x="1558833" y="770541"/>
            <a:ext cx="5580017" cy="252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36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>
            <a:spLocks noGrp="1"/>
          </p:cNvSpPr>
          <p:nvPr>
            <p:ph type="title"/>
          </p:nvPr>
        </p:nvSpPr>
        <p:spPr>
          <a:xfrm>
            <a:off x="628650" y="766763"/>
            <a:ext cx="7886700" cy="7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 b="1" dirty="0">
                <a:latin typeface="Arial"/>
                <a:ea typeface="Arial"/>
                <a:cs typeface="Arial"/>
                <a:sym typeface="Arial"/>
              </a:rPr>
              <a:t>Review of Working Group Description/Goals</a:t>
            </a:r>
            <a:endParaRPr dirty="0"/>
          </a:p>
        </p:txBody>
      </p:sp>
      <p:sp>
        <p:nvSpPr>
          <p:cNvPr id="142" name="Google Shape;142;p27"/>
          <p:cNvSpPr txBox="1">
            <a:spLocks noGrp="1"/>
          </p:cNvSpPr>
          <p:nvPr>
            <p:ph type="body" idx="1"/>
          </p:nvPr>
        </p:nvSpPr>
        <p:spPr>
          <a:xfrm>
            <a:off x="539254" y="1377644"/>
            <a:ext cx="80655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39700" indent="0">
              <a:buNone/>
            </a:pPr>
            <a:r>
              <a:rPr lang="en-US" sz="1600" b="1" dirty="0"/>
              <a:t>Goals/charge:</a:t>
            </a:r>
          </a:p>
          <a:p>
            <a:r>
              <a:rPr lang="en-US" sz="1600" dirty="0"/>
              <a:t>Better quantify the contributions of different source regions, source sectors, and sink processes to the global methane flux;</a:t>
            </a:r>
          </a:p>
          <a:p>
            <a:r>
              <a:rPr lang="en-US" sz="1600" dirty="0"/>
              <a:t>Better understand the biogeochemistry of ecosystems producing methane and the sensitivity to climate, surface properties, and carbon;</a:t>
            </a:r>
          </a:p>
          <a:p>
            <a:r>
              <a:rPr lang="en-US" sz="1600" dirty="0"/>
              <a:t>Identify methane research needs that may guide future CMS solicitations.</a:t>
            </a:r>
          </a:p>
          <a:p>
            <a:pPr marL="139700" indent="0">
              <a:buNone/>
            </a:pPr>
            <a:endParaRPr lang="en-US" sz="1600" dirty="0"/>
          </a:p>
          <a:p>
            <a:pPr marL="139700" indent="0">
              <a:buNone/>
            </a:pPr>
            <a:r>
              <a:rPr lang="en-US" sz="1600" b="1" dirty="0"/>
              <a:t>Proposed addition</a:t>
            </a:r>
          </a:p>
          <a:p>
            <a:r>
              <a:rPr lang="en-US" sz="1600" dirty="0"/>
              <a:t>Need for a stakeholder driven goal: Discussed overarching goal to synthesize stakeholder needs/requirements and translate to products CMS Methane WG develops</a:t>
            </a:r>
          </a:p>
          <a:p>
            <a:pPr marL="139700" indent="0">
              <a:buNone/>
            </a:pPr>
            <a:endParaRPr lang="en-US" sz="1600" dirty="0"/>
          </a:p>
          <a:p>
            <a:pPr marL="139700" indent="0">
              <a:buNone/>
            </a:pP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96F20-F4D2-FA22-99F4-836FE5447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529" y="656705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Progress since last WG meeting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27D3F1-16FF-FF41-D3BB-5F8F37B4C6C0}"/>
              </a:ext>
            </a:extLst>
          </p:cNvPr>
          <p:cNvSpPr txBox="1"/>
          <p:nvPr/>
        </p:nvSpPr>
        <p:spPr>
          <a:xfrm>
            <a:off x="627433" y="1877091"/>
            <a:ext cx="7722770" cy="1708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1E1E1E"/>
                </a:solidFill>
                <a:latin typeface="Open Sans" panose="020B0606030504020204" pitchFamily="34" charset="0"/>
              </a:rPr>
              <a:t>Started work on anthropogenic point source synthesis review paper to describe current state of technology, examples of successful application, describe gaps, and recommend research directions. (Carbon Mapper, Harvard, others)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050" i="1" dirty="0">
              <a:solidFill>
                <a:srgbClr val="1E1E1E"/>
              </a:solidFill>
              <a:latin typeface="Open Sans" panose="020B0606030504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050" i="1" dirty="0">
              <a:solidFill>
                <a:srgbClr val="1E1E1E"/>
              </a:solidFill>
              <a:latin typeface="Open Sans" panose="020B0606030504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1E1E1E"/>
                </a:solidFill>
                <a:latin typeface="Open Sans" panose="020B0606030504020204" pitchFamily="34" charset="0"/>
              </a:rPr>
              <a:t>Participated and contributed to CEOS-led document that describes community best practices on facility-scale methane quantification (JPL, Carbon Mapper, others)</a:t>
            </a:r>
            <a:endParaRPr lang="en-US" sz="1050" i="1" dirty="0">
              <a:solidFill>
                <a:srgbClr val="1E1E1E"/>
              </a:solidFill>
              <a:latin typeface="Open Sans" panose="020B0606030504020204" pitchFamily="34" charset="0"/>
            </a:endParaRPr>
          </a:p>
          <a:p>
            <a:endParaRPr lang="en-US" sz="1050" i="1" dirty="0">
              <a:solidFill>
                <a:srgbClr val="1E1E1E"/>
              </a:solidFill>
              <a:latin typeface="Open Sans" panose="020B0606030504020204" pitchFamily="34" charset="0"/>
            </a:endParaRPr>
          </a:p>
          <a:p>
            <a:endParaRPr lang="en-US" sz="1050" i="1" dirty="0">
              <a:solidFill>
                <a:srgbClr val="1E1E1E"/>
              </a:solidFill>
              <a:latin typeface="Open Sans" panose="020B0606030504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1E1E1E"/>
                </a:solidFill>
                <a:latin typeface="Open Sans" panose="020B0606030504020204" pitchFamily="34" charset="0"/>
              </a:rPr>
              <a:t>Intercompare bottom-up wetland emission inventories within TROPOMI inversion framework (Harvard, LBL)</a:t>
            </a:r>
          </a:p>
          <a:p>
            <a:endParaRPr lang="en-US" sz="1050" i="1" dirty="0">
              <a:solidFill>
                <a:srgbClr val="1E1E1E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05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37CB0-BEE6-C47D-8B05-6CA6C2658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F82A9-1F4D-059C-C1CE-57F47AE75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529" y="656705"/>
            <a:ext cx="6172200" cy="857250"/>
          </a:xfrm>
        </p:spPr>
        <p:txBody>
          <a:bodyPr>
            <a:normAutofit/>
          </a:bodyPr>
          <a:lstStyle/>
          <a:p>
            <a:r>
              <a:rPr lang="en-US" b="1" dirty="0"/>
              <a:t>Plans for next year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27D53C-2F16-AAEE-F653-E7CF0F47D95B}"/>
              </a:ext>
            </a:extLst>
          </p:cNvPr>
          <p:cNvSpPr txBox="1"/>
          <p:nvPr/>
        </p:nvSpPr>
        <p:spPr>
          <a:xfrm>
            <a:off x="627433" y="1877091"/>
            <a:ext cx="7722770" cy="23544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1E1E1E"/>
                </a:solidFill>
                <a:latin typeface="Open Sans" panose="020B0606030504020204" pitchFamily="34" charset="0"/>
              </a:rPr>
              <a:t>Publish on anthropogenic point source synthesis review paper (Carbon Mapper, Harvard, others)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1E1E1E"/>
              </a:solidFill>
              <a:latin typeface="Open Sans" panose="020B0606030504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1E1E1E"/>
                </a:solidFill>
                <a:latin typeface="Open Sans" panose="020B0606030504020204" pitchFamily="34" charset="0"/>
              </a:rPr>
              <a:t>Perspectives paper on reconciliation of inverse products with inventories. Goal – highlight a working proof of concept (JPL, Carbon Mapper, others)</a:t>
            </a:r>
          </a:p>
          <a:p>
            <a:endParaRPr lang="en-US" sz="1050" i="1" dirty="0">
              <a:solidFill>
                <a:srgbClr val="1E1E1E"/>
              </a:solidFill>
              <a:latin typeface="Open Sans" panose="020B0606030504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1E1E1E"/>
                </a:solidFill>
                <a:latin typeface="Open Sans" panose="020B0606030504020204" pitchFamily="34" charset="0"/>
              </a:rPr>
              <a:t>Compare satellite TROPOMI inversions to fluxes derived from tower networks (e.g., southeast US) (</a:t>
            </a:r>
            <a:r>
              <a:rPr lang="en-US" sz="1050" i="1" dirty="0">
                <a:solidFill>
                  <a:srgbClr val="1E1E1E"/>
                </a:solidFill>
                <a:latin typeface="Open Sans" panose="020B0606030504020204" pitchFamily="34" charset="0"/>
              </a:rPr>
              <a:t>Harvard, JPL, NASA, CSU-EB, others)</a:t>
            </a:r>
          </a:p>
          <a:p>
            <a:endParaRPr lang="en-US" sz="1050" i="1" dirty="0">
              <a:solidFill>
                <a:srgbClr val="1E1E1E"/>
              </a:solidFill>
              <a:latin typeface="Open Sans" panose="020B0606030504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1E1E1E"/>
                </a:solidFill>
                <a:latin typeface="Open Sans" panose="020B0606030504020204" pitchFamily="34" charset="0"/>
              </a:rPr>
              <a:t>Complete rice emission inventory for US and apply to evaluation of global inventory </a:t>
            </a:r>
          </a:p>
          <a:p>
            <a:r>
              <a:rPr lang="en-US" sz="1050" dirty="0">
                <a:solidFill>
                  <a:srgbClr val="1E1E1E"/>
                </a:solidFill>
                <a:latin typeface="Open Sans" panose="020B0606030504020204" pitchFamily="34" charset="0"/>
              </a:rPr>
              <a:t>     (</a:t>
            </a:r>
            <a:r>
              <a:rPr lang="en-US" sz="1050" i="1" dirty="0">
                <a:solidFill>
                  <a:srgbClr val="1E1E1E"/>
                </a:solidFill>
                <a:latin typeface="Open Sans" panose="020B0606030504020204" pitchFamily="34" charset="0"/>
              </a:rPr>
              <a:t>U. Arkansas, Harvard)</a:t>
            </a:r>
          </a:p>
          <a:p>
            <a:endParaRPr lang="en-US" sz="1050" i="1" dirty="0">
              <a:solidFill>
                <a:srgbClr val="1E1E1E"/>
              </a:solidFill>
              <a:latin typeface="Open Sans" panose="020B0606030504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1E1E1E"/>
                </a:solidFill>
                <a:latin typeface="Open Sans" panose="020B0606030504020204" pitchFamily="34" charset="0"/>
              </a:rPr>
              <a:t>Support the state of Colorado in quantifying point, regional, and natural methane sources, and evaluating the impact of action on point sources (</a:t>
            </a:r>
            <a:r>
              <a:rPr lang="en-US" sz="1050" i="1" dirty="0">
                <a:solidFill>
                  <a:srgbClr val="1E1E1E"/>
                </a:solidFill>
                <a:latin typeface="Open Sans" panose="020B0606030504020204" pitchFamily="34" charset="0"/>
              </a:rPr>
              <a:t>Carbon Mapper, Harvard, Penn State</a:t>
            </a:r>
            <a:r>
              <a:rPr lang="en-US" sz="1050" dirty="0">
                <a:solidFill>
                  <a:srgbClr val="1E1E1E"/>
                </a:solidFill>
                <a:latin typeface="Open Sans" panose="020B0606030504020204" pitchFamily="34" charset="0"/>
              </a:rPr>
              <a:t>)</a:t>
            </a:r>
          </a:p>
          <a:p>
            <a:endParaRPr lang="en-US" sz="1050" dirty="0">
              <a:solidFill>
                <a:srgbClr val="1E1E1E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69690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340</Words>
  <Application>Microsoft Macintosh PowerPoint</Application>
  <PresentationFormat>On-screen Show (16:9)</PresentationFormat>
  <Paragraphs>32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Play</vt:lpstr>
      <vt:lpstr>Arial</vt:lpstr>
      <vt:lpstr>Open Sans</vt:lpstr>
      <vt:lpstr>Simple Light</vt:lpstr>
      <vt:lpstr>Office Theme</vt:lpstr>
      <vt:lpstr>2025 Methane Working Group Breakout Summary</vt:lpstr>
      <vt:lpstr>PowerPoint Presentation</vt:lpstr>
      <vt:lpstr>Review of Working Group Description/Goals</vt:lpstr>
      <vt:lpstr>Progress since last WG meeting</vt:lpstr>
      <vt:lpstr>Plans for next year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Kendig, Leanne (GSFC-618.0)[GLOBAL SCIENCE &amp; TECHNOLOGY INC]</cp:lastModifiedBy>
  <cp:revision>6</cp:revision>
  <dcterms:modified xsi:type="dcterms:W3CDTF">2025-09-11T15:10:28Z</dcterms:modified>
</cp:coreProperties>
</file>