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1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Play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87j36iT6QVErtNJUGCLXmnXXY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ay-bold.fntdata"/><Relationship Id="rId16" Type="http://schemas.openxmlformats.org/officeDocument/2006/relationships/font" Target="fonts/Play-regular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Leave-behind guide for confirmed working group panelists. A prep call runs September 2, 1:30-2:30 PM ET.</a:t>
            </a:r>
            <a:endParaRPr/>
          </a:p>
        </p:txBody>
      </p:sp>
      <p:sp>
        <p:nvSpPr>
          <p:cNvPr id="244" name="Google Shape;24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Panelists are not expected to give a full talk — three minutes of framing, then conversation.</a:t>
            </a:r>
            <a:endParaRPr/>
          </a:p>
        </p:txBody>
      </p:sp>
      <p:sp>
        <p:nvSpPr>
          <p:cNvPr id="262" name="Google Shape;262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768626" y="10111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838200" y="2594113"/>
            <a:ext cx="10515600" cy="3582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838200" y="9080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type="title"/>
          </p:nvPr>
        </p:nvSpPr>
        <p:spPr>
          <a:xfrm>
            <a:off x="838200" y="9080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/>
          <p:nvPr>
            <p:ph type="title"/>
          </p:nvPr>
        </p:nvSpPr>
        <p:spPr>
          <a:xfrm>
            <a:off x="838200" y="9080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" type="body"/>
          </p:nvPr>
        </p:nvSpPr>
        <p:spPr>
          <a:xfrm rot="5400000">
            <a:off x="3920331" y="-711994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838200" y="9080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07" name="Google Shape;10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8" name="Google Shape;138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9" name="Google Shape;13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6" name="Google Shape;14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5" name="Google Shape;17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87" name="Google Shape;18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4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4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4" name="Google Shape;19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4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0" name="Google Shape;200;p4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4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2" name="Google Shape;202;p4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8" name="Google Shape;218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9" name="Google Shape;219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6" name="Google Shape;22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2" name="Google Shape;232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0"/>
          <p:cNvSpPr txBox="1"/>
          <p:nvPr>
            <p:ph type="title"/>
          </p:nvPr>
        </p:nvSpPr>
        <p:spPr>
          <a:xfrm>
            <a:off x="838200" y="9080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0"/>
          <p:cNvSpPr txBox="1"/>
          <p:nvPr>
            <p:ph idx="1" type="body"/>
          </p:nvPr>
        </p:nvSpPr>
        <p:spPr>
          <a:xfrm>
            <a:off x="838200" y="23701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8" name="Google Shape;168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9" name="Google Shape;16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0" name="Google Shape;17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drive/folders/1TzfLXHHZ14WtG20dxStHc6ade8GnCvn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TzfLXHHZ14WtG20dxStHc6ade8GnCvn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"/>
          <p:cNvSpPr txBox="1"/>
          <p:nvPr/>
        </p:nvSpPr>
        <p:spPr>
          <a:xfrm>
            <a:off x="566928" y="1161288"/>
            <a:ext cx="104241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WORKING GROUP SESSIONS  ·  PANELIST GUIDE</a:t>
            </a:r>
            <a:endParaRPr/>
          </a:p>
        </p:txBody>
      </p:sp>
      <p:sp>
        <p:nvSpPr>
          <p:cNvPr id="247" name="Google Shape;247;p1"/>
          <p:cNvSpPr txBox="1"/>
          <p:nvPr/>
        </p:nvSpPr>
        <p:spPr>
          <a:xfrm>
            <a:off x="566928" y="1481328"/>
            <a:ext cx="106070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Preparing for Your Panel</a:t>
            </a:r>
            <a:endParaRPr/>
          </a:p>
        </p:txBody>
      </p:sp>
      <p:sp>
        <p:nvSpPr>
          <p:cNvPr id="248" name="Google Shape;248;p1"/>
          <p:cNvSpPr txBox="1"/>
          <p:nvPr/>
        </p:nvSpPr>
        <p:spPr>
          <a:xfrm>
            <a:off x="566928" y="2322576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CMS 2026 Virtual Science Team Meeting  ·  September 14–16, 2026  ·  2:00–5:00 PM ET  ·  Virtual</a:t>
            </a:r>
            <a:endParaRPr/>
          </a:p>
        </p:txBody>
      </p:sp>
      <p:sp>
        <p:nvSpPr>
          <p:cNvPr id="249" name="Google Shape;249;p1"/>
          <p:cNvSpPr/>
          <p:nvPr/>
        </p:nvSpPr>
        <p:spPr>
          <a:xfrm>
            <a:off x="566928" y="4023360"/>
            <a:ext cx="11055096" cy="146304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 txBox="1"/>
          <p:nvPr/>
        </p:nvSpPr>
        <p:spPr>
          <a:xfrm>
            <a:off x="914400" y="4261104"/>
            <a:ext cx="103327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WHAT YOU NEED TO KNOW</a:t>
            </a:r>
            <a:endParaRPr/>
          </a:p>
        </p:txBody>
      </p:sp>
      <p:sp>
        <p:nvSpPr>
          <p:cNvPr id="251" name="Google Shape;251;p1"/>
          <p:cNvSpPr txBox="1"/>
          <p:nvPr/>
        </p:nvSpPr>
        <p:spPr>
          <a:xfrm>
            <a:off x="914400" y="4608576"/>
            <a:ext cx="2308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minutes</a:t>
            </a:r>
            <a:endParaRPr/>
          </a:p>
        </p:txBody>
      </p:sp>
      <p:sp>
        <p:nvSpPr>
          <p:cNvPr id="252" name="Google Shape;252;p1"/>
          <p:cNvSpPr txBox="1"/>
          <p:nvPr/>
        </p:nvSpPr>
        <p:spPr>
          <a:xfrm>
            <a:off x="914400" y="4937760"/>
            <a:ext cx="23088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Your speaking time on the panel</a:t>
            </a:r>
            <a:endParaRPr/>
          </a:p>
        </p:txBody>
      </p:sp>
      <p:sp>
        <p:nvSpPr>
          <p:cNvPr id="253" name="Google Shape;253;p1"/>
          <p:cNvSpPr txBox="1"/>
          <p:nvPr/>
        </p:nvSpPr>
        <p:spPr>
          <a:xfrm>
            <a:off x="3497580" y="4608576"/>
            <a:ext cx="2308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slides</a:t>
            </a:r>
            <a:endParaRPr/>
          </a:p>
        </p:txBody>
      </p:sp>
      <p:sp>
        <p:nvSpPr>
          <p:cNvPr id="254" name="Google Shape;254;p1"/>
          <p:cNvSpPr txBox="1"/>
          <p:nvPr/>
        </p:nvSpPr>
        <p:spPr>
          <a:xfrm>
            <a:off x="3497580" y="4937760"/>
            <a:ext cx="23088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The maximum you should prepare</a:t>
            </a:r>
            <a:endParaRPr/>
          </a:p>
        </p:txBody>
      </p:sp>
      <p:sp>
        <p:nvSpPr>
          <p:cNvPr id="255" name="Google Shape;255;p1"/>
          <p:cNvSpPr txBox="1"/>
          <p:nvPr/>
        </p:nvSpPr>
        <p:spPr>
          <a:xfrm>
            <a:off x="6080760" y="4608576"/>
            <a:ext cx="2308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September 9</a:t>
            </a:r>
            <a:endParaRPr/>
          </a:p>
        </p:txBody>
      </p:sp>
      <p:sp>
        <p:nvSpPr>
          <p:cNvPr id="256" name="Google Shape;256;p1"/>
          <p:cNvSpPr txBox="1"/>
          <p:nvPr/>
        </p:nvSpPr>
        <p:spPr>
          <a:xfrm>
            <a:off x="6080760" y="4937760"/>
            <a:ext cx="23088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Slides due to the shared drive</a:t>
            </a:r>
            <a:endParaRPr/>
          </a:p>
        </p:txBody>
      </p:sp>
      <p:sp>
        <p:nvSpPr>
          <p:cNvPr id="257" name="Google Shape;257;p1"/>
          <p:cNvSpPr txBox="1"/>
          <p:nvPr/>
        </p:nvSpPr>
        <p:spPr>
          <a:xfrm>
            <a:off x="8663940" y="4608576"/>
            <a:ext cx="2308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September 2</a:t>
            </a:r>
            <a:endParaRPr/>
          </a:p>
        </p:txBody>
      </p:sp>
      <p:sp>
        <p:nvSpPr>
          <p:cNvPr id="258" name="Google Shape;258;p1"/>
          <p:cNvSpPr txBox="1"/>
          <p:nvPr/>
        </p:nvSpPr>
        <p:spPr>
          <a:xfrm>
            <a:off x="8663940" y="4937760"/>
            <a:ext cx="23088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Panelist prep call, 1:30 PM ET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WHY YOU'RE ON THIS PANEL</a:t>
            </a:r>
            <a:endParaRPr/>
          </a:p>
        </p:txBody>
      </p:sp>
      <p:sp>
        <p:nvSpPr>
          <p:cNvPr id="265" name="Google Shape;265;p2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Your Role</a:t>
            </a:r>
            <a:endParaRPr/>
          </a:p>
        </p:txBody>
      </p:sp>
      <p:sp>
        <p:nvSpPr>
          <p:cNvPr id="266" name="Google Shape;266;p2"/>
          <p:cNvSpPr txBox="1"/>
          <p:nvPr/>
        </p:nvSpPr>
        <p:spPr>
          <a:xfrm>
            <a:off x="566928" y="1938528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You were invited because your perspective adds something the other three don't.</a:t>
            </a:r>
            <a:endParaRPr/>
          </a:p>
        </p:txBody>
      </p:sp>
      <p:sp>
        <p:nvSpPr>
          <p:cNvPr id="267" name="Google Shape;267;p2"/>
          <p:cNvSpPr/>
          <p:nvPr/>
        </p:nvSpPr>
        <p:spPr>
          <a:xfrm>
            <a:off x="566928" y="2377440"/>
            <a:ext cx="3471672" cy="269748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"/>
          <p:cNvSpPr/>
          <p:nvPr/>
        </p:nvSpPr>
        <p:spPr>
          <a:xfrm>
            <a:off x="859536" y="26060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"/>
          <p:cNvSpPr txBox="1"/>
          <p:nvPr/>
        </p:nvSpPr>
        <p:spPr>
          <a:xfrm>
            <a:off x="859536" y="2606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70" name="Google Shape;270;p2"/>
          <p:cNvSpPr txBox="1"/>
          <p:nvPr/>
        </p:nvSpPr>
        <p:spPr>
          <a:xfrm>
            <a:off x="859536" y="3200400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A deliberately mixed panel</a:t>
            </a:r>
            <a:endParaRPr/>
          </a:p>
        </p:txBody>
      </p:sp>
      <p:sp>
        <p:nvSpPr>
          <p:cNvPr id="271" name="Google Shape;271;p2"/>
          <p:cNvSpPr txBox="1"/>
          <p:nvPr/>
        </p:nvSpPr>
        <p:spPr>
          <a:xfrm>
            <a:off x="859536" y="3657600"/>
            <a:ext cx="28866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Four panelists per session, drawn from across the research community and the organizations that use its output. </a:t>
            </a:r>
            <a:endParaRPr/>
          </a:p>
        </p:txBody>
      </p:sp>
      <p:sp>
        <p:nvSpPr>
          <p:cNvPr id="272" name="Google Shape;272;p2"/>
          <p:cNvSpPr/>
          <p:nvPr/>
        </p:nvSpPr>
        <p:spPr>
          <a:xfrm>
            <a:off x="4358640" y="2377440"/>
            <a:ext cx="3471672" cy="269748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"/>
          <p:cNvSpPr/>
          <p:nvPr/>
        </p:nvSpPr>
        <p:spPr>
          <a:xfrm>
            <a:off x="4651248" y="26060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 txBox="1"/>
          <p:nvPr/>
        </p:nvSpPr>
        <p:spPr>
          <a:xfrm>
            <a:off x="4651248" y="2606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75" name="Google Shape;275;p2"/>
          <p:cNvSpPr txBox="1"/>
          <p:nvPr/>
        </p:nvSpPr>
        <p:spPr>
          <a:xfrm>
            <a:off x="4651248" y="3200400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Three minutes to frame</a:t>
            </a:r>
            <a:endParaRPr/>
          </a:p>
        </p:txBody>
      </p:sp>
      <p:sp>
        <p:nvSpPr>
          <p:cNvPr id="276" name="Google Shape;276;p2"/>
          <p:cNvSpPr txBox="1"/>
          <p:nvPr/>
        </p:nvSpPr>
        <p:spPr>
          <a:xfrm>
            <a:off x="4651248" y="3657600"/>
            <a:ext cx="28866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You'll speak for three minutes with up to two slides before the moderated discussion opens. </a:t>
            </a:r>
            <a:endParaRPr/>
          </a:p>
        </p:txBody>
      </p:sp>
      <p:sp>
        <p:nvSpPr>
          <p:cNvPr id="277" name="Google Shape;277;p2"/>
          <p:cNvSpPr/>
          <p:nvPr/>
        </p:nvSpPr>
        <p:spPr>
          <a:xfrm>
            <a:off x="8150351" y="2377440"/>
            <a:ext cx="3471672" cy="269748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"/>
          <p:cNvSpPr/>
          <p:nvPr/>
        </p:nvSpPr>
        <p:spPr>
          <a:xfrm>
            <a:off x="8442960" y="26060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"/>
          <p:cNvSpPr txBox="1"/>
          <p:nvPr/>
        </p:nvSpPr>
        <p:spPr>
          <a:xfrm>
            <a:off x="8442960" y="2606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80" name="Google Shape;280;p2"/>
          <p:cNvSpPr txBox="1"/>
          <p:nvPr/>
        </p:nvSpPr>
        <p:spPr>
          <a:xfrm>
            <a:off x="8442960" y="3200400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Then a real conversation</a:t>
            </a:r>
            <a:endParaRPr/>
          </a:p>
        </p:txBody>
      </p:sp>
      <p:sp>
        <p:nvSpPr>
          <p:cNvPr id="281" name="Google Shape;281;p2"/>
          <p:cNvSpPr txBox="1"/>
          <p:nvPr/>
        </p:nvSpPr>
        <p:spPr>
          <a:xfrm>
            <a:off x="8442960" y="3657600"/>
            <a:ext cx="2886456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Most of the session is unscripted discussion among the four of you, guided by a moderator, followed by questions from the full science team.</a:t>
            </a:r>
            <a:endParaRPr/>
          </a:p>
        </p:txBody>
      </p:sp>
      <p:sp>
        <p:nvSpPr>
          <p:cNvPr id="282" name="Google Shape;282;p2"/>
          <p:cNvSpPr/>
          <p:nvPr/>
        </p:nvSpPr>
        <p:spPr>
          <a:xfrm>
            <a:off x="566928" y="5303520"/>
            <a:ext cx="11055096" cy="658368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"/>
          <p:cNvSpPr txBox="1"/>
          <p:nvPr/>
        </p:nvSpPr>
        <p:spPr>
          <a:xfrm>
            <a:off x="928175" y="5532095"/>
            <a:ext cx="103326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FFFF"/>
                </a:solidFill>
              </a:rPr>
              <a:t>Please send  discussion questions to your working group lead by September  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ALL TIMES ET  ·  VIRTUAL</a:t>
            </a:r>
            <a:endParaRPr/>
          </a:p>
        </p:txBody>
      </p:sp>
      <p:sp>
        <p:nvSpPr>
          <p:cNvPr id="289" name="Google Shape;289;p3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When Your Session Runs</a:t>
            </a:r>
            <a:endParaRPr/>
          </a:p>
        </p:txBody>
      </p:sp>
      <p:sp>
        <p:nvSpPr>
          <p:cNvPr id="290" name="Google Shape;290;p3"/>
          <p:cNvSpPr txBox="1"/>
          <p:nvPr/>
        </p:nvSpPr>
        <p:spPr>
          <a:xfrm>
            <a:off x="566928" y="1938528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Five working group sessions across the three days. Find yours and hold the full hour.</a:t>
            </a:r>
            <a:endParaRPr/>
          </a:p>
        </p:txBody>
      </p:sp>
      <p:sp>
        <p:nvSpPr>
          <p:cNvPr id="291" name="Google Shape;291;p3"/>
          <p:cNvSpPr/>
          <p:nvPr/>
        </p:nvSpPr>
        <p:spPr>
          <a:xfrm>
            <a:off x="566928" y="2240280"/>
            <a:ext cx="11055096" cy="62179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"/>
          <p:cNvSpPr/>
          <p:nvPr/>
        </p:nvSpPr>
        <p:spPr>
          <a:xfrm>
            <a:off x="777240" y="2359152"/>
            <a:ext cx="914400" cy="384048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"/>
          <p:cNvSpPr txBox="1"/>
          <p:nvPr/>
        </p:nvSpPr>
        <p:spPr>
          <a:xfrm>
            <a:off x="777240" y="2359152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 1</a:t>
            </a:r>
            <a:endParaRPr/>
          </a:p>
        </p:txBody>
      </p:sp>
      <p:sp>
        <p:nvSpPr>
          <p:cNvPr id="294" name="Google Shape;294;p3"/>
          <p:cNvSpPr txBox="1"/>
          <p:nvPr/>
        </p:nvSpPr>
        <p:spPr>
          <a:xfrm>
            <a:off x="1874519" y="2240280"/>
            <a:ext cx="36576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Biomass</a:t>
            </a:r>
            <a:endParaRPr/>
          </a:p>
        </p:txBody>
      </p:sp>
      <p:sp>
        <p:nvSpPr>
          <p:cNvPr id="295" name="Google Shape;295;p3"/>
          <p:cNvSpPr txBox="1"/>
          <p:nvPr/>
        </p:nvSpPr>
        <p:spPr>
          <a:xfrm>
            <a:off x="5577840" y="2240280"/>
            <a:ext cx="32918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Monday, September 14</a:t>
            </a:r>
            <a:endParaRPr/>
          </a:p>
        </p:txBody>
      </p:sp>
      <p:sp>
        <p:nvSpPr>
          <p:cNvPr id="296" name="Google Shape;296;p3"/>
          <p:cNvSpPr txBox="1"/>
          <p:nvPr/>
        </p:nvSpPr>
        <p:spPr>
          <a:xfrm>
            <a:off x="8869680" y="2240280"/>
            <a:ext cx="24688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3:00 – 4:00 PM</a:t>
            </a:r>
            <a:endParaRPr/>
          </a:p>
        </p:txBody>
      </p:sp>
      <p:sp>
        <p:nvSpPr>
          <p:cNvPr id="297" name="Google Shape;297;p3"/>
          <p:cNvSpPr/>
          <p:nvPr/>
        </p:nvSpPr>
        <p:spPr>
          <a:xfrm>
            <a:off x="566928" y="2953512"/>
            <a:ext cx="11055096" cy="62179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"/>
          <p:cNvSpPr/>
          <p:nvPr/>
        </p:nvSpPr>
        <p:spPr>
          <a:xfrm>
            <a:off x="777240" y="3072384"/>
            <a:ext cx="914400" cy="384048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"/>
          <p:cNvSpPr txBox="1"/>
          <p:nvPr/>
        </p:nvSpPr>
        <p:spPr>
          <a:xfrm>
            <a:off x="777240" y="3072384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 2</a:t>
            </a:r>
            <a:endParaRPr/>
          </a:p>
        </p:txBody>
      </p:sp>
      <p:sp>
        <p:nvSpPr>
          <p:cNvPr id="300" name="Google Shape;300;p3"/>
          <p:cNvSpPr txBox="1"/>
          <p:nvPr/>
        </p:nvSpPr>
        <p:spPr>
          <a:xfrm>
            <a:off x="1874519" y="2953512"/>
            <a:ext cx="36576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Fire</a:t>
            </a:r>
            <a:endParaRPr/>
          </a:p>
        </p:txBody>
      </p:sp>
      <p:sp>
        <p:nvSpPr>
          <p:cNvPr id="301" name="Google Shape;301;p3"/>
          <p:cNvSpPr txBox="1"/>
          <p:nvPr/>
        </p:nvSpPr>
        <p:spPr>
          <a:xfrm>
            <a:off x="5577840" y="2953512"/>
            <a:ext cx="32918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Tuesday, September 15</a:t>
            </a:r>
            <a:endParaRPr/>
          </a:p>
        </p:txBody>
      </p:sp>
      <p:sp>
        <p:nvSpPr>
          <p:cNvPr id="302" name="Google Shape;302;p3"/>
          <p:cNvSpPr txBox="1"/>
          <p:nvPr/>
        </p:nvSpPr>
        <p:spPr>
          <a:xfrm>
            <a:off x="8869680" y="2953512"/>
            <a:ext cx="24688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2:00 – 3:00 PM</a:t>
            </a:r>
            <a:endParaRPr/>
          </a:p>
        </p:txBody>
      </p:sp>
      <p:sp>
        <p:nvSpPr>
          <p:cNvPr id="303" name="Google Shape;303;p3"/>
          <p:cNvSpPr/>
          <p:nvPr/>
        </p:nvSpPr>
        <p:spPr>
          <a:xfrm>
            <a:off x="566928" y="3666744"/>
            <a:ext cx="11055096" cy="62179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777240" y="3785616"/>
            <a:ext cx="914400" cy="384048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"/>
          <p:cNvSpPr txBox="1"/>
          <p:nvPr/>
        </p:nvSpPr>
        <p:spPr>
          <a:xfrm>
            <a:off x="777240" y="3785616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 3</a:t>
            </a:r>
            <a:endParaRPr/>
          </a:p>
        </p:txBody>
      </p:sp>
      <p:sp>
        <p:nvSpPr>
          <p:cNvPr id="306" name="Google Shape;306;p3"/>
          <p:cNvSpPr txBox="1"/>
          <p:nvPr/>
        </p:nvSpPr>
        <p:spPr>
          <a:xfrm>
            <a:off x="1874519" y="3666744"/>
            <a:ext cx="36576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Wet Carbon</a:t>
            </a:r>
            <a:endParaRPr/>
          </a:p>
        </p:txBody>
      </p:sp>
      <p:sp>
        <p:nvSpPr>
          <p:cNvPr id="307" name="Google Shape;307;p3"/>
          <p:cNvSpPr txBox="1"/>
          <p:nvPr/>
        </p:nvSpPr>
        <p:spPr>
          <a:xfrm>
            <a:off x="5577840" y="3666744"/>
            <a:ext cx="32918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Tuesday, September 15</a:t>
            </a:r>
            <a:endParaRPr/>
          </a:p>
        </p:txBody>
      </p:sp>
      <p:sp>
        <p:nvSpPr>
          <p:cNvPr id="308" name="Google Shape;308;p3"/>
          <p:cNvSpPr txBox="1"/>
          <p:nvPr/>
        </p:nvSpPr>
        <p:spPr>
          <a:xfrm>
            <a:off x="8869680" y="3666744"/>
            <a:ext cx="24688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3:00 – 4:00 PM</a:t>
            </a:r>
            <a:endParaRPr/>
          </a:p>
        </p:txBody>
      </p:sp>
      <p:sp>
        <p:nvSpPr>
          <p:cNvPr id="309" name="Google Shape;309;p3"/>
          <p:cNvSpPr/>
          <p:nvPr/>
        </p:nvSpPr>
        <p:spPr>
          <a:xfrm>
            <a:off x="566928" y="4379976"/>
            <a:ext cx="11055096" cy="62179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"/>
          <p:cNvSpPr/>
          <p:nvPr/>
        </p:nvSpPr>
        <p:spPr>
          <a:xfrm>
            <a:off x="777240" y="4498848"/>
            <a:ext cx="914400" cy="384048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"/>
          <p:cNvSpPr txBox="1"/>
          <p:nvPr/>
        </p:nvSpPr>
        <p:spPr>
          <a:xfrm>
            <a:off x="777240" y="4498848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 4</a:t>
            </a:r>
            <a:endParaRPr/>
          </a:p>
        </p:txBody>
      </p:sp>
      <p:sp>
        <p:nvSpPr>
          <p:cNvPr id="312" name="Google Shape;312;p3"/>
          <p:cNvSpPr txBox="1"/>
          <p:nvPr/>
        </p:nvSpPr>
        <p:spPr>
          <a:xfrm>
            <a:off x="1874519" y="4379976"/>
            <a:ext cx="36576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Atmospheric Flux</a:t>
            </a:r>
            <a:endParaRPr/>
          </a:p>
        </p:txBody>
      </p:sp>
      <p:sp>
        <p:nvSpPr>
          <p:cNvPr id="313" name="Google Shape;313;p3"/>
          <p:cNvSpPr txBox="1"/>
          <p:nvPr/>
        </p:nvSpPr>
        <p:spPr>
          <a:xfrm>
            <a:off x="5577840" y="4379976"/>
            <a:ext cx="32918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Wednesday, September 16</a:t>
            </a:r>
            <a:endParaRPr/>
          </a:p>
        </p:txBody>
      </p:sp>
      <p:sp>
        <p:nvSpPr>
          <p:cNvPr id="314" name="Google Shape;314;p3"/>
          <p:cNvSpPr txBox="1"/>
          <p:nvPr/>
        </p:nvSpPr>
        <p:spPr>
          <a:xfrm>
            <a:off x="8869680" y="4379976"/>
            <a:ext cx="24688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2:00 – 3:00 PM</a:t>
            </a:r>
            <a:endParaRPr/>
          </a:p>
        </p:txBody>
      </p:sp>
      <p:sp>
        <p:nvSpPr>
          <p:cNvPr id="315" name="Google Shape;315;p3"/>
          <p:cNvSpPr/>
          <p:nvPr/>
        </p:nvSpPr>
        <p:spPr>
          <a:xfrm>
            <a:off x="566928" y="5093208"/>
            <a:ext cx="11055096" cy="621792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"/>
          <p:cNvSpPr/>
          <p:nvPr/>
        </p:nvSpPr>
        <p:spPr>
          <a:xfrm>
            <a:off x="777240" y="5212080"/>
            <a:ext cx="914400" cy="384048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"/>
          <p:cNvSpPr txBox="1"/>
          <p:nvPr/>
        </p:nvSpPr>
        <p:spPr>
          <a:xfrm>
            <a:off x="777240" y="5212080"/>
            <a:ext cx="9144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 5</a:t>
            </a:r>
            <a:endParaRPr/>
          </a:p>
        </p:txBody>
      </p:sp>
      <p:sp>
        <p:nvSpPr>
          <p:cNvPr id="318" name="Google Shape;318;p3"/>
          <p:cNvSpPr txBox="1"/>
          <p:nvPr/>
        </p:nvSpPr>
        <p:spPr>
          <a:xfrm>
            <a:off x="1874519" y="5093208"/>
            <a:ext cx="36576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Methane</a:t>
            </a:r>
            <a:endParaRPr/>
          </a:p>
        </p:txBody>
      </p:sp>
      <p:sp>
        <p:nvSpPr>
          <p:cNvPr id="319" name="Google Shape;319;p3"/>
          <p:cNvSpPr txBox="1"/>
          <p:nvPr/>
        </p:nvSpPr>
        <p:spPr>
          <a:xfrm>
            <a:off x="5577840" y="5093208"/>
            <a:ext cx="32918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Wednesday, September 16</a:t>
            </a:r>
            <a:endParaRPr/>
          </a:p>
        </p:txBody>
      </p:sp>
      <p:sp>
        <p:nvSpPr>
          <p:cNvPr id="320" name="Google Shape;320;p3"/>
          <p:cNvSpPr txBox="1"/>
          <p:nvPr/>
        </p:nvSpPr>
        <p:spPr>
          <a:xfrm>
            <a:off x="8869680" y="5093208"/>
            <a:ext cx="246888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3:00 – 4:00 PM</a:t>
            </a:r>
            <a:endParaRPr/>
          </a:p>
        </p:txBody>
      </p:sp>
      <p:sp>
        <p:nvSpPr>
          <p:cNvPr id="321" name="Google Shape;321;p3"/>
          <p:cNvSpPr txBox="1"/>
          <p:nvPr/>
        </p:nvSpPr>
        <p:spPr>
          <a:xfrm>
            <a:off x="566928" y="5870448"/>
            <a:ext cx="110550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rgbClr val="8A96A8"/>
                </a:solidFill>
                <a:latin typeface="Arial"/>
                <a:ea typeface="Arial"/>
                <a:cs typeface="Arial"/>
                <a:sym typeface="Arial"/>
              </a:rPr>
              <a:t>Sessions run back to back — the panel before yours will use its full hour, so be in the room early.</a:t>
            </a:r>
            <a:endParaRPr/>
          </a:p>
        </p:txBody>
      </p:sp>
      <p:sp>
        <p:nvSpPr>
          <p:cNvPr id="322" name="Google Shape;322;p3"/>
          <p:cNvSpPr txBox="1"/>
          <p:nvPr/>
        </p:nvSpPr>
        <p:spPr>
          <a:xfrm>
            <a:off x="566928" y="6144768"/>
            <a:ext cx="110550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rgbClr val="8A96A8"/>
                </a:solidFill>
                <a:latin typeface="Arial"/>
                <a:ea typeface="Arial"/>
                <a:cs typeface="Arial"/>
                <a:sym typeface="Arial"/>
              </a:rPr>
              <a:t>Connection details come in the Outlook calendar invite sent to panel participants.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SESSION FORMAT  ·  60 MINUTES</a:t>
            </a:r>
            <a:endParaRPr/>
          </a:p>
        </p:txBody>
      </p:sp>
      <p:sp>
        <p:nvSpPr>
          <p:cNvPr id="328" name="Google Shape;328;p4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How the Hour Runs</a:t>
            </a:r>
            <a:endParaRPr/>
          </a:p>
        </p:txBody>
      </p:sp>
      <p:sp>
        <p:nvSpPr>
          <p:cNvPr id="329" name="Google Shape;329;p4"/>
          <p:cNvSpPr/>
          <p:nvPr/>
        </p:nvSpPr>
        <p:spPr>
          <a:xfrm>
            <a:off x="566928" y="2103120"/>
            <a:ext cx="3471672" cy="301752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"/>
          <p:cNvSpPr txBox="1"/>
          <p:nvPr/>
        </p:nvSpPr>
        <p:spPr>
          <a:xfrm>
            <a:off x="859536" y="2286000"/>
            <a:ext cx="2886456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31" name="Google Shape;331;p4"/>
          <p:cNvSpPr txBox="1"/>
          <p:nvPr/>
        </p:nvSpPr>
        <p:spPr>
          <a:xfrm>
            <a:off x="859536" y="3090672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8A96A8"/>
                </a:solidFill>
                <a:latin typeface="Arial"/>
                <a:ea typeface="Arial"/>
                <a:cs typeface="Arial"/>
                <a:sym typeface="Arial"/>
              </a:rPr>
              <a:t>MINUTES</a:t>
            </a:r>
            <a:endParaRPr/>
          </a:p>
        </p:txBody>
      </p:sp>
      <p:sp>
        <p:nvSpPr>
          <p:cNvPr id="332" name="Google Shape;332;p4"/>
          <p:cNvSpPr txBox="1"/>
          <p:nvPr/>
        </p:nvSpPr>
        <p:spPr>
          <a:xfrm>
            <a:off x="859536" y="3401568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Working group presentation</a:t>
            </a:r>
            <a:endParaRPr/>
          </a:p>
        </p:txBody>
      </p:sp>
      <p:sp>
        <p:nvSpPr>
          <p:cNvPr id="333" name="Google Shape;333;p4"/>
          <p:cNvSpPr txBox="1"/>
          <p:nvPr/>
        </p:nvSpPr>
        <p:spPr>
          <a:xfrm>
            <a:off x="859536" y="3858768"/>
            <a:ext cx="2886456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Your WG lead opens with success stories from the group's projects, synthesis work to date, and the Phase 3 questions the group is wrestling with.</a:t>
            </a:r>
            <a:endParaRPr/>
          </a:p>
        </p:txBody>
      </p:sp>
      <p:sp>
        <p:nvSpPr>
          <p:cNvPr id="334" name="Google Shape;334;p4"/>
          <p:cNvSpPr/>
          <p:nvPr/>
        </p:nvSpPr>
        <p:spPr>
          <a:xfrm>
            <a:off x="4358640" y="2103120"/>
            <a:ext cx="3471672" cy="301752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4"/>
          <p:cNvSpPr txBox="1"/>
          <p:nvPr/>
        </p:nvSpPr>
        <p:spPr>
          <a:xfrm>
            <a:off x="4651248" y="2286000"/>
            <a:ext cx="2886456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sp>
        <p:nvSpPr>
          <p:cNvPr id="336" name="Google Shape;336;p4"/>
          <p:cNvSpPr txBox="1"/>
          <p:nvPr/>
        </p:nvSpPr>
        <p:spPr>
          <a:xfrm>
            <a:off x="4651248" y="3090672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MINUTES</a:t>
            </a:r>
            <a:endParaRPr/>
          </a:p>
        </p:txBody>
      </p:sp>
      <p:sp>
        <p:nvSpPr>
          <p:cNvPr id="337" name="Google Shape;337;p4"/>
          <p:cNvSpPr txBox="1"/>
          <p:nvPr/>
        </p:nvSpPr>
        <p:spPr>
          <a:xfrm>
            <a:off x="4651248" y="3401568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Panel discussion</a:t>
            </a:r>
            <a:endParaRPr/>
          </a:p>
        </p:txBody>
      </p:sp>
      <p:sp>
        <p:nvSpPr>
          <p:cNvPr id="338" name="Google Shape;338;p4"/>
          <p:cNvSpPr txBox="1"/>
          <p:nvPr/>
        </p:nvSpPr>
        <p:spPr>
          <a:xfrm>
            <a:off x="4651248" y="3858768"/>
            <a:ext cx="2886456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Four panelists × 3 minutes of framing (12 min), then roughly 18 minutes of moderated discussion across the panel.</a:t>
            </a:r>
            <a:endParaRPr/>
          </a:p>
        </p:txBody>
      </p:sp>
      <p:sp>
        <p:nvSpPr>
          <p:cNvPr id="339" name="Google Shape;339;p4"/>
          <p:cNvSpPr/>
          <p:nvPr/>
        </p:nvSpPr>
        <p:spPr>
          <a:xfrm>
            <a:off x="8150351" y="2103120"/>
            <a:ext cx="3471672" cy="301752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"/>
          <p:cNvSpPr txBox="1"/>
          <p:nvPr/>
        </p:nvSpPr>
        <p:spPr>
          <a:xfrm>
            <a:off x="8442960" y="2286000"/>
            <a:ext cx="2886456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41" name="Google Shape;341;p4"/>
          <p:cNvSpPr txBox="1"/>
          <p:nvPr/>
        </p:nvSpPr>
        <p:spPr>
          <a:xfrm>
            <a:off x="8442960" y="3090672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8A96A8"/>
                </a:solidFill>
                <a:latin typeface="Arial"/>
                <a:ea typeface="Arial"/>
                <a:cs typeface="Arial"/>
                <a:sym typeface="Arial"/>
              </a:rPr>
              <a:t>MINUTES</a:t>
            </a:r>
            <a:endParaRPr/>
          </a:p>
        </p:txBody>
      </p:sp>
      <p:sp>
        <p:nvSpPr>
          <p:cNvPr id="342" name="Google Shape;342;p4"/>
          <p:cNvSpPr txBox="1"/>
          <p:nvPr/>
        </p:nvSpPr>
        <p:spPr>
          <a:xfrm>
            <a:off x="8442960" y="3401568"/>
            <a:ext cx="2886456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Open Q&amp;A</a:t>
            </a:r>
            <a:endParaRPr/>
          </a:p>
        </p:txBody>
      </p:sp>
      <p:sp>
        <p:nvSpPr>
          <p:cNvPr id="343" name="Google Shape;343;p4"/>
          <p:cNvSpPr txBox="1"/>
          <p:nvPr/>
        </p:nvSpPr>
        <p:spPr>
          <a:xfrm>
            <a:off x="8442960" y="3858768"/>
            <a:ext cx="2886456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The full science team joins in. Expect questions directed at individual panelists as well as the group.</a:t>
            </a:r>
            <a:endParaRPr/>
          </a:p>
        </p:txBody>
      </p:sp>
      <p:sp>
        <p:nvSpPr>
          <p:cNvPr id="344" name="Google Shape;344;p4"/>
          <p:cNvSpPr txBox="1"/>
          <p:nvPr/>
        </p:nvSpPr>
        <p:spPr>
          <a:xfrm>
            <a:off x="566928" y="5349240"/>
            <a:ext cx="11055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A shared Mural board runs alongside the session, and the audience can post to it throughout — more on</a:t>
            </a:r>
            <a:r>
              <a:rPr i="1" lang="en-US" sz="1300">
                <a:solidFill>
                  <a:srgbClr val="5A6A80"/>
                </a:solidFill>
              </a:rPr>
              <a:t> slide </a:t>
            </a:r>
            <a:r>
              <a:rPr b="0" i="1" lang="en-US" sz="13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7.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WHAT TO PREPARE</a:t>
            </a:r>
            <a:endParaRPr/>
          </a:p>
        </p:txBody>
      </p:sp>
      <p:sp>
        <p:nvSpPr>
          <p:cNvPr id="350" name="Google Shape;350;p5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Your 3 Minutes, Your 2 Slides</a:t>
            </a:r>
            <a:endParaRPr/>
          </a:p>
        </p:txBody>
      </p:sp>
      <p:sp>
        <p:nvSpPr>
          <p:cNvPr id="351" name="Google Shape;351;p5"/>
          <p:cNvSpPr txBox="1"/>
          <p:nvPr/>
        </p:nvSpPr>
        <p:spPr>
          <a:xfrm>
            <a:off x="566928" y="1938528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Two slides is a maximum, not a target. One strong slide is often better.</a:t>
            </a:r>
            <a:endParaRPr/>
          </a:p>
        </p:txBody>
      </p:sp>
      <p:sp>
        <p:nvSpPr>
          <p:cNvPr id="352" name="Google Shape;352;p5"/>
          <p:cNvSpPr/>
          <p:nvPr/>
        </p:nvSpPr>
        <p:spPr>
          <a:xfrm>
            <a:off x="566928" y="2514600"/>
            <a:ext cx="5344668" cy="269748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5"/>
          <p:cNvSpPr txBox="1"/>
          <p:nvPr/>
        </p:nvSpPr>
        <p:spPr>
          <a:xfrm>
            <a:off x="932688" y="2743200"/>
            <a:ext cx="4613148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SLIDE 1</a:t>
            </a:r>
            <a:endParaRPr/>
          </a:p>
        </p:txBody>
      </p:sp>
      <p:sp>
        <p:nvSpPr>
          <p:cNvPr id="354" name="Google Shape;354;p5"/>
          <p:cNvSpPr txBox="1"/>
          <p:nvPr/>
        </p:nvSpPr>
        <p:spPr>
          <a:xfrm>
            <a:off x="932688" y="3063240"/>
            <a:ext cx="46131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Who you are and what you work on</a:t>
            </a:r>
            <a:endParaRPr/>
          </a:p>
        </p:txBody>
      </p:sp>
      <p:sp>
        <p:nvSpPr>
          <p:cNvPr id="355" name="Google Shape;355;p5"/>
          <p:cNvSpPr txBox="1"/>
          <p:nvPr/>
        </p:nvSpPr>
        <p:spPr>
          <a:xfrm>
            <a:off x="932688" y="3566160"/>
            <a:ext cx="461314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Your name, organization, and role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Your connection to this working group's topic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One visual — a map, a result, a system you operate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Skip the full project history; the audience knows CMS</a:t>
            </a:r>
            <a:endParaRPr/>
          </a:p>
        </p:txBody>
      </p:sp>
      <p:sp>
        <p:nvSpPr>
          <p:cNvPr id="356" name="Google Shape;356;p5"/>
          <p:cNvSpPr/>
          <p:nvPr/>
        </p:nvSpPr>
        <p:spPr>
          <a:xfrm>
            <a:off x="6277356" y="2514600"/>
            <a:ext cx="5344668" cy="269748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"/>
          <p:cNvSpPr txBox="1"/>
          <p:nvPr/>
        </p:nvSpPr>
        <p:spPr>
          <a:xfrm>
            <a:off x="6643116" y="2743200"/>
            <a:ext cx="4613148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SLIDE 2</a:t>
            </a:r>
            <a:endParaRPr/>
          </a:p>
        </p:txBody>
      </p:sp>
      <p:sp>
        <p:nvSpPr>
          <p:cNvPr id="358" name="Google Shape;358;p5"/>
          <p:cNvSpPr txBox="1"/>
          <p:nvPr/>
        </p:nvSpPr>
        <p:spPr>
          <a:xfrm>
            <a:off x="6643116" y="3063240"/>
            <a:ext cx="461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E2841"/>
                </a:solidFill>
              </a:rPr>
              <a:t>Your takeaway items for discussion</a:t>
            </a:r>
            <a:endParaRPr/>
          </a:p>
        </p:txBody>
      </p:sp>
      <p:sp>
        <p:nvSpPr>
          <p:cNvPr id="359" name="Google Shape;359;p5"/>
          <p:cNvSpPr txBox="1"/>
          <p:nvPr/>
        </p:nvSpPr>
        <p:spPr>
          <a:xfrm>
            <a:off x="6643116" y="3566160"/>
            <a:ext cx="461314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One or two observations, not a summary of your work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Where the work is solid, and where it isn't yet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The decision or question your own work runs into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•  End with the question you most want the panel to take up</a:t>
            </a:r>
            <a:endParaRPr/>
          </a:p>
        </p:txBody>
      </p:sp>
      <p:sp>
        <p:nvSpPr>
          <p:cNvPr id="360" name="Google Shape;360;p5"/>
          <p:cNvSpPr/>
          <p:nvPr/>
        </p:nvSpPr>
        <p:spPr>
          <a:xfrm>
            <a:off x="566928" y="5440680"/>
            <a:ext cx="11055096" cy="658368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5"/>
          <p:cNvSpPr txBox="1"/>
          <p:nvPr/>
        </p:nvSpPr>
        <p:spPr>
          <a:xfrm>
            <a:off x="914400" y="5440680"/>
            <a:ext cx="103327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Time limits will be enforced. Use the panelist template, and upload to the shared drive by Wednesday, September 9.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CMS PHASE 3 SYNTHESIS FRAMING</a:t>
            </a:r>
            <a:endParaRPr/>
          </a:p>
        </p:txBody>
      </p:sp>
      <p:sp>
        <p:nvSpPr>
          <p:cNvPr id="367" name="Google Shape;367;p6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Questions to Come Prepared For</a:t>
            </a:r>
            <a:endParaRPr/>
          </a:p>
        </p:txBody>
      </p:sp>
      <p:sp>
        <p:nvSpPr>
          <p:cNvPr id="368" name="Google Shape;368;p6"/>
          <p:cNvSpPr txBox="1"/>
          <p:nvPr/>
        </p:nvSpPr>
        <p:spPr>
          <a:xfrm>
            <a:off x="566928" y="1938528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Every working group session is organized around the same four questions. Moderators will draw on them during the discussion.</a:t>
            </a:r>
            <a:endParaRPr/>
          </a:p>
        </p:txBody>
      </p:sp>
      <p:sp>
        <p:nvSpPr>
          <p:cNvPr id="369" name="Google Shape;369;p6"/>
          <p:cNvSpPr/>
          <p:nvPr/>
        </p:nvSpPr>
        <p:spPr>
          <a:xfrm>
            <a:off x="566928" y="2423160"/>
            <a:ext cx="5390388" cy="13716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6"/>
          <p:cNvSpPr/>
          <p:nvPr/>
        </p:nvSpPr>
        <p:spPr>
          <a:xfrm>
            <a:off x="859536" y="28346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6"/>
          <p:cNvSpPr txBox="1"/>
          <p:nvPr/>
        </p:nvSpPr>
        <p:spPr>
          <a:xfrm>
            <a:off x="859536" y="28346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72" name="Google Shape;372;p6"/>
          <p:cNvSpPr txBox="1"/>
          <p:nvPr/>
        </p:nvSpPr>
        <p:spPr>
          <a:xfrm>
            <a:off x="1481328" y="2679191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What has been attempted?</a:t>
            </a:r>
            <a:endParaRPr/>
          </a:p>
        </p:txBody>
      </p:sp>
      <p:sp>
        <p:nvSpPr>
          <p:cNvPr id="373" name="Google Shape;373;p6"/>
          <p:cNvSpPr txBox="1"/>
          <p:nvPr/>
        </p:nvSpPr>
        <p:spPr>
          <a:xfrm>
            <a:off x="1481328" y="3200400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The approaches, datasets, and partnerships this community has tried — including the ones that didn't work.</a:t>
            </a:r>
            <a:endParaRPr/>
          </a:p>
        </p:txBody>
      </p:sp>
      <p:sp>
        <p:nvSpPr>
          <p:cNvPr id="374" name="Google Shape;374;p6"/>
          <p:cNvSpPr/>
          <p:nvPr/>
        </p:nvSpPr>
        <p:spPr>
          <a:xfrm>
            <a:off x="6231636" y="2423160"/>
            <a:ext cx="5390388" cy="13716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6"/>
          <p:cNvSpPr/>
          <p:nvPr/>
        </p:nvSpPr>
        <p:spPr>
          <a:xfrm>
            <a:off x="6524244" y="28346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6"/>
          <p:cNvSpPr txBox="1"/>
          <p:nvPr/>
        </p:nvSpPr>
        <p:spPr>
          <a:xfrm>
            <a:off x="6524244" y="28346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77" name="Google Shape;377;p6"/>
          <p:cNvSpPr txBox="1"/>
          <p:nvPr/>
        </p:nvSpPr>
        <p:spPr>
          <a:xfrm>
            <a:off x="7146036" y="2679191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What major results have been obtained?</a:t>
            </a:r>
            <a:endParaRPr/>
          </a:p>
        </p:txBody>
      </p:sp>
      <p:sp>
        <p:nvSpPr>
          <p:cNvPr id="378" name="Google Shape;378;p6"/>
          <p:cNvSpPr txBox="1"/>
          <p:nvPr/>
        </p:nvSpPr>
        <p:spPr>
          <a:xfrm>
            <a:off x="7146036" y="3200400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The findings that are solid enough to build on, and the applications already using them.</a:t>
            </a:r>
            <a:endParaRPr/>
          </a:p>
        </p:txBody>
      </p:sp>
      <p:sp>
        <p:nvSpPr>
          <p:cNvPr id="379" name="Google Shape;379;p6"/>
          <p:cNvSpPr/>
          <p:nvPr/>
        </p:nvSpPr>
        <p:spPr>
          <a:xfrm>
            <a:off x="566928" y="4069080"/>
            <a:ext cx="5390388" cy="13716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859536" y="448056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6"/>
          <p:cNvSpPr txBox="1"/>
          <p:nvPr/>
        </p:nvSpPr>
        <p:spPr>
          <a:xfrm>
            <a:off x="859536" y="44805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82" name="Google Shape;382;p6"/>
          <p:cNvSpPr txBox="1"/>
          <p:nvPr/>
        </p:nvSpPr>
        <p:spPr>
          <a:xfrm>
            <a:off x="1481328" y="4325112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What gaps and uncertainties remain?</a:t>
            </a:r>
            <a:endParaRPr/>
          </a:p>
        </p:txBody>
      </p:sp>
      <p:sp>
        <p:nvSpPr>
          <p:cNvPr id="383" name="Google Shape;383;p6"/>
          <p:cNvSpPr txBox="1"/>
          <p:nvPr/>
        </p:nvSpPr>
        <p:spPr>
          <a:xfrm>
            <a:off x="1481328" y="4846320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Where the science is thin, where the data doesn't reach, and where uncertainty blocks use.</a:t>
            </a:r>
            <a:endParaRPr/>
          </a:p>
        </p:txBody>
      </p:sp>
      <p:sp>
        <p:nvSpPr>
          <p:cNvPr id="384" name="Google Shape;384;p6"/>
          <p:cNvSpPr/>
          <p:nvPr/>
        </p:nvSpPr>
        <p:spPr>
          <a:xfrm>
            <a:off x="6231636" y="4069080"/>
            <a:ext cx="5390388" cy="13716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6"/>
          <p:cNvSpPr/>
          <p:nvPr/>
        </p:nvSpPr>
        <p:spPr>
          <a:xfrm>
            <a:off x="6524244" y="448056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6"/>
          <p:cNvSpPr txBox="1"/>
          <p:nvPr/>
        </p:nvSpPr>
        <p:spPr>
          <a:xfrm>
            <a:off x="6524244" y="44805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87" name="Google Shape;387;p6"/>
          <p:cNvSpPr txBox="1"/>
          <p:nvPr/>
        </p:nvSpPr>
        <p:spPr>
          <a:xfrm>
            <a:off x="7146036" y="4325112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What are the recommended next steps?</a:t>
            </a:r>
            <a:endParaRPr/>
          </a:p>
        </p:txBody>
      </p:sp>
      <p:sp>
        <p:nvSpPr>
          <p:cNvPr id="388" name="Google Shape;388;p6"/>
          <p:cNvSpPr txBox="1"/>
          <p:nvPr/>
        </p:nvSpPr>
        <p:spPr>
          <a:xfrm>
            <a:off x="7146036" y="4846320"/>
            <a:ext cx="4155948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Where new carbon science should go next, and what would make the biggest difference to users.</a:t>
            </a:r>
            <a:endParaRPr/>
          </a:p>
        </p:txBody>
      </p:sp>
      <p:sp>
        <p:nvSpPr>
          <p:cNvPr id="389" name="Google Shape;389;p6"/>
          <p:cNvSpPr txBox="1"/>
          <p:nvPr/>
        </p:nvSpPr>
        <p:spPr>
          <a:xfrm>
            <a:off x="566928" y="5852160"/>
            <a:ext cx="110550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Pick the one you have the most to say about. Send any questions you'd like raised to your working group lead ahead of the panel.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PARTICIPATION DURING THE SESSION</a:t>
            </a:r>
            <a:endParaRPr/>
          </a:p>
        </p:txBody>
      </p:sp>
      <p:sp>
        <p:nvSpPr>
          <p:cNvPr id="395" name="Google Shape;395;p7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The Mural Board</a:t>
            </a:r>
            <a:endParaRPr/>
          </a:p>
        </p:txBody>
      </p:sp>
      <p:sp>
        <p:nvSpPr>
          <p:cNvPr id="396" name="Google Shape;396;p7"/>
          <p:cNvSpPr/>
          <p:nvPr/>
        </p:nvSpPr>
        <p:spPr>
          <a:xfrm>
            <a:off x="566928" y="2148840"/>
            <a:ext cx="3840480" cy="356616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"/>
          <p:cNvSpPr txBox="1"/>
          <p:nvPr/>
        </p:nvSpPr>
        <p:spPr>
          <a:xfrm>
            <a:off x="914400" y="2377440"/>
            <a:ext cx="31546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HOW IT'S SET UP</a:t>
            </a:r>
            <a:endParaRPr/>
          </a:p>
        </p:txBody>
      </p:sp>
      <p:sp>
        <p:nvSpPr>
          <p:cNvPr id="398" name="Google Shape;398;p7"/>
          <p:cNvSpPr txBox="1"/>
          <p:nvPr/>
        </p:nvSpPr>
        <p:spPr>
          <a:xfrm>
            <a:off x="914400" y="2697480"/>
            <a:ext cx="31546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One board, with a section for every presentation</a:t>
            </a:r>
            <a:endParaRPr/>
          </a:p>
        </p:txBody>
      </p:sp>
      <p:sp>
        <p:nvSpPr>
          <p:cNvPr id="399" name="Google Shape;399;p7"/>
          <p:cNvSpPr txBox="1"/>
          <p:nvPr/>
        </p:nvSpPr>
        <p:spPr>
          <a:xfrm>
            <a:off x="914400" y="4069080"/>
            <a:ext cx="315468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B8C0CC"/>
                </a:solidFill>
                <a:latin typeface="Arial"/>
                <a:ea typeface="Arial"/>
                <a:cs typeface="Arial"/>
                <a:sym typeface="Arial"/>
              </a:rPr>
              <a:t>Audience members post throughout the session, so contributions stay attached to the panel they belong to.</a:t>
            </a:r>
            <a:endParaRPr/>
          </a:p>
        </p:txBody>
      </p:sp>
      <p:sp>
        <p:nvSpPr>
          <p:cNvPr id="400" name="Google Shape;400;p7"/>
          <p:cNvSpPr/>
          <p:nvPr/>
        </p:nvSpPr>
        <p:spPr>
          <a:xfrm>
            <a:off x="4709160" y="2148840"/>
            <a:ext cx="6912864" cy="1060704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7"/>
          <p:cNvSpPr txBox="1"/>
          <p:nvPr/>
        </p:nvSpPr>
        <p:spPr>
          <a:xfrm>
            <a:off x="5029200" y="2350008"/>
            <a:ext cx="6309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Anyone in the room can contribute</a:t>
            </a:r>
            <a:endParaRPr/>
          </a:p>
        </p:txBody>
      </p:sp>
      <p:sp>
        <p:nvSpPr>
          <p:cNvPr id="402" name="Google Shape;402;p7"/>
          <p:cNvSpPr txBox="1"/>
          <p:nvPr/>
        </p:nvSpPr>
        <p:spPr>
          <a:xfrm>
            <a:off x="5029200" y="2697480"/>
            <a:ext cx="6309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Comments, questions, and references go up as the session runs — not only during Q&amp;A.</a:t>
            </a:r>
            <a:endParaRPr/>
          </a:p>
        </p:txBody>
      </p:sp>
      <p:sp>
        <p:nvSpPr>
          <p:cNvPr id="403" name="Google Shape;403;p7"/>
          <p:cNvSpPr/>
          <p:nvPr/>
        </p:nvSpPr>
        <p:spPr>
          <a:xfrm>
            <a:off x="4709160" y="3401568"/>
            <a:ext cx="6912864" cy="1060704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7"/>
          <p:cNvSpPr txBox="1"/>
          <p:nvPr/>
        </p:nvSpPr>
        <p:spPr>
          <a:xfrm>
            <a:off x="5029200" y="3602736"/>
            <a:ext cx="6309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Your session has its own section</a:t>
            </a:r>
            <a:endParaRPr/>
          </a:p>
        </p:txBody>
      </p:sp>
      <p:sp>
        <p:nvSpPr>
          <p:cNvPr id="405" name="Google Shape;405;p7"/>
          <p:cNvSpPr txBox="1"/>
          <p:nvPr/>
        </p:nvSpPr>
        <p:spPr>
          <a:xfrm>
            <a:off x="5029200" y="3950208"/>
            <a:ext cx="6309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Everything posted during your working group stays there, including notes on panelist remarks.</a:t>
            </a:r>
            <a:endParaRPr/>
          </a:p>
        </p:txBody>
      </p:sp>
      <p:sp>
        <p:nvSpPr>
          <p:cNvPr id="406" name="Google Shape;406;p7"/>
          <p:cNvSpPr/>
          <p:nvPr/>
        </p:nvSpPr>
        <p:spPr>
          <a:xfrm>
            <a:off x="4709160" y="4654296"/>
            <a:ext cx="6912864" cy="1060704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7"/>
          <p:cNvSpPr txBox="1"/>
          <p:nvPr/>
        </p:nvSpPr>
        <p:spPr>
          <a:xfrm>
            <a:off x="5029200" y="4855464"/>
            <a:ext cx="63093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It feeds the notes afterward</a:t>
            </a:r>
            <a:endParaRPr/>
          </a:p>
        </p:txBody>
      </p:sp>
      <p:sp>
        <p:nvSpPr>
          <p:cNvPr id="408" name="Google Shape;408;p7"/>
          <p:cNvSpPr txBox="1"/>
          <p:nvPr/>
        </p:nvSpPr>
        <p:spPr>
          <a:xfrm>
            <a:off x="5029200" y="5202936"/>
            <a:ext cx="6309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The note taker draws on the board, so what's posted carries past the meeting.</a:t>
            </a:r>
            <a:endParaRPr/>
          </a:p>
        </p:txBody>
      </p:sp>
      <p:sp>
        <p:nvSpPr>
          <p:cNvPr id="409" name="Google Shape;409;p7"/>
          <p:cNvSpPr txBox="1"/>
          <p:nvPr/>
        </p:nvSpPr>
        <p:spPr>
          <a:xfrm>
            <a:off x="566928" y="5897880"/>
            <a:ext cx="110550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5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Your working group lead shares the board link in advance. Open it in a second window during the session.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"/>
          <p:cNvSpPr txBox="1"/>
          <p:nvPr/>
        </p:nvSpPr>
        <p:spPr>
          <a:xfrm>
            <a:off x="566928" y="1060704"/>
            <a:ext cx="104241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BEFORE SEPTEMBER 14</a:t>
            </a:r>
            <a:endParaRPr/>
          </a:p>
        </p:txBody>
      </p:sp>
      <p:sp>
        <p:nvSpPr>
          <p:cNvPr id="415" name="Google Shape;415;p8"/>
          <p:cNvSpPr txBox="1"/>
          <p:nvPr/>
        </p:nvSpPr>
        <p:spPr>
          <a:xfrm>
            <a:off x="566928" y="1335024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Your Checklist</a:t>
            </a:r>
            <a:endParaRPr/>
          </a:p>
        </p:txBody>
      </p:sp>
      <p:sp>
        <p:nvSpPr>
          <p:cNvPr id="416" name="Google Shape;416;p8"/>
          <p:cNvSpPr/>
          <p:nvPr/>
        </p:nvSpPr>
        <p:spPr>
          <a:xfrm>
            <a:off x="566928" y="2468880"/>
            <a:ext cx="11055096" cy="77724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8"/>
          <p:cNvSpPr/>
          <p:nvPr/>
        </p:nvSpPr>
        <p:spPr>
          <a:xfrm>
            <a:off x="777240" y="2633472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8"/>
          <p:cNvSpPr txBox="1"/>
          <p:nvPr/>
        </p:nvSpPr>
        <p:spPr>
          <a:xfrm>
            <a:off x="777240" y="263347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19" name="Google Shape;419;p8"/>
          <p:cNvSpPr txBox="1"/>
          <p:nvPr/>
        </p:nvSpPr>
        <p:spPr>
          <a:xfrm>
            <a:off x="1417320" y="260604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Confirm your session with your WG lead</a:t>
            </a:r>
            <a:endParaRPr/>
          </a:p>
        </p:txBody>
      </p:sp>
      <p:sp>
        <p:nvSpPr>
          <p:cNvPr id="420" name="Google Shape;420;p8"/>
          <p:cNvSpPr txBox="1"/>
          <p:nvPr/>
        </p:nvSpPr>
        <p:spPr>
          <a:xfrm>
            <a:off x="1417320" y="2898648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Which panel you're on, who is moderating, and who the other three panelists are.</a:t>
            </a:r>
            <a:endParaRPr/>
          </a:p>
        </p:txBody>
      </p:sp>
      <p:sp>
        <p:nvSpPr>
          <p:cNvPr id="421" name="Google Shape;421;p8"/>
          <p:cNvSpPr/>
          <p:nvPr/>
        </p:nvSpPr>
        <p:spPr>
          <a:xfrm>
            <a:off x="9921240" y="2670048"/>
            <a:ext cx="1463040" cy="384048"/>
          </a:xfrm>
          <a:prstGeom prst="roundRect">
            <a:avLst>
              <a:gd fmla="val 12000" name="adj"/>
            </a:avLst>
          </a:prstGeom>
          <a:solidFill>
            <a:srgbClr val="B8C0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8"/>
          <p:cNvSpPr txBox="1"/>
          <p:nvPr/>
        </p:nvSpPr>
        <p:spPr>
          <a:xfrm>
            <a:off x="9921240" y="2670048"/>
            <a:ext cx="1463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August</a:t>
            </a:r>
            <a:endParaRPr/>
          </a:p>
        </p:txBody>
      </p:sp>
      <p:sp>
        <p:nvSpPr>
          <p:cNvPr id="423" name="Google Shape;423;p8"/>
          <p:cNvSpPr/>
          <p:nvPr/>
        </p:nvSpPr>
        <p:spPr>
          <a:xfrm>
            <a:off x="566928" y="3355848"/>
            <a:ext cx="11055096" cy="77724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8"/>
          <p:cNvSpPr/>
          <p:nvPr/>
        </p:nvSpPr>
        <p:spPr>
          <a:xfrm>
            <a:off x="777240" y="3520440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8"/>
          <p:cNvSpPr txBox="1"/>
          <p:nvPr/>
        </p:nvSpPr>
        <p:spPr>
          <a:xfrm>
            <a:off x="777240" y="35204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26" name="Google Shape;426;p8"/>
          <p:cNvSpPr txBox="1"/>
          <p:nvPr/>
        </p:nvSpPr>
        <p:spPr>
          <a:xfrm>
            <a:off x="1417320" y="349300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Send your questions to your WG lead</a:t>
            </a:r>
            <a:endParaRPr/>
          </a:p>
        </p:txBody>
      </p:sp>
      <p:sp>
        <p:nvSpPr>
          <p:cNvPr id="427" name="Google Shape;427;p8"/>
          <p:cNvSpPr txBox="1"/>
          <p:nvPr/>
        </p:nvSpPr>
        <p:spPr>
          <a:xfrm>
            <a:off x="1417320" y="3785615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Send them ahead of your session — leads build their discussion prompts from these.</a:t>
            </a:r>
            <a:endParaRPr/>
          </a:p>
        </p:txBody>
      </p:sp>
      <p:sp>
        <p:nvSpPr>
          <p:cNvPr id="428" name="Google Shape;428;p8"/>
          <p:cNvSpPr/>
          <p:nvPr/>
        </p:nvSpPr>
        <p:spPr>
          <a:xfrm>
            <a:off x="9921240" y="3557016"/>
            <a:ext cx="1463040" cy="384048"/>
          </a:xfrm>
          <a:prstGeom prst="roundRect">
            <a:avLst>
              <a:gd fmla="val 12000" name="adj"/>
            </a:avLst>
          </a:prstGeom>
          <a:solidFill>
            <a:srgbClr val="B8C0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8"/>
          <p:cNvSpPr txBox="1"/>
          <p:nvPr/>
        </p:nvSpPr>
        <p:spPr>
          <a:xfrm>
            <a:off x="9921240" y="3557016"/>
            <a:ext cx="1463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E2841"/>
                </a:solidFill>
              </a:rPr>
              <a:t>By September  9</a:t>
            </a:r>
            <a:endParaRPr/>
          </a:p>
        </p:txBody>
      </p:sp>
      <p:sp>
        <p:nvSpPr>
          <p:cNvPr id="430" name="Google Shape;430;p8"/>
          <p:cNvSpPr/>
          <p:nvPr/>
        </p:nvSpPr>
        <p:spPr>
          <a:xfrm>
            <a:off x="566928" y="4242816"/>
            <a:ext cx="11055096" cy="77724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8"/>
          <p:cNvSpPr/>
          <p:nvPr/>
        </p:nvSpPr>
        <p:spPr>
          <a:xfrm>
            <a:off x="777240" y="4407407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8"/>
          <p:cNvSpPr txBox="1"/>
          <p:nvPr/>
        </p:nvSpPr>
        <p:spPr>
          <a:xfrm>
            <a:off x="777240" y="4407407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33" name="Google Shape;433;p8"/>
          <p:cNvSpPr txBox="1"/>
          <p:nvPr/>
        </p:nvSpPr>
        <p:spPr>
          <a:xfrm>
            <a:off x="1417320" y="4379976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Build your two slides</a:t>
            </a:r>
            <a:endParaRPr/>
          </a:p>
        </p:txBody>
      </p:sp>
      <p:sp>
        <p:nvSpPr>
          <p:cNvPr id="434" name="Google Shape;434;p8"/>
          <p:cNvSpPr txBox="1"/>
          <p:nvPr/>
        </p:nvSpPr>
        <p:spPr>
          <a:xfrm>
            <a:off x="1417320" y="4672583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Use the panelist template. Large type — this is a virtual meeting on laptops.</a:t>
            </a:r>
            <a:endParaRPr/>
          </a:p>
        </p:txBody>
      </p:sp>
      <p:sp>
        <p:nvSpPr>
          <p:cNvPr id="435" name="Google Shape;435;p8"/>
          <p:cNvSpPr/>
          <p:nvPr/>
        </p:nvSpPr>
        <p:spPr>
          <a:xfrm>
            <a:off x="9921240" y="4443983"/>
            <a:ext cx="1463040" cy="384048"/>
          </a:xfrm>
          <a:prstGeom prst="roundRect">
            <a:avLst>
              <a:gd fmla="val 12000" name="adj"/>
            </a:avLst>
          </a:prstGeom>
          <a:solidFill>
            <a:srgbClr val="B8C0C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8"/>
          <p:cNvSpPr txBox="1"/>
          <p:nvPr/>
        </p:nvSpPr>
        <p:spPr>
          <a:xfrm>
            <a:off x="9921240" y="4443983"/>
            <a:ext cx="1463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By Sept 9</a:t>
            </a:r>
            <a:endParaRPr/>
          </a:p>
        </p:txBody>
      </p:sp>
      <p:sp>
        <p:nvSpPr>
          <p:cNvPr id="437" name="Google Shape;437;p8"/>
          <p:cNvSpPr/>
          <p:nvPr/>
        </p:nvSpPr>
        <p:spPr>
          <a:xfrm>
            <a:off x="566928" y="5129783"/>
            <a:ext cx="11055096" cy="77724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8"/>
          <p:cNvSpPr/>
          <p:nvPr/>
        </p:nvSpPr>
        <p:spPr>
          <a:xfrm>
            <a:off x="777240" y="5294375"/>
            <a:ext cx="457200" cy="457200"/>
          </a:xfrm>
          <a:prstGeom prst="roundRect">
            <a:avLst>
              <a:gd fmla="val 12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8"/>
          <p:cNvSpPr txBox="1"/>
          <p:nvPr/>
        </p:nvSpPr>
        <p:spPr>
          <a:xfrm>
            <a:off x="777240" y="5294375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40" name="Google Shape;440;p8"/>
          <p:cNvSpPr txBox="1"/>
          <p:nvPr/>
        </p:nvSpPr>
        <p:spPr>
          <a:xfrm>
            <a:off x="1417320" y="5266944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Upload to the shared drive</a:t>
            </a:r>
            <a:endParaRPr/>
          </a:p>
        </p:txBody>
      </p:sp>
      <p:sp>
        <p:nvSpPr>
          <p:cNvPr id="441" name="Google Shape;441;p8"/>
          <p:cNvSpPr txBox="1"/>
          <p:nvPr/>
        </p:nvSpPr>
        <p:spPr>
          <a:xfrm>
            <a:off x="1417320" y="5559551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Add your file to the shared Google Drive folder.</a:t>
            </a:r>
            <a:endParaRPr/>
          </a:p>
        </p:txBody>
      </p:sp>
      <p:sp>
        <p:nvSpPr>
          <p:cNvPr id="442" name="Google Shape;442;p8"/>
          <p:cNvSpPr/>
          <p:nvPr/>
        </p:nvSpPr>
        <p:spPr>
          <a:xfrm>
            <a:off x="9921240" y="5330951"/>
            <a:ext cx="1463040" cy="384048"/>
          </a:xfrm>
          <a:prstGeom prst="roundRect">
            <a:avLst>
              <a:gd fmla="val 12000" name="adj"/>
            </a:avLst>
          </a:prstGeom>
          <a:solidFill>
            <a:srgbClr val="D7DB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8"/>
          <p:cNvSpPr txBox="1"/>
          <p:nvPr/>
        </p:nvSpPr>
        <p:spPr>
          <a:xfrm>
            <a:off x="9921240" y="5330951"/>
            <a:ext cx="1463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Sept 9</a:t>
            </a:r>
            <a:endParaRPr/>
          </a:p>
        </p:txBody>
      </p:sp>
      <p:sp>
        <p:nvSpPr>
          <p:cNvPr id="444" name="Google Shape;444;p8"/>
          <p:cNvSpPr txBox="1"/>
          <p:nvPr/>
        </p:nvSpPr>
        <p:spPr>
          <a:xfrm>
            <a:off x="566928" y="614476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sng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Open the shared drive folder →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"/>
          <p:cNvSpPr txBox="1"/>
          <p:nvPr/>
        </p:nvSpPr>
        <p:spPr>
          <a:xfrm>
            <a:off x="566928" y="1298448"/>
            <a:ext cx="104241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WORKING GROUP PANELIST GUIDE</a:t>
            </a:r>
            <a:endParaRPr/>
          </a:p>
        </p:txBody>
      </p:sp>
      <p:sp>
        <p:nvSpPr>
          <p:cNvPr id="450" name="Google Shape;450;p9"/>
          <p:cNvSpPr txBox="1"/>
          <p:nvPr/>
        </p:nvSpPr>
        <p:spPr>
          <a:xfrm>
            <a:off x="566928" y="1618488"/>
            <a:ext cx="106070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451" name="Google Shape;451;p9"/>
          <p:cNvSpPr txBox="1"/>
          <p:nvPr/>
        </p:nvSpPr>
        <p:spPr>
          <a:xfrm>
            <a:off x="566928" y="2441448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5A6A80"/>
                </a:solidFill>
                <a:latin typeface="Arial"/>
                <a:ea typeface="Arial"/>
                <a:cs typeface="Arial"/>
                <a:sym typeface="Arial"/>
              </a:rPr>
              <a:t>Slides due September 9  ·  See you September 14–16, 2026  ·  2:00–5:00 PM ET daily</a:t>
            </a:r>
            <a:endParaRPr/>
          </a:p>
        </p:txBody>
      </p:sp>
      <p:sp>
        <p:nvSpPr>
          <p:cNvPr id="452" name="Google Shape;452;p9"/>
          <p:cNvSpPr/>
          <p:nvPr/>
        </p:nvSpPr>
        <p:spPr>
          <a:xfrm>
            <a:off x="566928" y="3931920"/>
            <a:ext cx="3471672" cy="160020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9"/>
          <p:cNvSpPr txBox="1"/>
          <p:nvPr/>
        </p:nvSpPr>
        <p:spPr>
          <a:xfrm>
            <a:off x="859536" y="4160520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YOUR FIRST STOP</a:t>
            </a:r>
            <a:endParaRPr/>
          </a:p>
        </p:txBody>
      </p:sp>
      <p:sp>
        <p:nvSpPr>
          <p:cNvPr id="454" name="Google Shape;454;p9"/>
          <p:cNvSpPr txBox="1"/>
          <p:nvPr/>
        </p:nvSpPr>
        <p:spPr>
          <a:xfrm>
            <a:off x="859536" y="4498848"/>
            <a:ext cx="2886456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working group lead — session content, panel composition, and any questions you want raised</a:t>
            </a:r>
            <a:endParaRPr/>
          </a:p>
        </p:txBody>
      </p:sp>
      <p:sp>
        <p:nvSpPr>
          <p:cNvPr id="455" name="Google Shape;455;p9"/>
          <p:cNvSpPr/>
          <p:nvPr/>
        </p:nvSpPr>
        <p:spPr>
          <a:xfrm>
            <a:off x="4358640" y="3931920"/>
            <a:ext cx="3471672" cy="160020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9"/>
          <p:cNvSpPr txBox="1"/>
          <p:nvPr/>
        </p:nvSpPr>
        <p:spPr>
          <a:xfrm>
            <a:off x="4651248" y="4160520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LOGISTICS &amp; SLIDES</a:t>
            </a:r>
            <a:endParaRPr/>
          </a:p>
        </p:txBody>
      </p:sp>
      <p:sp>
        <p:nvSpPr>
          <p:cNvPr id="457" name="Google Shape;457;p9"/>
          <p:cNvSpPr txBox="1"/>
          <p:nvPr/>
        </p:nvSpPr>
        <p:spPr>
          <a:xfrm>
            <a:off x="4651248" y="4498848"/>
            <a:ext cx="2886456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Katharine — the shared drive and anything about the meeting itself. Connection details come in your Outlook calendar invite</a:t>
            </a:r>
            <a:endParaRPr/>
          </a:p>
        </p:txBody>
      </p:sp>
      <p:sp>
        <p:nvSpPr>
          <p:cNvPr id="458" name="Google Shape;458;p9"/>
          <p:cNvSpPr/>
          <p:nvPr/>
        </p:nvSpPr>
        <p:spPr>
          <a:xfrm>
            <a:off x="8150351" y="3931920"/>
            <a:ext cx="3471672" cy="1600200"/>
          </a:xfrm>
          <a:prstGeom prst="roundRect">
            <a:avLst>
              <a:gd fmla="val 4000" name="adj"/>
            </a:avLst>
          </a:prstGeom>
          <a:solidFill>
            <a:srgbClr val="11111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9"/>
          <p:cNvSpPr txBox="1"/>
          <p:nvPr/>
        </p:nvSpPr>
        <p:spPr>
          <a:xfrm>
            <a:off x="8442960" y="4160520"/>
            <a:ext cx="2886456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>
                <a:solidFill>
                  <a:srgbClr val="D7DB48"/>
                </a:solidFill>
                <a:latin typeface="Arial"/>
                <a:ea typeface="Arial"/>
                <a:cs typeface="Arial"/>
                <a:sym typeface="Arial"/>
              </a:rPr>
              <a:t>THE DATE THAT MATTERS</a:t>
            </a:r>
            <a:endParaRPr/>
          </a:p>
        </p:txBody>
      </p:sp>
      <p:sp>
        <p:nvSpPr>
          <p:cNvPr id="460" name="Google Shape;460;p9"/>
          <p:cNvSpPr txBox="1"/>
          <p:nvPr/>
        </p:nvSpPr>
        <p:spPr>
          <a:xfrm>
            <a:off x="8442960" y="4498848"/>
            <a:ext cx="2886456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Wednesday, September 9 — two slides, uploaded to the shared drive</a:t>
            </a:r>
            <a:endParaRPr/>
          </a:p>
        </p:txBody>
      </p:sp>
      <p:sp>
        <p:nvSpPr>
          <p:cNvPr id="461" name="Google Shape;461;p9"/>
          <p:cNvSpPr txBox="1"/>
          <p:nvPr/>
        </p:nvSpPr>
        <p:spPr>
          <a:xfrm>
            <a:off x="566928" y="576072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sng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Open the shared drive folder →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2024-09-11T20:55:21Z</dcterms:created>
  <dc:creator>Stroud, David B. (GSFC-618.0)[SCIENCE SYSTEMS AND APPLICATIONS INC]</dc:creator>
</cp:coreProperties>
</file>