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4" r:id="rId5"/>
  </p:sldMasterIdLst>
  <p:notesMasterIdLst>
    <p:notesMasterId r:id="rId6"/>
  </p:notesMasterIdLst>
  <p:sldIdLst>
    <p:sldId id="256" r:id="rId7"/>
    <p:sldId id="257" r:id="rId8"/>
    <p:sldId id="258" r:id="rId9"/>
    <p:sldId id="259" r:id="rId10"/>
  </p:sldIdLst>
  <p:sldSz cy="6858000" cx="12192000"/>
  <p:notesSz cx="6858000" cy="9144000"/>
  <p:embeddedFontLst>
    <p:embeddedFont>
      <p:font typeface="Play"/>
      <p:regular r:id="rId11"/>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i0HfmYdAay2UAvMd6DbpUkM+jx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Play-regular.fntdata"/><Relationship Id="rId10" Type="http://schemas.openxmlformats.org/officeDocument/2006/relationships/slide" Target="slides/slide4.xml"/><Relationship Id="rId13" Type="http://customschemas.google.com/relationships/presentationmetadata" Target="metadata"/><Relationship Id="rId12" Type="http://schemas.openxmlformats.org/officeDocument/2006/relationships/font" Target="fonts/Play-bold.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3" name="Google Shape;24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Send to working group panelists once the panel is confirmed — two scientists and two stakeholders per session. Panelists fill in slides 2 and 3 and delete this one.</a:t>
            </a:r>
            <a:endParaRPr/>
          </a:p>
        </p:txBody>
      </p:sp>
      <p:sp>
        <p:nvSpPr>
          <p:cNvPr id="244" name="Google Shape;244;p1: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minutes total across both slides — roughly one minute here.</a:t>
            </a:r>
            <a:endParaRPr/>
          </a:p>
        </p:txBody>
      </p:sp>
      <p:sp>
        <p:nvSpPr>
          <p:cNvPr id="266" name="Google Shape;266;p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3" name="Google Shape;283;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Land the question at the bottom — the moderator will often pick it up first.</a:t>
            </a:r>
            <a:endParaRPr/>
          </a:p>
        </p:txBody>
      </p:sp>
      <p:sp>
        <p:nvSpPr>
          <p:cNvPr id="284" name="Google Shape;284;p3: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Backup slides stay in the file but are not shown in the three minutes.</a:t>
            </a:r>
            <a:endParaRPr/>
          </a:p>
        </p:txBody>
      </p:sp>
      <p:sp>
        <p:nvSpPr>
          <p:cNvPr id="308" name="Google Shape;308;p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 name="Shape 12"/>
        <p:cNvGrpSpPr/>
        <p:nvPr/>
      </p:nvGrpSpPr>
      <p:grpSpPr>
        <a:xfrm>
          <a:off x="0" y="0"/>
          <a:ext cx="0" cy="0"/>
          <a:chOff x="0" y="0"/>
          <a:chExt cx="0" cy="0"/>
        </a:xfrm>
      </p:grpSpPr>
      <p:sp>
        <p:nvSpPr>
          <p:cNvPr id="13" name="Google Shape;13;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8"/>
          <p:cNvSpPr txBox="1"/>
          <p:nvPr>
            <p:ph type="title"/>
          </p:nvPr>
        </p:nvSpPr>
        <p:spPr>
          <a:xfrm>
            <a:off x="768626" y="101116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8"/>
          <p:cNvSpPr txBox="1"/>
          <p:nvPr>
            <p:ph idx="1" type="body"/>
          </p:nvPr>
        </p:nvSpPr>
        <p:spPr>
          <a:xfrm>
            <a:off x="838200" y="2594113"/>
            <a:ext cx="10515600" cy="358285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1" name="Google Shape;3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10"/>
          <p:cNvSpPr txBox="1"/>
          <p:nvPr>
            <p:ph type="title"/>
          </p:nvPr>
        </p:nvSpPr>
        <p:spPr>
          <a:xfrm>
            <a:off x="838200" y="90804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1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1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1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1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12"/>
          <p:cNvSpPr txBox="1"/>
          <p:nvPr>
            <p:ph type="title"/>
          </p:nvPr>
        </p:nvSpPr>
        <p:spPr>
          <a:xfrm>
            <a:off x="838200" y="90804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5" name="Shape 55"/>
        <p:cNvGrpSpPr/>
        <p:nvPr/>
      </p:nvGrpSpPr>
      <p:grpSpPr>
        <a:xfrm>
          <a:off x="0" y="0"/>
          <a:ext cx="0" cy="0"/>
          <a:chOff x="0" y="0"/>
          <a:chExt cx="0" cy="0"/>
        </a:xfrm>
      </p:grpSpPr>
      <p:sp>
        <p:nvSpPr>
          <p:cNvPr id="56" name="Google Shape;56;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8" name="Google Shape;58;p1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p1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4"/>
          <p:cNvSpPr/>
          <p:nvPr>
            <p:ph idx="2" type="pic"/>
          </p:nvPr>
        </p:nvSpPr>
        <p:spPr>
          <a:xfrm>
            <a:off x="5183188" y="987425"/>
            <a:ext cx="6172200" cy="4873625"/>
          </a:xfrm>
          <a:prstGeom prst="rect">
            <a:avLst/>
          </a:prstGeom>
          <a:noFill/>
          <a:ln>
            <a:noFill/>
          </a:ln>
        </p:spPr>
      </p:sp>
      <p:sp>
        <p:nvSpPr>
          <p:cNvPr id="65" name="Google Shape;65;p1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 name="Google Shape;66;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9" name="Shape 69"/>
        <p:cNvGrpSpPr/>
        <p:nvPr/>
      </p:nvGrpSpPr>
      <p:grpSpPr>
        <a:xfrm>
          <a:off x="0" y="0"/>
          <a:ext cx="0" cy="0"/>
          <a:chOff x="0" y="0"/>
          <a:chExt cx="0" cy="0"/>
        </a:xfrm>
      </p:grpSpPr>
      <p:sp>
        <p:nvSpPr>
          <p:cNvPr id="70" name="Google Shape;70;p15"/>
          <p:cNvSpPr txBox="1"/>
          <p:nvPr>
            <p:ph type="title"/>
          </p:nvPr>
        </p:nvSpPr>
        <p:spPr>
          <a:xfrm>
            <a:off x="838200" y="90804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5"/>
          <p:cNvSpPr txBox="1"/>
          <p:nvPr>
            <p:ph idx="1" type="body"/>
          </p:nvPr>
        </p:nvSpPr>
        <p:spPr>
          <a:xfrm rot="5400000">
            <a:off x="3920331" y="-711994"/>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5" name="Shape 75"/>
        <p:cNvGrpSpPr/>
        <p:nvPr/>
      </p:nvGrpSpPr>
      <p:grpSpPr>
        <a:xfrm>
          <a:off x="0" y="0"/>
          <a:ext cx="0" cy="0"/>
          <a:chOff x="0" y="0"/>
          <a:chExt cx="0" cy="0"/>
        </a:xfrm>
      </p:grpSpPr>
      <p:sp>
        <p:nvSpPr>
          <p:cNvPr id="76" name="Google Shape;76;p1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1" name="Shape 81"/>
        <p:cNvGrpSpPr/>
        <p:nvPr/>
      </p:nvGrpSpPr>
      <p:grpSpPr>
        <a:xfrm>
          <a:off x="0" y="0"/>
          <a:ext cx="0" cy="0"/>
          <a:chOff x="0" y="0"/>
          <a:chExt cx="0" cy="0"/>
        </a:xfrm>
      </p:grpSpPr>
      <p:sp>
        <p:nvSpPr>
          <p:cNvPr id="82" name="Google Shape;82;p17"/>
          <p:cNvSpPr txBox="1"/>
          <p:nvPr>
            <p:ph type="title"/>
          </p:nvPr>
        </p:nvSpPr>
        <p:spPr>
          <a:xfrm>
            <a:off x="838200" y="908049"/>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2" name="Shape 92"/>
        <p:cNvGrpSpPr/>
        <p:nvPr/>
      </p:nvGrpSpPr>
      <p:grpSpPr>
        <a:xfrm>
          <a:off x="0" y="0"/>
          <a:ext cx="0" cy="0"/>
          <a:chOff x="0" y="0"/>
          <a:chExt cx="0" cy="0"/>
        </a:xfrm>
      </p:grpSpPr>
      <p:sp>
        <p:nvSpPr>
          <p:cNvPr id="93" name="Google Shape;93;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8" name="Shape 98"/>
        <p:cNvGrpSpPr/>
        <p:nvPr/>
      </p:nvGrpSpPr>
      <p:grpSpPr>
        <a:xfrm>
          <a:off x="0" y="0"/>
          <a:ext cx="0" cy="0"/>
          <a:chOff x="0" y="0"/>
          <a:chExt cx="0" cy="0"/>
        </a:xfrm>
      </p:grpSpPr>
      <p:sp>
        <p:nvSpPr>
          <p:cNvPr id="99" name="Google Shape;9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4" name="Shape 104"/>
        <p:cNvGrpSpPr/>
        <p:nvPr/>
      </p:nvGrpSpPr>
      <p:grpSpPr>
        <a:xfrm>
          <a:off x="0" y="0"/>
          <a:ext cx="0" cy="0"/>
          <a:chOff x="0" y="0"/>
          <a:chExt cx="0" cy="0"/>
        </a:xfrm>
      </p:grpSpPr>
      <p:sp>
        <p:nvSpPr>
          <p:cNvPr id="105" name="Google Shape;105;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07" name="Google Shape;10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0" name="Shape 110"/>
        <p:cNvGrpSpPr/>
        <p:nvPr/>
      </p:nvGrpSpPr>
      <p:grpSpPr>
        <a:xfrm>
          <a:off x="0" y="0"/>
          <a:ext cx="0" cy="0"/>
          <a:chOff x="0" y="0"/>
          <a:chExt cx="0" cy="0"/>
        </a:xfrm>
      </p:grpSpPr>
      <p:sp>
        <p:nvSpPr>
          <p:cNvPr id="111" name="Google Shape;11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7" name="Shape 117"/>
        <p:cNvGrpSpPr/>
        <p:nvPr/>
      </p:nvGrpSpPr>
      <p:grpSpPr>
        <a:xfrm>
          <a:off x="0" y="0"/>
          <a:ext cx="0" cy="0"/>
          <a:chOff x="0" y="0"/>
          <a:chExt cx="0" cy="0"/>
        </a:xfrm>
      </p:grpSpPr>
      <p:sp>
        <p:nvSpPr>
          <p:cNvPr id="118" name="Google Shape;118;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2" name="Google Shape;122;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6" name="Shape 126"/>
        <p:cNvGrpSpPr/>
        <p:nvPr/>
      </p:nvGrpSpPr>
      <p:grpSpPr>
        <a:xfrm>
          <a:off x="0" y="0"/>
          <a:ext cx="0" cy="0"/>
          <a:chOff x="0" y="0"/>
          <a:chExt cx="0" cy="0"/>
        </a:xfrm>
      </p:grpSpPr>
      <p:sp>
        <p:nvSpPr>
          <p:cNvPr id="127" name="Google Shape;127;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1" name="Shape 131"/>
        <p:cNvGrpSpPr/>
        <p:nvPr/>
      </p:nvGrpSpPr>
      <p:grpSpPr>
        <a:xfrm>
          <a:off x="0" y="0"/>
          <a:ext cx="0" cy="0"/>
          <a:chOff x="0" y="0"/>
          <a:chExt cx="0" cy="0"/>
        </a:xfrm>
      </p:grpSpPr>
      <p:sp>
        <p:nvSpPr>
          <p:cNvPr id="132" name="Google Shape;13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5" name="Shape 135"/>
        <p:cNvGrpSpPr/>
        <p:nvPr/>
      </p:nvGrpSpPr>
      <p:grpSpPr>
        <a:xfrm>
          <a:off x="0" y="0"/>
          <a:ext cx="0" cy="0"/>
          <a:chOff x="0" y="0"/>
          <a:chExt cx="0" cy="0"/>
        </a:xfrm>
      </p:grpSpPr>
      <p:sp>
        <p:nvSpPr>
          <p:cNvPr id="136" name="Google Shape;136;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8" name="Google Shape;138;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9" name="Google Shape;139;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2" name="Shape 142"/>
        <p:cNvGrpSpPr/>
        <p:nvPr/>
      </p:nvGrpSpPr>
      <p:grpSpPr>
        <a:xfrm>
          <a:off x="0" y="0"/>
          <a:ext cx="0" cy="0"/>
          <a:chOff x="0" y="0"/>
          <a:chExt cx="0" cy="0"/>
        </a:xfrm>
      </p:grpSpPr>
      <p:sp>
        <p:nvSpPr>
          <p:cNvPr id="143" name="Google Shape;143;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7"/>
          <p:cNvSpPr/>
          <p:nvPr>
            <p:ph idx="2" type="pic"/>
          </p:nvPr>
        </p:nvSpPr>
        <p:spPr>
          <a:xfrm>
            <a:off x="5183188" y="987425"/>
            <a:ext cx="6172200" cy="4873625"/>
          </a:xfrm>
          <a:prstGeom prst="rect">
            <a:avLst/>
          </a:prstGeom>
          <a:noFill/>
          <a:ln>
            <a:noFill/>
          </a:ln>
        </p:spPr>
      </p:sp>
      <p:sp>
        <p:nvSpPr>
          <p:cNvPr id="145" name="Google Shape;145;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6" name="Google Shape;146;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9" name="Shape 149"/>
        <p:cNvGrpSpPr/>
        <p:nvPr/>
      </p:nvGrpSpPr>
      <p:grpSpPr>
        <a:xfrm>
          <a:off x="0" y="0"/>
          <a:ext cx="0" cy="0"/>
          <a:chOff x="0" y="0"/>
          <a:chExt cx="0" cy="0"/>
        </a:xfrm>
      </p:grpSpPr>
      <p:sp>
        <p:nvSpPr>
          <p:cNvPr id="150" name="Google Shape;15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5" name="Shape 155"/>
        <p:cNvGrpSpPr/>
        <p:nvPr/>
      </p:nvGrpSpPr>
      <p:grpSpPr>
        <a:xfrm>
          <a:off x="0" y="0"/>
          <a:ext cx="0" cy="0"/>
          <a:chOff x="0" y="0"/>
          <a:chExt cx="0" cy="0"/>
        </a:xfrm>
      </p:grpSpPr>
      <p:sp>
        <p:nvSpPr>
          <p:cNvPr id="156" name="Google Shape;156;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61" name="Shape 161"/>
        <p:cNvGrpSpPr/>
        <p:nvPr/>
      </p:nvGrpSpPr>
      <p:grpSpPr>
        <a:xfrm>
          <a:off x="0" y="0"/>
          <a:ext cx="0" cy="0"/>
          <a:chOff x="0" y="0"/>
          <a:chExt cx="0" cy="0"/>
        </a:xfrm>
      </p:grpSpPr>
      <p:sp>
        <p:nvSpPr>
          <p:cNvPr id="162" name="Google Shape;16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2" name="Shape 172"/>
        <p:cNvGrpSpPr/>
        <p:nvPr/>
      </p:nvGrpSpPr>
      <p:grpSpPr>
        <a:xfrm>
          <a:off x="0" y="0"/>
          <a:ext cx="0" cy="0"/>
          <a:chOff x="0" y="0"/>
          <a:chExt cx="0" cy="0"/>
        </a:xfrm>
      </p:grpSpPr>
      <p:sp>
        <p:nvSpPr>
          <p:cNvPr id="173" name="Google Shape;173;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5" name="Google Shape;17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8" name="Shape 178"/>
        <p:cNvGrpSpPr/>
        <p:nvPr/>
      </p:nvGrpSpPr>
      <p:grpSpPr>
        <a:xfrm>
          <a:off x="0" y="0"/>
          <a:ext cx="0" cy="0"/>
          <a:chOff x="0" y="0"/>
          <a:chExt cx="0" cy="0"/>
        </a:xfrm>
      </p:grpSpPr>
      <p:sp>
        <p:nvSpPr>
          <p:cNvPr id="179" name="Google Shape;179;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4" name="Shape 184"/>
        <p:cNvGrpSpPr/>
        <p:nvPr/>
      </p:nvGrpSpPr>
      <p:grpSpPr>
        <a:xfrm>
          <a:off x="0" y="0"/>
          <a:ext cx="0" cy="0"/>
          <a:chOff x="0" y="0"/>
          <a:chExt cx="0" cy="0"/>
        </a:xfrm>
      </p:grpSpPr>
      <p:sp>
        <p:nvSpPr>
          <p:cNvPr id="185" name="Google Shape;185;p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87" name="Google Shape;18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0" name="Shape 190"/>
        <p:cNvGrpSpPr/>
        <p:nvPr/>
      </p:nvGrpSpPr>
      <p:grpSpPr>
        <a:xfrm>
          <a:off x="0" y="0"/>
          <a:ext cx="0" cy="0"/>
          <a:chOff x="0" y="0"/>
          <a:chExt cx="0" cy="0"/>
        </a:xfrm>
      </p:grpSpPr>
      <p:sp>
        <p:nvSpPr>
          <p:cNvPr id="191" name="Google Shape;19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 name="Google Shape;19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7" name="Shape 197"/>
        <p:cNvGrpSpPr/>
        <p:nvPr/>
      </p:nvGrpSpPr>
      <p:grpSpPr>
        <a:xfrm>
          <a:off x="0" y="0"/>
          <a:ext cx="0" cy="0"/>
          <a:chOff x="0" y="0"/>
          <a:chExt cx="0" cy="0"/>
        </a:xfrm>
      </p:grpSpPr>
      <p:sp>
        <p:nvSpPr>
          <p:cNvPr id="198" name="Google Shape;198;p3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0" name="Google Shape;200;p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02" name="Google Shape;202;p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6" name="Shape 206"/>
        <p:cNvGrpSpPr/>
        <p:nvPr/>
      </p:nvGrpSpPr>
      <p:grpSpPr>
        <a:xfrm>
          <a:off x="0" y="0"/>
          <a:ext cx="0" cy="0"/>
          <a:chOff x="0" y="0"/>
          <a:chExt cx="0" cy="0"/>
        </a:xfrm>
      </p:grpSpPr>
      <p:sp>
        <p:nvSpPr>
          <p:cNvPr id="207" name="Google Shape;207;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 name="Google Shape;20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1" name="Shape 211"/>
        <p:cNvGrpSpPr/>
        <p:nvPr/>
      </p:nvGrpSpPr>
      <p:grpSpPr>
        <a:xfrm>
          <a:off x="0" y="0"/>
          <a:ext cx="0" cy="0"/>
          <a:chOff x="0" y="0"/>
          <a:chExt cx="0" cy="0"/>
        </a:xfrm>
      </p:grpSpPr>
      <p:sp>
        <p:nvSpPr>
          <p:cNvPr id="212" name="Google Shape;21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5" name="Shape 215"/>
        <p:cNvGrpSpPr/>
        <p:nvPr/>
      </p:nvGrpSpPr>
      <p:grpSpPr>
        <a:xfrm>
          <a:off x="0" y="0"/>
          <a:ext cx="0" cy="0"/>
          <a:chOff x="0" y="0"/>
          <a:chExt cx="0" cy="0"/>
        </a:xfrm>
      </p:grpSpPr>
      <p:sp>
        <p:nvSpPr>
          <p:cNvPr id="216" name="Google Shape;216;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3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8" name="Google Shape;218;p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9" name="Google Shape;219;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2" name="Shape 222"/>
        <p:cNvGrpSpPr/>
        <p:nvPr/>
      </p:nvGrpSpPr>
      <p:grpSpPr>
        <a:xfrm>
          <a:off x="0" y="0"/>
          <a:ext cx="0" cy="0"/>
          <a:chOff x="0" y="0"/>
          <a:chExt cx="0" cy="0"/>
        </a:xfrm>
      </p:grpSpPr>
      <p:sp>
        <p:nvSpPr>
          <p:cNvPr id="223" name="Google Shape;223;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4" name="Google Shape;224;p40"/>
          <p:cNvSpPr/>
          <p:nvPr>
            <p:ph idx="2" type="pic"/>
          </p:nvPr>
        </p:nvSpPr>
        <p:spPr>
          <a:xfrm>
            <a:off x="5183188" y="987425"/>
            <a:ext cx="6172200" cy="4873625"/>
          </a:xfrm>
          <a:prstGeom prst="rect">
            <a:avLst/>
          </a:prstGeom>
          <a:noFill/>
          <a:ln>
            <a:noFill/>
          </a:ln>
        </p:spPr>
      </p:sp>
      <p:sp>
        <p:nvSpPr>
          <p:cNvPr id="225" name="Google Shape;225;p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6" name="Google Shape;22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9" name="Shape 229"/>
        <p:cNvGrpSpPr/>
        <p:nvPr/>
      </p:nvGrpSpPr>
      <p:grpSpPr>
        <a:xfrm>
          <a:off x="0" y="0"/>
          <a:ext cx="0" cy="0"/>
          <a:chOff x="0" y="0"/>
          <a:chExt cx="0" cy="0"/>
        </a:xfrm>
      </p:grpSpPr>
      <p:sp>
        <p:nvSpPr>
          <p:cNvPr id="230" name="Google Shape;230;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2" name="Google Shape;232;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5" name="Shape 235"/>
        <p:cNvGrpSpPr/>
        <p:nvPr/>
      </p:nvGrpSpPr>
      <p:grpSpPr>
        <a:xfrm>
          <a:off x="0" y="0"/>
          <a:ext cx="0" cy="0"/>
          <a:chOff x="0" y="0"/>
          <a:chExt cx="0" cy="0"/>
        </a:xfrm>
      </p:grpSpPr>
      <p:sp>
        <p:nvSpPr>
          <p:cNvPr id="236" name="Google Shape;236;p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4.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1.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5.xml"/><Relationship Id="rId10" Type="http://schemas.openxmlformats.org/officeDocument/2006/relationships/slideLayout" Target="../slideLayouts/slideLayout34.xml"/><Relationship Id="rId12" Type="http://schemas.openxmlformats.org/officeDocument/2006/relationships/theme" Target="../theme/theme3.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5"/>
          <p:cNvPicPr preferRelativeResize="0"/>
          <p:nvPr/>
        </p:nvPicPr>
        <p:blipFill rotWithShape="1">
          <a:blip r:embed="rId1">
            <a:alphaModFix/>
          </a:blip>
          <a:srcRect b="0" l="0" r="0" t="0"/>
          <a:stretch/>
        </p:blipFill>
        <p:spPr>
          <a:xfrm>
            <a:off x="0" y="0"/>
            <a:ext cx="12192000" cy="6858000"/>
          </a:xfrm>
          <a:prstGeom prst="rect">
            <a:avLst/>
          </a:prstGeom>
          <a:noFill/>
          <a:ln>
            <a:noFill/>
          </a:ln>
        </p:spPr>
      </p:pic>
      <p:sp>
        <p:nvSpPr>
          <p:cNvPr id="7" name="Google Shape;7;p5"/>
          <p:cNvSpPr txBox="1"/>
          <p:nvPr>
            <p:ph type="title"/>
          </p:nvPr>
        </p:nvSpPr>
        <p:spPr>
          <a:xfrm>
            <a:off x="838200" y="908049"/>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5"/>
          <p:cNvSpPr txBox="1"/>
          <p:nvPr>
            <p:ph idx="1" type="body"/>
          </p:nvPr>
        </p:nvSpPr>
        <p:spPr>
          <a:xfrm>
            <a:off x="838200" y="2370137"/>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 name="Google Shape;9;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9" name="Google Shape;89;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8" name="Google Shape;168;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69" name="Google Shape;169;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0" name="Google Shape;170;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 name="Google Shape;171;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rive.google.com/drive/folders/1jocEg_Fc6Jq4os5QmVuF28fflubb3byn?usp=sharing"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
          <p:cNvSpPr/>
          <p:nvPr/>
        </p:nvSpPr>
        <p:spPr>
          <a:xfrm>
            <a:off x="8549640" y="1024128"/>
            <a:ext cx="3063240" cy="475488"/>
          </a:xfrm>
          <a:prstGeom prst="roundRect">
            <a:avLst>
              <a:gd fmla="val 4000" name="adj"/>
            </a:avLst>
          </a:prstGeom>
          <a:solidFill>
            <a:srgbClr val="D7DB4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7" name="Google Shape;247;p1"/>
          <p:cNvSpPr txBox="1"/>
          <p:nvPr/>
        </p:nvSpPr>
        <p:spPr>
          <a:xfrm>
            <a:off x="8549640" y="1024128"/>
            <a:ext cx="3063240" cy="475488"/>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None/>
            </a:pPr>
            <a:r>
              <a:rPr b="1" i="0" lang="en-US" sz="1050">
                <a:solidFill>
                  <a:srgbClr val="111111"/>
                </a:solidFill>
                <a:latin typeface="Arial"/>
                <a:ea typeface="Arial"/>
                <a:cs typeface="Arial"/>
                <a:sym typeface="Arial"/>
              </a:rPr>
              <a:t>DELETE THIS SLIDE BEFORE UPLOADING</a:t>
            </a:r>
            <a:endParaRPr/>
          </a:p>
        </p:txBody>
      </p:sp>
      <p:sp>
        <p:nvSpPr>
          <p:cNvPr id="248" name="Google Shape;248;p1"/>
          <p:cNvSpPr txBox="1"/>
          <p:nvPr/>
        </p:nvSpPr>
        <p:spPr>
          <a:xfrm>
            <a:off x="566928" y="1060704"/>
            <a:ext cx="77724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50">
                <a:solidFill>
                  <a:srgbClr val="156082"/>
                </a:solidFill>
                <a:latin typeface="Arial"/>
                <a:ea typeface="Arial"/>
                <a:cs typeface="Arial"/>
                <a:sym typeface="Arial"/>
              </a:rPr>
              <a:t>WORKING GROUP PANEL  ·  PANELIST SLIDE TEMPLATE</a:t>
            </a:r>
            <a:endParaRPr/>
          </a:p>
        </p:txBody>
      </p:sp>
      <p:sp>
        <p:nvSpPr>
          <p:cNvPr id="249" name="Google Shape;249;p1"/>
          <p:cNvSpPr txBox="1"/>
          <p:nvPr/>
        </p:nvSpPr>
        <p:spPr>
          <a:xfrm>
            <a:off x="566928" y="1353312"/>
            <a:ext cx="1005840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200">
                <a:solidFill>
                  <a:srgbClr val="0E2841"/>
                </a:solidFill>
                <a:latin typeface="Arial"/>
                <a:ea typeface="Arial"/>
                <a:cs typeface="Arial"/>
                <a:sym typeface="Arial"/>
              </a:rPr>
              <a:t>Overview slide</a:t>
            </a:r>
            <a:endParaRPr/>
          </a:p>
        </p:txBody>
      </p:sp>
      <p:sp>
        <p:nvSpPr>
          <p:cNvPr id="250" name="Google Shape;250;p1"/>
          <p:cNvSpPr txBox="1"/>
          <p:nvPr/>
        </p:nvSpPr>
        <p:spPr>
          <a:xfrm>
            <a:off x="566928" y="1993392"/>
            <a:ext cx="10607040" cy="82296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400">
                <a:solidFill>
                  <a:srgbClr val="5A6A80"/>
                </a:solidFill>
                <a:latin typeface="Arial"/>
                <a:ea typeface="Arial"/>
                <a:cs typeface="Arial"/>
                <a:sym typeface="Arial"/>
              </a:rPr>
              <a:t>Each working group panel seats two scientists and two stakeholders. You have three minutes and up to two slides before the moderated discussion opens. Type over the gray guidance text on the next two slides — everything in gray is a prompt, not content.</a:t>
            </a:r>
            <a:endParaRPr/>
          </a:p>
        </p:txBody>
      </p:sp>
      <p:sp>
        <p:nvSpPr>
          <p:cNvPr id="251" name="Google Shape;251;p1"/>
          <p:cNvSpPr/>
          <p:nvPr/>
        </p:nvSpPr>
        <p:spPr>
          <a:xfrm>
            <a:off x="566928" y="3154680"/>
            <a:ext cx="3477768" cy="169164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2" name="Google Shape;252;p1"/>
          <p:cNvSpPr txBox="1"/>
          <p:nvPr/>
        </p:nvSpPr>
        <p:spPr>
          <a:xfrm>
            <a:off x="841247" y="3429000"/>
            <a:ext cx="29291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a:solidFill>
                  <a:srgbClr val="0E2841"/>
                </a:solidFill>
                <a:latin typeface="Arial"/>
                <a:ea typeface="Arial"/>
                <a:cs typeface="Arial"/>
                <a:sym typeface="Arial"/>
              </a:rPr>
              <a:t>3 minutes</a:t>
            </a:r>
            <a:endParaRPr/>
          </a:p>
        </p:txBody>
      </p:sp>
      <p:sp>
        <p:nvSpPr>
          <p:cNvPr id="253" name="Google Shape;253;p1"/>
          <p:cNvSpPr txBox="1"/>
          <p:nvPr/>
        </p:nvSpPr>
        <p:spPr>
          <a:xfrm>
            <a:off x="841247" y="3886200"/>
            <a:ext cx="2929128" cy="82296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1250">
                <a:solidFill>
                  <a:srgbClr val="5A6A80"/>
                </a:solidFill>
                <a:latin typeface="Arial"/>
                <a:ea typeface="Arial"/>
                <a:cs typeface="Arial"/>
                <a:sym typeface="Arial"/>
              </a:rPr>
              <a:t>Your speaking time. Time limits will be enforced.</a:t>
            </a:r>
            <a:endParaRPr/>
          </a:p>
        </p:txBody>
      </p:sp>
      <p:sp>
        <p:nvSpPr>
          <p:cNvPr id="254" name="Google Shape;254;p1"/>
          <p:cNvSpPr/>
          <p:nvPr/>
        </p:nvSpPr>
        <p:spPr>
          <a:xfrm>
            <a:off x="4364736" y="3154680"/>
            <a:ext cx="3477768" cy="169164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5" name="Google Shape;255;p1"/>
          <p:cNvSpPr txBox="1"/>
          <p:nvPr/>
        </p:nvSpPr>
        <p:spPr>
          <a:xfrm>
            <a:off x="4639056" y="3429000"/>
            <a:ext cx="2929128"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a:solidFill>
                  <a:srgbClr val="0E2841"/>
                </a:solidFill>
                <a:latin typeface="Arial"/>
                <a:ea typeface="Arial"/>
                <a:cs typeface="Arial"/>
                <a:sym typeface="Arial"/>
              </a:rPr>
              <a:t>2 slides</a:t>
            </a:r>
            <a:endParaRPr/>
          </a:p>
        </p:txBody>
      </p:sp>
      <p:sp>
        <p:nvSpPr>
          <p:cNvPr id="256" name="Google Shape;256;p1"/>
          <p:cNvSpPr txBox="1"/>
          <p:nvPr/>
        </p:nvSpPr>
        <p:spPr>
          <a:xfrm>
            <a:off x="4639056" y="3886200"/>
            <a:ext cx="2929128" cy="82296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1250">
                <a:solidFill>
                  <a:srgbClr val="5A6A80"/>
                </a:solidFill>
                <a:latin typeface="Arial"/>
                <a:ea typeface="Arial"/>
                <a:cs typeface="Arial"/>
                <a:sym typeface="Arial"/>
              </a:rPr>
              <a:t>A maximum, not a target. One strong slide is often better.</a:t>
            </a:r>
            <a:endParaRPr/>
          </a:p>
        </p:txBody>
      </p:sp>
      <p:sp>
        <p:nvSpPr>
          <p:cNvPr id="257" name="Google Shape;257;p1"/>
          <p:cNvSpPr/>
          <p:nvPr/>
        </p:nvSpPr>
        <p:spPr>
          <a:xfrm>
            <a:off x="8162543" y="3154680"/>
            <a:ext cx="3477768" cy="169164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58" name="Google Shape;258;p1"/>
          <p:cNvSpPr txBox="1"/>
          <p:nvPr/>
        </p:nvSpPr>
        <p:spPr>
          <a:xfrm>
            <a:off x="8436864" y="3429000"/>
            <a:ext cx="29292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000">
                <a:solidFill>
                  <a:srgbClr val="0E2841"/>
                </a:solidFill>
                <a:latin typeface="Arial"/>
                <a:ea typeface="Arial"/>
                <a:cs typeface="Arial"/>
                <a:sym typeface="Arial"/>
              </a:rPr>
              <a:t>September </a:t>
            </a:r>
            <a:r>
              <a:rPr b="1" lang="en-US" sz="2000">
                <a:solidFill>
                  <a:srgbClr val="0E2841"/>
                </a:solidFill>
              </a:rPr>
              <a:t>9</a:t>
            </a:r>
            <a:endParaRPr/>
          </a:p>
        </p:txBody>
      </p:sp>
      <p:sp>
        <p:nvSpPr>
          <p:cNvPr id="259" name="Google Shape;259;p1"/>
          <p:cNvSpPr txBox="1"/>
          <p:nvPr/>
        </p:nvSpPr>
        <p:spPr>
          <a:xfrm>
            <a:off x="8436864" y="3886200"/>
            <a:ext cx="2929128" cy="82296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1250">
                <a:solidFill>
                  <a:srgbClr val="5A6A80"/>
                </a:solidFill>
                <a:latin typeface="Arial"/>
                <a:ea typeface="Arial"/>
                <a:cs typeface="Arial"/>
                <a:sym typeface="Arial"/>
              </a:rPr>
              <a:t>Upload to the shared Google Drive folder by Friday — link below.</a:t>
            </a:r>
            <a:endParaRPr/>
          </a:p>
        </p:txBody>
      </p:sp>
      <p:sp>
        <p:nvSpPr>
          <p:cNvPr id="260" name="Google Shape;260;p1"/>
          <p:cNvSpPr txBox="1"/>
          <p:nvPr/>
        </p:nvSpPr>
        <p:spPr>
          <a:xfrm>
            <a:off x="566928" y="5230368"/>
            <a:ext cx="548640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300" u="sng">
                <a:solidFill>
                  <a:srgbClr val="156082"/>
                </a:solidFill>
                <a:latin typeface="Arial"/>
                <a:ea typeface="Arial"/>
                <a:cs typeface="Arial"/>
                <a:sym typeface="Arial"/>
                <a:hlinkClick r:id="rId3">
                  <a:extLst>
                    <a:ext uri="{A12FA001-AC4F-418D-AE19-62706E023703}">
                      <ahyp:hlinkClr val="tx"/>
                    </a:ext>
                  </a:extLst>
                </a:hlinkClick>
              </a:rPr>
              <a:t>Open the shared drive folder →</a:t>
            </a:r>
            <a:endParaRPr/>
          </a:p>
        </p:txBody>
      </p:sp>
      <p:sp>
        <p:nvSpPr>
          <p:cNvPr id="261" name="Google Shape;261;p1"/>
          <p:cNvSpPr txBox="1"/>
          <p:nvPr/>
        </p:nvSpPr>
        <p:spPr>
          <a:xfrm>
            <a:off x="566928" y="5632704"/>
            <a:ext cx="10607040" cy="27432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1" lang="en-US" sz="1250">
                <a:solidFill>
                  <a:srgbClr val="5A6A80"/>
                </a:solidFill>
                <a:latin typeface="Arial"/>
                <a:ea typeface="Arial"/>
                <a:cs typeface="Arial"/>
                <a:sym typeface="Arial"/>
              </a:rPr>
              <a:t>Please send any questions you'd like raised during the discussion to your working group leads, ahead of the panel.</a:t>
            </a:r>
            <a:endParaRPr/>
          </a:p>
        </p:txBody>
      </p:sp>
      <p:pic>
        <p:nvPicPr>
          <p:cNvPr id="262" name="Google Shape;262;p1" title="CMS_poster_banner_2025.png"/>
          <p:cNvPicPr preferRelativeResize="0"/>
          <p:nvPr/>
        </p:nvPicPr>
        <p:blipFill>
          <a:blip r:embed="rId4">
            <a:alphaModFix/>
          </a:blip>
          <a:stretch>
            <a:fillRect/>
          </a:stretch>
        </p:blipFill>
        <p:spPr>
          <a:xfrm>
            <a:off x="116625" y="145250"/>
            <a:ext cx="11954601" cy="725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
          <p:cNvSpPr txBox="1"/>
          <p:nvPr/>
        </p:nvSpPr>
        <p:spPr>
          <a:xfrm>
            <a:off x="566928" y="1060704"/>
            <a:ext cx="86868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50">
                <a:solidFill>
                  <a:srgbClr val="8A96A8"/>
                </a:solidFill>
                <a:latin typeface="Arial"/>
                <a:ea typeface="Arial"/>
                <a:cs typeface="Arial"/>
                <a:sym typeface="Arial"/>
              </a:rPr>
              <a:t>WORKING GROUP NAME — BIOMASS, FIRE, WET CARBON, ATMOSPHERIC FLUX, OR METHANE</a:t>
            </a:r>
            <a:endParaRPr/>
          </a:p>
        </p:txBody>
      </p:sp>
      <p:sp>
        <p:nvSpPr>
          <p:cNvPr id="269" name="Google Shape;269;p2"/>
          <p:cNvSpPr txBox="1"/>
          <p:nvPr/>
        </p:nvSpPr>
        <p:spPr>
          <a:xfrm>
            <a:off x="566928" y="1335024"/>
            <a:ext cx="777240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000">
                <a:solidFill>
                  <a:srgbClr val="0E2841"/>
                </a:solidFill>
                <a:latin typeface="Arial"/>
                <a:ea typeface="Arial"/>
                <a:cs typeface="Arial"/>
                <a:sym typeface="Arial"/>
              </a:rPr>
              <a:t>Your Name</a:t>
            </a:r>
            <a:endParaRPr/>
          </a:p>
        </p:txBody>
      </p:sp>
      <p:sp>
        <p:nvSpPr>
          <p:cNvPr id="270" name="Google Shape;270;p2"/>
          <p:cNvSpPr txBox="1"/>
          <p:nvPr/>
        </p:nvSpPr>
        <p:spPr>
          <a:xfrm>
            <a:off x="566928" y="1920240"/>
            <a:ext cx="7772400" cy="29260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1" lang="en-US" sz="1400">
                <a:solidFill>
                  <a:srgbClr val="8A96A8"/>
                </a:solidFill>
                <a:latin typeface="Arial"/>
                <a:ea typeface="Arial"/>
                <a:cs typeface="Arial"/>
                <a:sym typeface="Arial"/>
              </a:rPr>
              <a:t>Organization  ·  Role  ·  Scientist or stakeholder seat</a:t>
            </a:r>
            <a:endParaRPr/>
          </a:p>
        </p:txBody>
      </p:sp>
      <p:sp>
        <p:nvSpPr>
          <p:cNvPr id="271" name="Google Shape;271;p2"/>
          <p:cNvSpPr/>
          <p:nvPr/>
        </p:nvSpPr>
        <p:spPr>
          <a:xfrm>
            <a:off x="566928" y="2468880"/>
            <a:ext cx="5257800" cy="361188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2" name="Google Shape;272;p2"/>
          <p:cNvSpPr txBox="1"/>
          <p:nvPr/>
        </p:nvSpPr>
        <p:spPr>
          <a:xfrm>
            <a:off x="914400" y="2724912"/>
            <a:ext cx="45720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50">
                <a:solidFill>
                  <a:srgbClr val="156082"/>
                </a:solidFill>
                <a:latin typeface="Arial"/>
                <a:ea typeface="Arial"/>
                <a:cs typeface="Arial"/>
                <a:sym typeface="Arial"/>
              </a:rPr>
              <a:t>WHAT I WORK ON</a:t>
            </a:r>
            <a:endParaRPr/>
          </a:p>
        </p:txBody>
      </p:sp>
      <p:sp>
        <p:nvSpPr>
          <p:cNvPr id="273" name="Google Shape;273;p2"/>
          <p:cNvSpPr txBox="1"/>
          <p:nvPr/>
        </p:nvSpPr>
        <p:spPr>
          <a:xfrm>
            <a:off x="914400" y="3054096"/>
            <a:ext cx="4572000" cy="91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1" lang="en-US" sz="1350">
                <a:solidFill>
                  <a:srgbClr val="8A96A8"/>
                </a:solidFill>
                <a:latin typeface="Arial"/>
                <a:ea typeface="Arial"/>
                <a:cs typeface="Arial"/>
                <a:sym typeface="Arial"/>
              </a:rPr>
              <a:t>The work you do — enough for the room to place you, not a project history.</a:t>
            </a:r>
            <a:endParaRPr/>
          </a:p>
        </p:txBody>
      </p:sp>
      <p:sp>
        <p:nvSpPr>
          <p:cNvPr id="274" name="Google Shape;274;p2"/>
          <p:cNvSpPr txBox="1"/>
          <p:nvPr/>
        </p:nvSpPr>
        <p:spPr>
          <a:xfrm>
            <a:off x="914400" y="4224528"/>
            <a:ext cx="45720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50">
                <a:solidFill>
                  <a:srgbClr val="156082"/>
                </a:solidFill>
                <a:latin typeface="Arial"/>
                <a:ea typeface="Arial"/>
                <a:cs typeface="Arial"/>
                <a:sym typeface="Arial"/>
              </a:rPr>
              <a:t>MY CONNECTION TO THIS WORKING GROUP</a:t>
            </a:r>
            <a:endParaRPr/>
          </a:p>
        </p:txBody>
      </p:sp>
      <p:sp>
        <p:nvSpPr>
          <p:cNvPr id="275" name="Google Shape;275;p2"/>
          <p:cNvSpPr txBox="1"/>
          <p:nvPr/>
        </p:nvSpPr>
        <p:spPr>
          <a:xfrm>
            <a:off x="914400" y="4553712"/>
            <a:ext cx="4572000" cy="100584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1" lang="en-US" sz="1350">
                <a:solidFill>
                  <a:srgbClr val="8A96A8"/>
                </a:solidFill>
                <a:latin typeface="Arial"/>
                <a:ea typeface="Arial"/>
                <a:cs typeface="Arial"/>
                <a:sym typeface="Arial"/>
              </a:rPr>
              <a:t>The data you use, the decisions it feeds, or the science you contribute.</a:t>
            </a:r>
            <a:endParaRPr/>
          </a:p>
        </p:txBody>
      </p:sp>
      <p:sp>
        <p:nvSpPr>
          <p:cNvPr id="276" name="Google Shape;276;p2"/>
          <p:cNvSpPr/>
          <p:nvPr/>
        </p:nvSpPr>
        <p:spPr>
          <a:xfrm>
            <a:off x="6364224" y="2468880"/>
            <a:ext cx="5257800" cy="3611880"/>
          </a:xfrm>
          <a:prstGeom prst="roundRect">
            <a:avLst>
              <a:gd fmla="val 4000" name="adj"/>
            </a:avLst>
          </a:prstGeom>
          <a:solidFill>
            <a:srgbClr val="FFFFFF"/>
          </a:solidFill>
          <a:ln cap="flat" cmpd="sng" w="12700">
            <a:solidFill>
              <a:srgbClr val="B8C0CC"/>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77" name="Google Shape;277;p2"/>
          <p:cNvSpPr txBox="1"/>
          <p:nvPr/>
        </p:nvSpPr>
        <p:spPr>
          <a:xfrm>
            <a:off x="6729984" y="2468880"/>
            <a:ext cx="4526280" cy="3611880"/>
          </a:xfrm>
          <a:prstGeom prst="rect">
            <a:avLst/>
          </a:prstGeom>
          <a:noFill/>
          <a:ln>
            <a:noFill/>
          </a:ln>
        </p:spPr>
        <p:txBody>
          <a:bodyPr anchorCtr="0" anchor="ctr" bIns="0" lIns="0" spcFirstLastPara="1" rIns="0" wrap="square" tIns="0">
            <a:spAutoFit/>
          </a:bodyPr>
          <a:lstStyle/>
          <a:p>
            <a:pPr indent="0" lvl="0" marL="0" marR="0" rtl="0" algn="ctr">
              <a:lnSpc>
                <a:spcPct val="130000"/>
              </a:lnSpc>
              <a:spcBef>
                <a:spcPts val="0"/>
              </a:spcBef>
              <a:spcAft>
                <a:spcPts val="0"/>
              </a:spcAft>
              <a:buNone/>
            </a:pPr>
            <a:r>
              <a:rPr b="0" i="1" lang="en-US" sz="1300">
                <a:solidFill>
                  <a:srgbClr val="8A96A8"/>
                </a:solidFill>
                <a:latin typeface="Arial"/>
                <a:ea typeface="Arial"/>
                <a:cs typeface="Arial"/>
                <a:sym typeface="Arial"/>
              </a:rPr>
              <a:t>Replace this box with one visual</a:t>
            </a:r>
            <a:endParaRPr/>
          </a:p>
          <a:p>
            <a:pPr indent="0" lvl="0" marL="0" marR="0" rtl="0" algn="ctr">
              <a:lnSpc>
                <a:spcPct val="130000"/>
              </a:lnSpc>
              <a:spcBef>
                <a:spcPts val="0"/>
              </a:spcBef>
              <a:spcAft>
                <a:spcPts val="0"/>
              </a:spcAft>
              <a:buNone/>
            </a:pPr>
            <a:r>
              <a:t/>
            </a:r>
            <a:endParaRPr b="0" i="1" sz="1300">
              <a:solidFill>
                <a:srgbClr val="8A96A8"/>
              </a:solidFill>
              <a:latin typeface="Arial"/>
              <a:ea typeface="Arial"/>
              <a:cs typeface="Arial"/>
              <a:sym typeface="Arial"/>
            </a:endParaRPr>
          </a:p>
          <a:p>
            <a:pPr indent="0" lvl="0" marL="0" marR="0" rtl="0" algn="ctr">
              <a:lnSpc>
                <a:spcPct val="130000"/>
              </a:lnSpc>
              <a:spcBef>
                <a:spcPts val="0"/>
              </a:spcBef>
              <a:spcAft>
                <a:spcPts val="0"/>
              </a:spcAft>
              <a:buNone/>
            </a:pPr>
            <a:r>
              <a:rPr b="0" i="1" lang="en-US" sz="1300">
                <a:solidFill>
                  <a:srgbClr val="8A96A8"/>
                </a:solidFill>
                <a:latin typeface="Arial"/>
                <a:ea typeface="Arial"/>
                <a:cs typeface="Arial"/>
                <a:sym typeface="Arial"/>
              </a:rPr>
              <a:t>A map, a result, a system you operate.</a:t>
            </a:r>
            <a:endParaRPr/>
          </a:p>
        </p:txBody>
      </p:sp>
      <p:sp>
        <p:nvSpPr>
          <p:cNvPr id="278" name="Google Shape;278;p2"/>
          <p:cNvSpPr txBox="1"/>
          <p:nvPr/>
        </p:nvSpPr>
        <p:spPr>
          <a:xfrm>
            <a:off x="566928" y="6272784"/>
            <a:ext cx="77724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00">
                <a:solidFill>
                  <a:srgbClr val="8A96A8"/>
                </a:solidFill>
                <a:latin typeface="Arial"/>
                <a:ea typeface="Arial"/>
                <a:cs typeface="Arial"/>
                <a:sym typeface="Arial"/>
              </a:rPr>
              <a:t>PANELIST SLIDE 1 OF 2  ·  WHO YOU ARE</a:t>
            </a:r>
            <a:endParaRPr/>
          </a:p>
        </p:txBody>
      </p:sp>
      <p:sp>
        <p:nvSpPr>
          <p:cNvPr id="279" name="Google Shape;279;p2"/>
          <p:cNvSpPr txBox="1"/>
          <p:nvPr/>
        </p:nvSpPr>
        <p:spPr>
          <a:xfrm>
            <a:off x="7498079" y="6272784"/>
            <a:ext cx="4114800" cy="2377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900">
                <a:solidFill>
                  <a:srgbClr val="8A96A8"/>
                </a:solidFill>
                <a:latin typeface="Arial"/>
                <a:ea typeface="Arial"/>
                <a:cs typeface="Arial"/>
                <a:sym typeface="Arial"/>
              </a:rPr>
              <a:t>CMS 2026 Virtual Science Team Meeting</a:t>
            </a:r>
            <a:endParaRPr/>
          </a:p>
        </p:txBody>
      </p:sp>
      <p:pic>
        <p:nvPicPr>
          <p:cNvPr id="280" name="Google Shape;280;p2" title="CMS_poster_banner_2025.png"/>
          <p:cNvPicPr preferRelativeResize="0"/>
          <p:nvPr/>
        </p:nvPicPr>
        <p:blipFill>
          <a:blip r:embed="rId3">
            <a:alphaModFix/>
          </a:blip>
          <a:stretch>
            <a:fillRect/>
          </a:stretch>
        </p:blipFill>
        <p:spPr>
          <a:xfrm>
            <a:off x="116625" y="145250"/>
            <a:ext cx="11954601" cy="725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
          <p:cNvSpPr txBox="1"/>
          <p:nvPr/>
        </p:nvSpPr>
        <p:spPr>
          <a:xfrm>
            <a:off x="566928" y="1115568"/>
            <a:ext cx="10607040" cy="6400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1" lang="en-US" sz="3000">
                <a:solidFill>
                  <a:srgbClr val="8A96A8"/>
                </a:solidFill>
                <a:latin typeface="Arial"/>
                <a:ea typeface="Arial"/>
                <a:cs typeface="Arial"/>
                <a:sym typeface="Arial"/>
              </a:rPr>
              <a:t>Main Takeaway - write as the title</a:t>
            </a:r>
            <a:endParaRPr/>
          </a:p>
        </p:txBody>
      </p:sp>
      <p:sp>
        <p:nvSpPr>
          <p:cNvPr id="287" name="Google Shape;287;p3"/>
          <p:cNvSpPr/>
          <p:nvPr/>
        </p:nvSpPr>
        <p:spPr>
          <a:xfrm>
            <a:off x="566928" y="2377440"/>
            <a:ext cx="3471672" cy="228600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8" name="Google Shape;288;p3"/>
          <p:cNvSpPr txBox="1"/>
          <p:nvPr/>
        </p:nvSpPr>
        <p:spPr>
          <a:xfrm>
            <a:off x="859536" y="2606040"/>
            <a:ext cx="2886456"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800">
                <a:solidFill>
                  <a:srgbClr val="156082"/>
                </a:solidFill>
                <a:latin typeface="Arial"/>
                <a:ea typeface="Arial"/>
                <a:cs typeface="Arial"/>
                <a:sym typeface="Arial"/>
              </a:rPr>
              <a:t>01</a:t>
            </a:r>
            <a:endParaRPr/>
          </a:p>
        </p:txBody>
      </p:sp>
      <p:sp>
        <p:nvSpPr>
          <p:cNvPr id="289" name="Google Shape;289;p3"/>
          <p:cNvSpPr txBox="1"/>
          <p:nvPr/>
        </p:nvSpPr>
        <p:spPr>
          <a:xfrm>
            <a:off x="859536" y="2980944"/>
            <a:ext cx="2886456"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600">
                <a:solidFill>
                  <a:srgbClr val="0E2841"/>
                </a:solidFill>
                <a:latin typeface="Arial"/>
                <a:ea typeface="Arial"/>
                <a:cs typeface="Arial"/>
                <a:sym typeface="Arial"/>
              </a:rPr>
              <a:t>Observation</a:t>
            </a:r>
            <a:endParaRPr/>
          </a:p>
        </p:txBody>
      </p:sp>
      <p:sp>
        <p:nvSpPr>
          <p:cNvPr id="290" name="Google Shape;290;p3"/>
          <p:cNvSpPr txBox="1"/>
          <p:nvPr/>
        </p:nvSpPr>
        <p:spPr>
          <a:xfrm>
            <a:off x="859536" y="3383280"/>
            <a:ext cx="2886456" cy="109728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1" lang="en-US" sz="1300">
                <a:solidFill>
                  <a:srgbClr val="8A96A8"/>
                </a:solidFill>
                <a:latin typeface="Arial"/>
                <a:ea typeface="Arial"/>
                <a:cs typeface="Arial"/>
                <a:sym typeface="Arial"/>
              </a:rPr>
              <a:t>One thing you have seen that the room should know.</a:t>
            </a:r>
            <a:endParaRPr/>
          </a:p>
        </p:txBody>
      </p:sp>
      <p:sp>
        <p:nvSpPr>
          <p:cNvPr id="291" name="Google Shape;291;p3"/>
          <p:cNvSpPr/>
          <p:nvPr/>
        </p:nvSpPr>
        <p:spPr>
          <a:xfrm>
            <a:off x="4358640" y="2377440"/>
            <a:ext cx="3471672" cy="228600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2" name="Google Shape;292;p3"/>
          <p:cNvSpPr txBox="1"/>
          <p:nvPr/>
        </p:nvSpPr>
        <p:spPr>
          <a:xfrm>
            <a:off x="4651248" y="2606040"/>
            <a:ext cx="2886456"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800">
                <a:solidFill>
                  <a:srgbClr val="156082"/>
                </a:solidFill>
                <a:latin typeface="Arial"/>
                <a:ea typeface="Arial"/>
                <a:cs typeface="Arial"/>
                <a:sym typeface="Arial"/>
              </a:rPr>
              <a:t>02</a:t>
            </a:r>
            <a:endParaRPr/>
          </a:p>
        </p:txBody>
      </p:sp>
      <p:sp>
        <p:nvSpPr>
          <p:cNvPr id="293" name="Google Shape;293;p3"/>
          <p:cNvSpPr txBox="1"/>
          <p:nvPr/>
        </p:nvSpPr>
        <p:spPr>
          <a:xfrm>
            <a:off x="4651248" y="2980944"/>
            <a:ext cx="2886456"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600">
                <a:solidFill>
                  <a:srgbClr val="0E2841"/>
                </a:solidFill>
                <a:latin typeface="Arial"/>
                <a:ea typeface="Arial"/>
                <a:cs typeface="Arial"/>
                <a:sym typeface="Arial"/>
              </a:rPr>
              <a:t>Why it matters</a:t>
            </a:r>
            <a:endParaRPr/>
          </a:p>
        </p:txBody>
      </p:sp>
      <p:sp>
        <p:nvSpPr>
          <p:cNvPr id="294" name="Google Shape;294;p3"/>
          <p:cNvSpPr txBox="1"/>
          <p:nvPr/>
        </p:nvSpPr>
        <p:spPr>
          <a:xfrm>
            <a:off x="4651248" y="3383280"/>
            <a:ext cx="2886456" cy="109728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1" lang="en-US" sz="1300">
                <a:solidFill>
                  <a:srgbClr val="8A96A8"/>
                </a:solidFill>
                <a:latin typeface="Arial"/>
                <a:ea typeface="Arial"/>
                <a:cs typeface="Arial"/>
                <a:sym typeface="Arial"/>
              </a:rPr>
              <a:t>What follows from it — for the science, for a decision, or for how the work gets used.</a:t>
            </a:r>
            <a:endParaRPr/>
          </a:p>
        </p:txBody>
      </p:sp>
      <p:sp>
        <p:nvSpPr>
          <p:cNvPr id="295" name="Google Shape;295;p3"/>
          <p:cNvSpPr/>
          <p:nvPr/>
        </p:nvSpPr>
        <p:spPr>
          <a:xfrm>
            <a:off x="8150351" y="2377440"/>
            <a:ext cx="3471672" cy="2286000"/>
          </a:xfrm>
          <a:prstGeom prst="roundRect">
            <a:avLst>
              <a:gd fmla="val 4000" name="adj"/>
            </a:avLst>
          </a:pr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96" name="Google Shape;296;p3"/>
          <p:cNvSpPr txBox="1"/>
          <p:nvPr/>
        </p:nvSpPr>
        <p:spPr>
          <a:xfrm>
            <a:off x="8442960" y="2606040"/>
            <a:ext cx="2886456"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800">
                <a:solidFill>
                  <a:srgbClr val="156082"/>
                </a:solidFill>
                <a:latin typeface="Arial"/>
                <a:ea typeface="Arial"/>
                <a:cs typeface="Arial"/>
                <a:sym typeface="Arial"/>
              </a:rPr>
              <a:t>03</a:t>
            </a:r>
            <a:endParaRPr/>
          </a:p>
        </p:txBody>
      </p:sp>
      <p:sp>
        <p:nvSpPr>
          <p:cNvPr id="297" name="Google Shape;297;p3"/>
          <p:cNvSpPr txBox="1"/>
          <p:nvPr/>
        </p:nvSpPr>
        <p:spPr>
          <a:xfrm>
            <a:off x="8442960" y="2980944"/>
            <a:ext cx="2886456" cy="3200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600">
                <a:solidFill>
                  <a:srgbClr val="0E2841"/>
                </a:solidFill>
                <a:latin typeface="Arial"/>
                <a:ea typeface="Arial"/>
                <a:cs typeface="Arial"/>
                <a:sym typeface="Arial"/>
              </a:rPr>
              <a:t>What's missing</a:t>
            </a:r>
            <a:endParaRPr/>
          </a:p>
        </p:txBody>
      </p:sp>
      <p:sp>
        <p:nvSpPr>
          <p:cNvPr id="298" name="Google Shape;298;p3"/>
          <p:cNvSpPr txBox="1"/>
          <p:nvPr/>
        </p:nvSpPr>
        <p:spPr>
          <a:xfrm>
            <a:off x="8442960" y="3383280"/>
            <a:ext cx="2886456" cy="109728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1" lang="en-US" sz="1300">
                <a:solidFill>
                  <a:srgbClr val="8A96A8"/>
                </a:solidFill>
                <a:latin typeface="Arial"/>
                <a:ea typeface="Arial"/>
                <a:cs typeface="Arial"/>
                <a:sym typeface="Arial"/>
              </a:rPr>
              <a:t>What areas need additional support or scientific inquiry.</a:t>
            </a:r>
            <a:endParaRPr/>
          </a:p>
        </p:txBody>
      </p:sp>
      <p:sp>
        <p:nvSpPr>
          <p:cNvPr id="299" name="Google Shape;299;p3"/>
          <p:cNvSpPr/>
          <p:nvPr/>
        </p:nvSpPr>
        <p:spPr>
          <a:xfrm>
            <a:off x="566928" y="4892040"/>
            <a:ext cx="11055096" cy="1170432"/>
          </a:xfrm>
          <a:prstGeom prst="roundRect">
            <a:avLst>
              <a:gd fmla="val 4000" name="adj"/>
            </a:avLst>
          </a:prstGeom>
          <a:solidFill>
            <a:srgbClr val="11111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0" name="Google Shape;300;p3"/>
          <p:cNvSpPr txBox="1"/>
          <p:nvPr/>
        </p:nvSpPr>
        <p:spPr>
          <a:xfrm>
            <a:off x="914400" y="5074920"/>
            <a:ext cx="10332720" cy="256032"/>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50">
                <a:solidFill>
                  <a:srgbClr val="D7DB48"/>
                </a:solidFill>
                <a:latin typeface="Arial"/>
                <a:ea typeface="Arial"/>
                <a:cs typeface="Arial"/>
                <a:sym typeface="Arial"/>
              </a:rPr>
              <a:t>THE QUESTION I'D LIKE THE PANEL TO DISCUSS</a:t>
            </a:r>
            <a:endParaRPr/>
          </a:p>
        </p:txBody>
      </p:sp>
      <p:sp>
        <p:nvSpPr>
          <p:cNvPr id="301" name="Google Shape;301;p3"/>
          <p:cNvSpPr txBox="1"/>
          <p:nvPr/>
        </p:nvSpPr>
        <p:spPr>
          <a:xfrm>
            <a:off x="914400" y="5404104"/>
            <a:ext cx="10332720" cy="36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1" lang="en-US" sz="1700">
                <a:solidFill>
                  <a:srgbClr val="B8C0CC"/>
                </a:solidFill>
                <a:latin typeface="Arial"/>
                <a:ea typeface="Arial"/>
                <a:cs typeface="Arial"/>
                <a:sym typeface="Arial"/>
              </a:rPr>
              <a:t>Type your question here — one sentence, ending in a question mark.</a:t>
            </a:r>
            <a:endParaRPr/>
          </a:p>
        </p:txBody>
      </p:sp>
      <p:sp>
        <p:nvSpPr>
          <p:cNvPr id="302" name="Google Shape;302;p3"/>
          <p:cNvSpPr txBox="1"/>
          <p:nvPr/>
        </p:nvSpPr>
        <p:spPr>
          <a:xfrm>
            <a:off x="566928" y="6272784"/>
            <a:ext cx="7772400" cy="1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00">
                <a:solidFill>
                  <a:srgbClr val="8A96A8"/>
                </a:solidFill>
                <a:latin typeface="Arial"/>
                <a:ea typeface="Arial"/>
                <a:cs typeface="Arial"/>
                <a:sym typeface="Arial"/>
              </a:rPr>
              <a:t>PANELIST SLIDE 2 OF 2  ·  </a:t>
            </a:r>
            <a:r>
              <a:rPr b="1" lang="en-US" sz="900">
                <a:solidFill>
                  <a:srgbClr val="8A96A8"/>
                </a:solidFill>
              </a:rPr>
              <a:t>Maine Takeaway</a:t>
            </a:r>
            <a:endParaRPr/>
          </a:p>
        </p:txBody>
      </p:sp>
      <p:sp>
        <p:nvSpPr>
          <p:cNvPr id="303" name="Google Shape;303;p3"/>
          <p:cNvSpPr txBox="1"/>
          <p:nvPr/>
        </p:nvSpPr>
        <p:spPr>
          <a:xfrm>
            <a:off x="7498079" y="6272784"/>
            <a:ext cx="4114800" cy="2377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900">
                <a:solidFill>
                  <a:srgbClr val="8A96A8"/>
                </a:solidFill>
                <a:latin typeface="Arial"/>
                <a:ea typeface="Arial"/>
                <a:cs typeface="Arial"/>
                <a:sym typeface="Arial"/>
              </a:rPr>
              <a:t>CMS 2026 Virtual Science Team Meeting</a:t>
            </a:r>
            <a:endParaRPr/>
          </a:p>
        </p:txBody>
      </p:sp>
      <p:pic>
        <p:nvPicPr>
          <p:cNvPr id="304" name="Google Shape;304;p3" title="CMS_poster_banner_2025.png"/>
          <p:cNvPicPr preferRelativeResize="0"/>
          <p:nvPr/>
        </p:nvPicPr>
        <p:blipFill>
          <a:blip r:embed="rId3">
            <a:alphaModFix/>
          </a:blip>
          <a:stretch>
            <a:fillRect/>
          </a:stretch>
        </p:blipFill>
        <p:spPr>
          <a:xfrm>
            <a:off x="116625" y="145250"/>
            <a:ext cx="11954601" cy="725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
          <p:cNvSpPr txBox="1"/>
          <p:nvPr/>
        </p:nvSpPr>
        <p:spPr>
          <a:xfrm>
            <a:off x="566928" y="1060704"/>
            <a:ext cx="86868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50">
                <a:solidFill>
                  <a:srgbClr val="156082"/>
                </a:solidFill>
                <a:latin typeface="Arial"/>
                <a:ea typeface="Arial"/>
                <a:cs typeface="Arial"/>
                <a:sym typeface="Arial"/>
              </a:rPr>
              <a:t>BACKUP — FOR THE Q&amp;A OR THE MURAL BOARD</a:t>
            </a:r>
            <a:endParaRPr/>
          </a:p>
        </p:txBody>
      </p:sp>
      <p:sp>
        <p:nvSpPr>
          <p:cNvPr id="311" name="Google Shape;311;p4"/>
          <p:cNvSpPr txBox="1"/>
          <p:nvPr/>
        </p:nvSpPr>
        <p:spPr>
          <a:xfrm>
            <a:off x="566928" y="1335024"/>
            <a:ext cx="10058400" cy="5486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1" lang="en-US" sz="3000">
                <a:solidFill>
                  <a:srgbClr val="8A96A8"/>
                </a:solidFill>
                <a:latin typeface="Arial"/>
                <a:ea typeface="Arial"/>
                <a:cs typeface="Arial"/>
                <a:sym typeface="Arial"/>
              </a:rPr>
              <a:t>Optional backup slide</a:t>
            </a:r>
            <a:endParaRPr/>
          </a:p>
        </p:txBody>
      </p:sp>
      <p:sp>
        <p:nvSpPr>
          <p:cNvPr id="312" name="Google Shape;312;p4"/>
          <p:cNvSpPr/>
          <p:nvPr/>
        </p:nvSpPr>
        <p:spPr>
          <a:xfrm>
            <a:off x="566928" y="2377440"/>
            <a:ext cx="11055096" cy="3703320"/>
          </a:xfrm>
          <a:prstGeom prst="roundRect">
            <a:avLst>
              <a:gd fmla="val 4000" name="adj"/>
            </a:avLst>
          </a:prstGeom>
          <a:solidFill>
            <a:srgbClr val="FFFFFF"/>
          </a:solidFill>
          <a:ln cap="flat" cmpd="sng" w="12700">
            <a:solidFill>
              <a:srgbClr val="B8C0CC"/>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3" name="Google Shape;313;p4"/>
          <p:cNvSpPr txBox="1"/>
          <p:nvPr/>
        </p:nvSpPr>
        <p:spPr>
          <a:xfrm>
            <a:off x="1463040" y="2377440"/>
            <a:ext cx="9262872" cy="3703320"/>
          </a:xfrm>
          <a:prstGeom prst="rect">
            <a:avLst/>
          </a:prstGeom>
          <a:noFill/>
          <a:ln>
            <a:noFill/>
          </a:ln>
        </p:spPr>
        <p:txBody>
          <a:bodyPr anchorCtr="0" anchor="ctr" bIns="0" lIns="0" spcFirstLastPara="1" rIns="0" wrap="square" tIns="0">
            <a:spAutoFit/>
          </a:bodyPr>
          <a:lstStyle/>
          <a:p>
            <a:pPr indent="0" lvl="0" marL="0" marR="0" rtl="0" algn="ctr">
              <a:lnSpc>
                <a:spcPct val="130000"/>
              </a:lnSpc>
              <a:spcBef>
                <a:spcPts val="0"/>
              </a:spcBef>
              <a:spcAft>
                <a:spcPts val="0"/>
              </a:spcAft>
              <a:buNone/>
            </a:pPr>
            <a:r>
              <a:rPr b="0" i="1" lang="en-US" sz="1300">
                <a:solidFill>
                  <a:srgbClr val="8A96A8"/>
                </a:solidFill>
                <a:latin typeface="Arial"/>
                <a:ea typeface="Arial"/>
                <a:cs typeface="Arial"/>
                <a:sym typeface="Arial"/>
              </a:rPr>
              <a:t>Detail you don't have time to present but may want on hand — a method, a table, a second figure.</a:t>
            </a:r>
            <a:endParaRPr/>
          </a:p>
          <a:p>
            <a:pPr indent="0" lvl="0" marL="0" marR="0" rtl="0" algn="ctr">
              <a:lnSpc>
                <a:spcPct val="130000"/>
              </a:lnSpc>
              <a:spcBef>
                <a:spcPts val="0"/>
              </a:spcBef>
              <a:spcAft>
                <a:spcPts val="0"/>
              </a:spcAft>
              <a:buNone/>
            </a:pPr>
            <a:r>
              <a:rPr b="0" i="1" lang="en-US" sz="1300">
                <a:solidFill>
                  <a:srgbClr val="8A96A8"/>
                </a:solidFill>
                <a:latin typeface="Arial"/>
                <a:ea typeface="Arial"/>
                <a:cs typeface="Arial"/>
                <a:sym typeface="Arial"/>
              </a:rPr>
              <a:t>Delete this slide if you don't need it.</a:t>
            </a:r>
            <a:endParaRPr/>
          </a:p>
        </p:txBody>
      </p:sp>
      <p:sp>
        <p:nvSpPr>
          <p:cNvPr id="314" name="Google Shape;314;p4"/>
          <p:cNvSpPr txBox="1"/>
          <p:nvPr/>
        </p:nvSpPr>
        <p:spPr>
          <a:xfrm>
            <a:off x="566928" y="6272784"/>
            <a:ext cx="7772400" cy="2377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00">
                <a:solidFill>
                  <a:srgbClr val="8A96A8"/>
                </a:solidFill>
                <a:latin typeface="Arial"/>
                <a:ea typeface="Arial"/>
                <a:cs typeface="Arial"/>
                <a:sym typeface="Arial"/>
              </a:rPr>
              <a:t>OPTIONAL  ·  BACKUP SLIDE — NOT PRESENTED</a:t>
            </a:r>
            <a:endParaRPr/>
          </a:p>
        </p:txBody>
      </p:sp>
      <p:sp>
        <p:nvSpPr>
          <p:cNvPr id="315" name="Google Shape;315;p4"/>
          <p:cNvSpPr txBox="1"/>
          <p:nvPr/>
        </p:nvSpPr>
        <p:spPr>
          <a:xfrm>
            <a:off x="7498079" y="6272784"/>
            <a:ext cx="4114800" cy="2377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900">
                <a:solidFill>
                  <a:srgbClr val="8A96A8"/>
                </a:solidFill>
                <a:latin typeface="Arial"/>
                <a:ea typeface="Arial"/>
                <a:cs typeface="Arial"/>
                <a:sym typeface="Arial"/>
              </a:rPr>
              <a:t>CMS 2026 Virtual Science Team Meeting</a:t>
            </a:r>
            <a:endParaRPr/>
          </a:p>
        </p:txBody>
      </p:sp>
      <p:pic>
        <p:nvPicPr>
          <p:cNvPr id="316" name="Google Shape;316;p4" title="CMS_poster_banner_2025.png"/>
          <p:cNvPicPr preferRelativeResize="0"/>
          <p:nvPr/>
        </p:nvPicPr>
        <p:blipFill>
          <a:blip r:embed="rId3">
            <a:alphaModFix/>
          </a:blip>
          <a:stretch>
            <a:fillRect/>
          </a:stretch>
        </p:blipFill>
        <p:spPr>
          <a:xfrm>
            <a:off x="116625" y="145250"/>
            <a:ext cx="11954601" cy="725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2024-09-11T20:55:21Z</dcterms:created>
  <dc:creator>Stroud, David B. (GSFC-618.0)[SCIENCE SYSTEMS AND APPLICATIONS INC]</dc:creator>
</cp:coreProperties>
</file>