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gjwJGxJrbhv2ahRh/nt8kKNFZC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Guidance for the 60-second, single-slide project updates. Slides due 9 September.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word budget is the real constraint. Write the script, then count the words.</a:t>
            </a:r>
            <a:endParaRPr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" name="Google Shape;4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Timings are a guide. The result gets the largest share; the assets line only needs naming.</a:t>
            </a:r>
            <a:endParaRPr/>
          </a:p>
        </p:txBody>
      </p:sp>
      <p:sp>
        <p:nvSpPr>
          <p:cNvPr id="49" name="Google Shape;49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is the slide to fill in. Keep the five field labels, replace the placeholder text with one short line each, and put a single large figure on the right. Arial 16-18 for body text.</a:t>
            </a:r>
            <a:endParaRPr/>
          </a:p>
        </p:txBody>
      </p:sp>
      <p:sp>
        <p:nvSpPr>
          <p:cNvPr id="83" name="Google Shape;8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due 9 September. Email to Katharine or upload to https://drive.google.com/drive/u/0/folders/1FTOzsiipr8n60HypJhTYOkheC2U8VgOD Pre-recorded talks are accepted.</a:t>
            </a:r>
            <a:endParaRPr/>
          </a:p>
        </p:txBody>
      </p:sp>
      <p:sp>
        <p:nvSpPr>
          <p:cNvPr id="98" name="Google Shape;98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All links are live — click through from editing or presentation mode.</a:t>
            </a:r>
            <a:endParaRPr/>
          </a:p>
        </p:txBody>
      </p:sp>
      <p:sp>
        <p:nvSpPr>
          <p:cNvPr id="124" name="Google Shape;12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hyperlink" Target="https://drive.google.com/drive/u/0/folders/1FTOzsiipr8n60HypJhTYOkheC2U8VgOD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hyperlink" Target="https://www.youtube.com/watch?v=6OcwnDd8UfE" TargetMode="External"/><Relationship Id="rId11" Type="http://schemas.openxmlformats.org/officeDocument/2006/relationships/hyperlink" Target="https://med-fom-faculty.sites.olt.ubc.ca/files/2016/01/Science-Communication-lightning-talk.pdf" TargetMode="External"/><Relationship Id="rId10" Type="http://schemas.openxmlformats.org/officeDocument/2006/relationships/hyperlink" Target="https://med-fom-faculty.sites.olt.ubc.ca/files/2016/01/Science-Communication-lightning-talk.pdf" TargetMode="External"/><Relationship Id="rId12" Type="http://schemas.openxmlformats.org/officeDocument/2006/relationships/hyperlink" Target="https://web.mit.edu/dnp2021/guidelines/APS_Online_PresentationTips.pdf" TargetMode="External"/><Relationship Id="rId9" Type="http://schemas.openxmlformats.org/officeDocument/2006/relationships/hyperlink" Target="https://www.youtube.com/watch?v=vagJObbPpXI" TargetMode="External"/><Relationship Id="rId5" Type="http://schemas.openxmlformats.org/officeDocument/2006/relationships/hyperlink" Target="https://www.youtube.com/watch?v=6OcwnDd8UfE" TargetMode="External"/><Relationship Id="rId6" Type="http://schemas.openxmlformats.org/officeDocument/2006/relationships/hyperlink" Target="https://www.youtube.com/watch?v=1mdsy6H11SQ" TargetMode="External"/><Relationship Id="rId7" Type="http://schemas.openxmlformats.org/officeDocument/2006/relationships/hyperlink" Target="https://www.youtube.com/watch?v=1mdsy6H11SQ" TargetMode="External"/><Relationship Id="rId8" Type="http://schemas.openxmlformats.org/officeDocument/2006/relationships/hyperlink" Target="https://www.youtube.com/watch?v=vagJObbPpXI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84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9204960" y="914400"/>
            <a:ext cx="2133600" cy="4998720"/>
          </a:xfrm>
          <a:prstGeom prst="lightningBolt">
            <a:avLst/>
          </a:prstGeom>
          <a:solidFill>
            <a:srgbClr val="16395C"/>
          </a:solidFill>
          <a:ln cap="flat" cmpd="sng" w="12700">
            <a:solidFill>
              <a:srgbClr val="1639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8717280" y="1402080"/>
            <a:ext cx="1402080" cy="3291840"/>
          </a:xfrm>
          <a:prstGeom prst="lightningBolt">
            <a:avLst/>
          </a:prstGeom>
          <a:solidFill>
            <a:srgbClr val="1C91AE"/>
          </a:solidFill>
          <a:ln cap="flat" cmpd="sng" w="12700">
            <a:solidFill>
              <a:srgbClr val="1C91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853440" y="1280160"/>
            <a:ext cx="75590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91AE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C91AE"/>
                </a:solidFill>
                <a:latin typeface="Calibri"/>
                <a:ea typeface="Calibri"/>
                <a:cs typeface="Calibri"/>
                <a:sym typeface="Calibri"/>
              </a:rPr>
              <a:t>ONE MINUTE  ·  ONE SLIDE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853440" y="1828800"/>
            <a:ext cx="7924800" cy="231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2026 CMS Virtual STM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666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libri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Lightning Talks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877824" y="4084320"/>
            <a:ext cx="755904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0DDEF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D0DDEF"/>
                </a:solidFill>
                <a:latin typeface="Calibri"/>
                <a:ea typeface="Calibri"/>
                <a:cs typeface="Calibri"/>
                <a:sym typeface="Calibri"/>
              </a:rPr>
              <a:t>How to say one thing well — through a screen, on a hard timer.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850392" y="5440680"/>
            <a:ext cx="2121408" cy="969264"/>
          </a:xfrm>
          <a:prstGeom prst="roundRect">
            <a:avLst>
              <a:gd fmla="val 754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tmpl/ppt/media/image7.png" id="22" name="Google Shape;2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3272" y="5614416"/>
            <a:ext cx="1755648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/>
          <p:nvPr/>
        </p:nvSpPr>
        <p:spPr>
          <a:xfrm>
            <a:off x="694944" y="182880"/>
            <a:ext cx="9631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467"/>
              <a:buFont typeface="Calibri"/>
              <a:buNone/>
            </a:pPr>
            <a:r>
              <a:rPr b="1" i="0" lang="en-US" sz="1467" u="none" cap="none" strike="noStrike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THE CONSTRAINT</a:t>
            </a:r>
            <a:endParaRPr b="0" i="0" sz="14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670560" y="512064"/>
            <a:ext cx="96316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4267"/>
              <a:buFont typeface="Calibri"/>
              <a:buNone/>
            </a:pPr>
            <a:r>
              <a:rPr b="1" i="0" lang="en-US" sz="42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Sixty seconds, written fresh</a:t>
            </a:r>
            <a:endParaRPr b="0" i="0" sz="42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tmpl/ppt/media/image7.png" id="30" name="Google Shape;3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4432" y="384048"/>
            <a:ext cx="1371600" cy="535838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2"/>
          <p:cNvSpPr/>
          <p:nvPr/>
        </p:nvSpPr>
        <p:spPr>
          <a:xfrm>
            <a:off x="670560" y="1706880"/>
            <a:ext cx="3474720" cy="1158240"/>
          </a:xfrm>
          <a:prstGeom prst="roundRect">
            <a:avLst>
              <a:gd fmla="val 9474" name="adj"/>
            </a:avLst>
          </a:prstGeom>
          <a:solidFill>
            <a:srgbClr val="F2F5FA"/>
          </a:solidFill>
          <a:ln cap="flat" cmpd="sng" w="12700">
            <a:solidFill>
              <a:srgbClr val="D0DD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975360" y="1828800"/>
            <a:ext cx="1463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466"/>
              <a:buFont typeface="Calibri"/>
              <a:buNone/>
            </a:pPr>
            <a:r>
              <a:rPr b="1" i="0" lang="en-US" sz="34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~140</a:t>
            </a:r>
            <a:endParaRPr b="0" i="0" sz="34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2499360" y="1828800"/>
            <a:ext cx="1463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b="0" i="0" lang="en-US" sz="1533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words, at a calm pace</a:t>
            </a:r>
            <a:endParaRPr b="0" i="0" sz="15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4389120" y="1706880"/>
            <a:ext cx="3474720" cy="1158240"/>
          </a:xfrm>
          <a:prstGeom prst="roundRect">
            <a:avLst>
              <a:gd fmla="val 9474" name="adj"/>
            </a:avLst>
          </a:prstGeom>
          <a:solidFill>
            <a:srgbClr val="F2F5FA"/>
          </a:solidFill>
          <a:ln cap="flat" cmpd="sng" w="12700">
            <a:solidFill>
              <a:srgbClr val="D0DD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4693920" y="1828800"/>
            <a:ext cx="1463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466"/>
              <a:buFont typeface="Calibri"/>
              <a:buNone/>
            </a:pPr>
            <a:r>
              <a:rPr b="1" i="0" lang="en-US" sz="34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34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6217920" y="1828800"/>
            <a:ext cx="1463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b="0" i="0" lang="en-US" sz="1533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message, not three</a:t>
            </a:r>
            <a:endParaRPr b="0" i="0" sz="15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8107680" y="1706880"/>
            <a:ext cx="3474720" cy="1158240"/>
          </a:xfrm>
          <a:prstGeom prst="roundRect">
            <a:avLst>
              <a:gd fmla="val 9474" name="adj"/>
            </a:avLst>
          </a:prstGeom>
          <a:solidFill>
            <a:srgbClr val="F2F5FA"/>
          </a:solidFill>
          <a:ln cap="flat" cmpd="sng" w="12700">
            <a:solidFill>
              <a:srgbClr val="D0DD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8412480" y="1828800"/>
            <a:ext cx="1463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3466"/>
              <a:buFont typeface="Calibri"/>
              <a:buNone/>
            </a:pPr>
            <a:r>
              <a:rPr b="1" i="0" lang="en-US" sz="34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45–50s</a:t>
            </a:r>
            <a:endParaRPr b="0" i="0" sz="34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9936480" y="1828800"/>
            <a:ext cx="146304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b="0" i="0" lang="en-US" sz="1533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rehearse to this, not sixty</a:t>
            </a:r>
            <a:endParaRPr b="0" i="0" sz="15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670560" y="3230880"/>
            <a:ext cx="530352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9973"/>
              </a:lnSpc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867"/>
              <a:buFont typeface="Calibri"/>
              <a:buNone/>
            </a:pPr>
            <a:r>
              <a:rPr b="0" i="0" lang="en-US" sz="1867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Almost every failed lightning talk is a longer talk with the pauses removed. Open a blank page instead and ask what single thing you want someone to remember tomorrow morning.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670560" y="4998720"/>
            <a:ext cx="5303520" cy="1036320"/>
          </a:xfrm>
          <a:prstGeom prst="roundRect">
            <a:avLst>
              <a:gd fmla="val 10588" name="adj"/>
            </a:avLst>
          </a:prstGeom>
          <a:solidFill>
            <a:srgbClr val="0E28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1036320" y="5120640"/>
            <a:ext cx="4632960" cy="792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67"/>
              <a:buFont typeface="Calibri"/>
              <a:buNone/>
            </a:pPr>
            <a:r>
              <a:rPr b="0" i="0" lang="en-US" sz="16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If you have to rush to finish, you haven't cut enough. Cut content, never pace.</a:t>
            </a:r>
            <a:endParaRPr b="0" i="0" sz="16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6400800" y="3230880"/>
            <a:ext cx="5120640" cy="2804160"/>
          </a:xfrm>
          <a:prstGeom prst="roundRect">
            <a:avLst>
              <a:gd fmla="val 3913" name="adj"/>
            </a:avLst>
          </a:prstGeom>
          <a:solidFill>
            <a:srgbClr val="F2F5FA"/>
          </a:solidFill>
          <a:ln cap="flat" cmpd="sng" w="12700">
            <a:solidFill>
              <a:srgbClr val="D0DD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6766560" y="3438144"/>
            <a:ext cx="4389120" cy="390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2267"/>
              <a:buFont typeface="Calibri"/>
              <a:buNone/>
            </a:pPr>
            <a:r>
              <a:rPr b="1" i="0" lang="en-US" sz="22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Leave out</a:t>
            </a:r>
            <a:endParaRPr b="0" i="0" sz="22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7010400" y="3962400"/>
            <a:ext cx="4267200" cy="1950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Char char="•"/>
            </a:pPr>
            <a:r>
              <a:rPr b="0" i="0" lang="en-US" sz="1533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Methods and study design</a:t>
            </a:r>
            <a:endParaRPr b="0" i="0" sz="15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33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Char char="•"/>
            </a:pPr>
            <a:r>
              <a:rPr b="0" i="0" lang="en-US" sz="1533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Field background the room already has</a:t>
            </a:r>
            <a:endParaRPr b="0" i="0" sz="15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33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Char char="•"/>
            </a:pPr>
            <a:r>
              <a:rPr b="0" i="0" lang="en-US" sz="1533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Secondary results and subgroups</a:t>
            </a:r>
            <a:endParaRPr b="0" i="0" sz="15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33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Char char="•"/>
            </a:pPr>
            <a:r>
              <a:rPr b="0" i="0" lang="en-US" sz="1533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Limitations and caveats</a:t>
            </a:r>
            <a:endParaRPr b="0" i="0" sz="15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533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Char char="•"/>
            </a:pPr>
            <a:r>
              <a:rPr b="0" i="0" lang="en-US" sz="1533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Anything the figure caption already says</a:t>
            </a:r>
            <a:endParaRPr b="0" i="0" sz="15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"/>
          <p:cNvSpPr/>
          <p:nvPr/>
        </p:nvSpPr>
        <p:spPr>
          <a:xfrm>
            <a:off x="694944" y="182880"/>
            <a:ext cx="9631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467"/>
              <a:buFont typeface="Calibri"/>
              <a:buNone/>
            </a:pPr>
            <a:r>
              <a:rPr b="1" i="0" lang="en-US" sz="1467" u="none" cap="none" strike="noStrike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STRUCTURE</a:t>
            </a:r>
            <a:endParaRPr b="0" i="0" sz="14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670560" y="512064"/>
            <a:ext cx="96316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4267"/>
              <a:buFont typeface="Calibri"/>
              <a:buNone/>
            </a:pPr>
            <a:r>
              <a:rPr b="1" i="0" lang="en-US" sz="42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A script for the five required fields</a:t>
            </a:r>
            <a:endParaRPr b="0" i="0" sz="42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tmpl/ppt/media/image7.png" id="53" name="Google Shape;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4432" y="384048"/>
            <a:ext cx="1371600" cy="53583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"/>
          <p:cNvSpPr/>
          <p:nvPr/>
        </p:nvSpPr>
        <p:spPr>
          <a:xfrm>
            <a:off x="731520" y="1780032"/>
            <a:ext cx="512064" cy="512064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"/>
          <p:cNvSpPr/>
          <p:nvPr/>
        </p:nvSpPr>
        <p:spPr>
          <a:xfrm>
            <a:off x="731520" y="1780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7"/>
              <a:buFont typeface="Calibri"/>
              <a:buNone/>
            </a:pPr>
            <a:r>
              <a:rPr b="1" i="0" lang="en-US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1463040" y="1767840"/>
            <a:ext cx="20726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867"/>
              <a:buFont typeface="Calibri"/>
              <a:buNone/>
            </a:pPr>
            <a:r>
              <a:rPr b="1" i="0" lang="en-US" sz="18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Objectives &amp; context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3657600" y="1767840"/>
            <a:ext cx="67056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One sentence on the problem. Skip the field background.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10424160" y="1767840"/>
            <a:ext cx="10972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733"/>
              <a:buFont typeface="Calibri"/>
              <a:buNone/>
            </a:pPr>
            <a:r>
              <a:rPr b="1" i="0" lang="en-US" sz="1733" u="none" cap="none" strike="noStrike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10s</a:t>
            </a:r>
            <a:endParaRPr b="0" i="0" sz="17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731520" y="2609088"/>
            <a:ext cx="512064" cy="512064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731520" y="260908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7"/>
              <a:buFont typeface="Calibri"/>
              <a:buNone/>
            </a:pPr>
            <a:r>
              <a:rPr b="1" i="0" lang="en-US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1463040" y="2596896"/>
            <a:ext cx="20726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867"/>
              <a:buFont typeface="Calibri"/>
              <a:buNone/>
            </a:pPr>
            <a:r>
              <a:rPr b="1" i="0" lang="en-US" sz="18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Key research result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3657600" y="2596896"/>
            <a:ext cx="67056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State the finding plainly — this is the slide's whole point.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10424160" y="2596896"/>
            <a:ext cx="10972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733"/>
              <a:buFont typeface="Calibri"/>
              <a:buNone/>
            </a:pPr>
            <a:r>
              <a:rPr b="1" i="0" lang="en-US" sz="1733" u="none" cap="none" strike="noStrike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18s</a:t>
            </a:r>
            <a:endParaRPr b="0" i="0" sz="17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731520" y="3438144"/>
            <a:ext cx="512064" cy="512064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"/>
          <p:cNvSpPr/>
          <p:nvPr/>
        </p:nvSpPr>
        <p:spPr>
          <a:xfrm>
            <a:off x="731520" y="343814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7"/>
              <a:buFont typeface="Calibri"/>
              <a:buNone/>
            </a:pPr>
            <a:r>
              <a:rPr b="1" i="0" lang="en-US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1463040" y="3425952"/>
            <a:ext cx="20726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867"/>
              <a:buFont typeface="Calibri"/>
              <a:buNone/>
            </a:pPr>
            <a:r>
              <a:rPr b="1" i="0" lang="en-US" sz="18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Significance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3657600" y="3425952"/>
            <a:ext cx="67056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What's new, who it affects, and how. Pick one, not four.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10424160" y="3425952"/>
            <a:ext cx="10972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733"/>
              <a:buFont typeface="Calibri"/>
              <a:buNone/>
            </a:pPr>
            <a:r>
              <a:rPr b="1" i="0" lang="en-US" sz="1733" u="none" cap="none" strike="noStrike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12s</a:t>
            </a:r>
            <a:endParaRPr b="0" i="0" sz="17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731520" y="4267200"/>
            <a:ext cx="512064" cy="512064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3"/>
          <p:cNvSpPr/>
          <p:nvPr/>
        </p:nvSpPr>
        <p:spPr>
          <a:xfrm>
            <a:off x="731520" y="42672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7"/>
              <a:buFont typeface="Calibri"/>
              <a:buNone/>
            </a:pPr>
            <a:r>
              <a:rPr b="1" i="0" lang="en-US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1463040" y="4255008"/>
            <a:ext cx="20726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867"/>
              <a:buFont typeface="Calibri"/>
              <a:buNone/>
            </a:pPr>
            <a:r>
              <a:rPr b="1" i="0" lang="en-US" sz="18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NASA assets and data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3657600" y="4255008"/>
            <a:ext cx="67056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Name them. One breath, not an inventory.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10424160" y="4255008"/>
            <a:ext cx="10972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733"/>
              <a:buFont typeface="Calibri"/>
              <a:buNone/>
            </a:pPr>
            <a:r>
              <a:rPr b="1" i="0" lang="en-US" sz="1733" u="none" cap="none" strike="noStrike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5s</a:t>
            </a:r>
            <a:endParaRPr b="0" i="0" sz="17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731520" y="5096256"/>
            <a:ext cx="512064" cy="512064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3"/>
          <p:cNvSpPr/>
          <p:nvPr/>
        </p:nvSpPr>
        <p:spPr>
          <a:xfrm>
            <a:off x="731520" y="50962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7"/>
              <a:buFont typeface="Calibri"/>
              <a:buNone/>
            </a:pPr>
            <a:r>
              <a:rPr b="1" i="0" lang="en-US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1463040" y="5084064"/>
            <a:ext cx="207264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867"/>
              <a:buFont typeface="Calibri"/>
              <a:buNone/>
            </a:pPr>
            <a:r>
              <a:rPr b="1" i="0" lang="en-US" sz="18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Close</a:t>
            </a:r>
            <a:endParaRPr b="0" i="0" sz="18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3657600" y="5084064"/>
            <a:ext cx="67056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Your name, and where the fuller story lives.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10424160" y="5084064"/>
            <a:ext cx="10972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733"/>
              <a:buFont typeface="Calibri"/>
              <a:buNone/>
            </a:pPr>
            <a:r>
              <a:rPr b="1" i="0" lang="en-US" sz="1733" u="none" cap="none" strike="noStrike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5s</a:t>
            </a:r>
            <a:endParaRPr b="0" i="0" sz="1733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731520" y="5913120"/>
            <a:ext cx="1078992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667"/>
              <a:buFont typeface="Calibri"/>
              <a:buNone/>
            </a:pPr>
            <a:r>
              <a:rPr b="0" i="1" lang="en-US" sz="1667" u="none" cap="none" strike="noStrike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Fifty seconds total, and one short line of text per field. The template says "can modify" — cutting is a modification.</a:t>
            </a:r>
            <a:endParaRPr b="0" i="0" sz="1667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233F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/>
          <p:nvPr/>
        </p:nvSpPr>
        <p:spPr>
          <a:xfrm>
            <a:off x="6812280" y="1481328"/>
            <a:ext cx="4983480" cy="3703320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3A5572"/>
            </a:solidFill>
            <a:prstDash val="dash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"/>
          <p:cNvSpPr txBox="1"/>
          <p:nvPr/>
        </p:nvSpPr>
        <p:spPr>
          <a:xfrm>
            <a:off x="292608" y="384048"/>
            <a:ext cx="71688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Title (Arial 24)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Name of Principal Investigator, Institutional Affiliation (Arial 16)</a:t>
            </a:r>
            <a:endParaRPr/>
          </a:p>
        </p:txBody>
      </p:sp>
      <p:sp>
        <p:nvSpPr>
          <p:cNvPr id="87" name="Google Shape;87;p4"/>
          <p:cNvSpPr txBox="1"/>
          <p:nvPr/>
        </p:nvSpPr>
        <p:spPr>
          <a:xfrm>
            <a:off x="274320" y="1481328"/>
            <a:ext cx="6400800" cy="3931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Research Objectives and Context: </a:t>
            </a:r>
            <a:r>
              <a:rPr b="0" i="0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Text Text Text Text (Arial 16-18)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Key Research Result: </a:t>
            </a:r>
            <a:r>
              <a:rPr b="0" i="0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Text Text Text Text Text (Arial 16-18)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Significance / Applications: </a:t>
            </a:r>
            <a:r>
              <a:rPr b="0" i="0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Text Text Text Text Text (Arial 16-18)</a:t>
            </a:r>
            <a:endParaRPr/>
          </a:p>
          <a:p>
            <a:pPr indent="-171450" lvl="0" marL="28575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</a:pPr>
            <a:r>
              <a:rPr b="0" i="0"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New science</a:t>
            </a:r>
            <a:endParaRPr/>
          </a:p>
          <a:p>
            <a:pPr indent="-171450" lvl="0" marL="285750" marR="0" rtl="0" algn="l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</a:pPr>
            <a:r>
              <a:rPr b="0" i="0"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Who is impacted</a:t>
            </a:r>
            <a:endParaRPr/>
          </a:p>
          <a:p>
            <a:pPr indent="-171450" lvl="0" marL="285750" marR="0" rtl="0" algn="l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</a:pPr>
            <a:r>
              <a:rPr b="0" i="0"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they are impacted</a:t>
            </a:r>
            <a:endParaRPr/>
          </a:p>
          <a:p>
            <a:pPr indent="-171450" lvl="0" marL="285750" marR="0" rtl="0" algn="l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Char char="•"/>
            </a:pPr>
            <a:r>
              <a:rPr b="0" i="0"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National interest impacts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16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NASA assets and data: </a:t>
            </a:r>
            <a:r>
              <a:rPr b="0" i="0"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Text Text Text Text Text (Arial 16-18)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274320" y="4617720"/>
            <a:ext cx="6400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00">
                <a:solidFill>
                  <a:srgbClr val="6EB8D0"/>
                </a:solidFill>
                <a:latin typeface="Arial"/>
                <a:ea typeface="Arial"/>
                <a:cs typeface="Arial"/>
                <a:sym typeface="Arial"/>
              </a:rPr>
              <a:t>One short line per field — a phrase, not a paragraph. Arial 16-18.</a:t>
            </a:r>
            <a:endParaRPr/>
          </a:p>
        </p:txBody>
      </p:sp>
      <p:sp>
        <p:nvSpPr>
          <p:cNvPr id="89" name="Google Shape;89;p4"/>
          <p:cNvSpPr txBox="1"/>
          <p:nvPr/>
        </p:nvSpPr>
        <p:spPr>
          <a:xfrm>
            <a:off x="6949440" y="3063240"/>
            <a:ext cx="470916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>
                <a:solidFill>
                  <a:srgbClr val="B9C6D4"/>
                </a:solidFill>
                <a:latin typeface="Arial"/>
                <a:ea typeface="Arial"/>
                <a:cs typeface="Arial"/>
                <a:sym typeface="Arial"/>
              </a:rPr>
              <a:t>PREFERABLY A SINGLE FIGURE OR IMAGE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>
                <a:solidFill>
                  <a:srgbClr val="B9C6D4"/>
                </a:solidFill>
                <a:latin typeface="Arial"/>
                <a:ea typeface="Arial"/>
                <a:cs typeface="Arial"/>
                <a:sym typeface="Arial"/>
              </a:rPr>
              <a:t>large enough to read on a laptop</a:t>
            </a:r>
            <a:endParaRPr/>
          </a:p>
        </p:txBody>
      </p:sp>
      <p:sp>
        <p:nvSpPr>
          <p:cNvPr id="90" name="Google Shape;90;p4"/>
          <p:cNvSpPr txBox="1"/>
          <p:nvPr/>
        </p:nvSpPr>
        <p:spPr>
          <a:xfrm>
            <a:off x="6949440" y="5285232"/>
            <a:ext cx="47091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Caption </a:t>
            </a:r>
            <a:r>
              <a:rPr b="0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that fully describes the figure or image. (Arial 12-14)</a:t>
            </a:r>
            <a:endParaRPr/>
          </a:p>
        </p:txBody>
      </p:sp>
      <p:sp>
        <p:nvSpPr>
          <p:cNvPr id="91" name="Google Shape;91;p4"/>
          <p:cNvSpPr txBox="1"/>
          <p:nvPr/>
        </p:nvSpPr>
        <p:spPr>
          <a:xfrm>
            <a:off x="548640" y="5440680"/>
            <a:ext cx="5120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Reference publication: </a:t>
            </a:r>
            <a:r>
              <a:rPr b="0" i="0" lang="en-US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(Arial 12-14)</a:t>
            </a:r>
            <a:endParaRPr/>
          </a:p>
        </p:txBody>
      </p:sp>
      <p:sp>
        <p:nvSpPr>
          <p:cNvPr id="92" name="Google Shape;92;p4"/>
          <p:cNvSpPr txBox="1"/>
          <p:nvPr/>
        </p:nvSpPr>
        <p:spPr>
          <a:xfrm>
            <a:off x="548640" y="6053328"/>
            <a:ext cx="9326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Can modify — but 1 slide, 1 minute limit. Due 9 September.</a:t>
            </a:r>
            <a:endParaRPr/>
          </a:p>
        </p:txBody>
      </p:sp>
      <p:sp>
        <p:nvSpPr>
          <p:cNvPr id="93" name="Google Shape;93;p4"/>
          <p:cNvSpPr/>
          <p:nvPr/>
        </p:nvSpPr>
        <p:spPr>
          <a:xfrm>
            <a:off x="10378440" y="256032"/>
            <a:ext cx="1572768" cy="71323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94" name="Google Shape;9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15600" y="365760"/>
            <a:ext cx="1298448" cy="502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"/>
          <p:cNvSpPr/>
          <p:nvPr/>
        </p:nvSpPr>
        <p:spPr>
          <a:xfrm>
            <a:off x="694944" y="182880"/>
            <a:ext cx="9631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467"/>
              <a:buFont typeface="Calibri"/>
              <a:buNone/>
            </a:pPr>
            <a:r>
              <a:rPr b="1" lang="en-US" sz="1467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ON THE DAY</a:t>
            </a:r>
            <a:endParaRPr sz="14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/>
          <p:nvPr/>
        </p:nvSpPr>
        <p:spPr>
          <a:xfrm>
            <a:off x="670560" y="512064"/>
            <a:ext cx="96316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4267"/>
              <a:buFont typeface="Calibri"/>
              <a:buNone/>
            </a:pPr>
            <a:r>
              <a:rPr b="1" lang="en-US" sz="4267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Delivery and logistics</a:t>
            </a:r>
            <a:endParaRPr sz="42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tmpl/ppt/media/image7.png" id="102" name="Google Shape;1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4432" y="384048"/>
            <a:ext cx="1371600" cy="53583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5"/>
          <p:cNvSpPr/>
          <p:nvPr/>
        </p:nvSpPr>
        <p:spPr>
          <a:xfrm>
            <a:off x="670560" y="1706880"/>
            <a:ext cx="5303520" cy="4267200"/>
          </a:xfrm>
          <a:prstGeom prst="roundRect">
            <a:avLst>
              <a:gd fmla="val 2571" name="adj"/>
            </a:avLst>
          </a:prstGeom>
          <a:solidFill>
            <a:srgbClr val="F2F5FA"/>
          </a:solidFill>
          <a:ln cap="flat" cmpd="sng" w="12700">
            <a:solidFill>
              <a:srgbClr val="D0DD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5"/>
          <p:cNvSpPr/>
          <p:nvPr/>
        </p:nvSpPr>
        <p:spPr>
          <a:xfrm>
            <a:off x="1036320" y="1926336"/>
            <a:ext cx="457200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2267"/>
              <a:buFont typeface="Calibri"/>
              <a:buNone/>
            </a:pPr>
            <a:r>
              <a:rPr b="1" lang="en-US" sz="2267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Talking to a camera</a:t>
            </a:r>
            <a:endParaRPr sz="22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1072896" y="2596896"/>
            <a:ext cx="158496" cy="158496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"/>
          <p:cNvSpPr/>
          <p:nvPr/>
        </p:nvSpPr>
        <p:spPr>
          <a:xfrm>
            <a:off x="1402080" y="2499360"/>
            <a:ext cx="4267200" cy="341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667"/>
              <a:buFont typeface="Calibri"/>
              <a:buNone/>
            </a:pPr>
            <a:r>
              <a:rPr b="1" lang="en-US" sz="1667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Look at the lens, not the faces</a:t>
            </a:r>
            <a:endParaRPr sz="16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1402080" y="2840736"/>
            <a:ext cx="42672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lang="en-US" sz="1533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It is the only thing that reads as eye contact.</a:t>
            </a:r>
            <a:endParaRPr sz="15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1072896" y="3474720"/>
            <a:ext cx="158496" cy="158496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"/>
          <p:cNvSpPr/>
          <p:nvPr/>
        </p:nvSpPr>
        <p:spPr>
          <a:xfrm>
            <a:off x="1402080" y="3377184"/>
            <a:ext cx="4267200" cy="341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667"/>
              <a:buFont typeface="Calibri"/>
              <a:buNone/>
            </a:pPr>
            <a:r>
              <a:rPr b="1" lang="en-US" sz="1667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Bring more energy than feels natural</a:t>
            </a:r>
            <a:endParaRPr sz="16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1402080" y="3718560"/>
            <a:ext cx="42672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lang="en-US" sz="1533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A screen flattens pitch, pace, and enthusiasm.</a:t>
            </a:r>
            <a:endParaRPr sz="15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1072896" y="4352544"/>
            <a:ext cx="158496" cy="158496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"/>
          <p:cNvSpPr/>
          <p:nvPr/>
        </p:nvSpPr>
        <p:spPr>
          <a:xfrm>
            <a:off x="1402080" y="4255008"/>
            <a:ext cx="4267200" cy="341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667"/>
              <a:buFont typeface="Calibri"/>
              <a:buNone/>
            </a:pPr>
            <a:r>
              <a:rPr b="1" lang="en-US" sz="1667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Expect complete silence</a:t>
            </a:r>
            <a:endParaRPr sz="16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1402080" y="4596384"/>
            <a:ext cx="42672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lang="en-US" sz="1533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No nods, no laughs. Don't slow down to fill it.</a:t>
            </a:r>
            <a:endParaRPr sz="15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1072896" y="5230368"/>
            <a:ext cx="158496" cy="158496"/>
          </a:xfrm>
          <a:prstGeom prst="ellipse">
            <a:avLst/>
          </a:prstGeom>
          <a:solidFill>
            <a:srgbClr val="15608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5"/>
          <p:cNvSpPr/>
          <p:nvPr/>
        </p:nvSpPr>
        <p:spPr>
          <a:xfrm>
            <a:off x="1402080" y="5132832"/>
            <a:ext cx="4267200" cy="341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667"/>
              <a:buFont typeface="Calibri"/>
              <a:buNone/>
            </a:pPr>
            <a:r>
              <a:rPr b="1" lang="en-US" sz="1667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Rehearse to 45–50 seconds</a:t>
            </a:r>
            <a:endParaRPr sz="16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1402080" y="5474208"/>
            <a:ext cx="42672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lang="en-US" sz="1533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A frozen frame costs time you can't get back.</a:t>
            </a:r>
            <a:endParaRPr sz="15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6400800" y="1706880"/>
            <a:ext cx="5120640" cy="4267200"/>
          </a:xfrm>
          <a:prstGeom prst="roundRect">
            <a:avLst>
              <a:gd fmla="val 2571" name="adj"/>
            </a:avLst>
          </a:prstGeom>
          <a:solidFill>
            <a:srgbClr val="0E28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"/>
          <p:cNvSpPr/>
          <p:nvPr/>
        </p:nvSpPr>
        <p:spPr>
          <a:xfrm>
            <a:off x="6766560" y="1926336"/>
            <a:ext cx="438912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91AE"/>
              </a:buClr>
              <a:buSzPts val="2267"/>
              <a:buFont typeface="Calibri"/>
              <a:buNone/>
            </a:pPr>
            <a:r>
              <a:rPr b="1" lang="en-US" sz="2267">
                <a:solidFill>
                  <a:srgbClr val="1C91AE"/>
                </a:solidFill>
                <a:latin typeface="Calibri"/>
                <a:ea typeface="Calibri"/>
                <a:cs typeface="Calibri"/>
                <a:sym typeface="Calibri"/>
              </a:rPr>
              <a:t>The submission</a:t>
            </a:r>
            <a:endParaRPr sz="22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7010400" y="2499360"/>
            <a:ext cx="426720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D0DDEF"/>
              </a:buClr>
              <a:buSzPts val="1667"/>
              <a:buFont typeface="Calibri"/>
              <a:buChar char="•"/>
            </a:pPr>
            <a:r>
              <a:rPr lang="en-US" sz="1667">
                <a:solidFill>
                  <a:srgbClr val="D0DDEF"/>
                </a:solidFill>
                <a:latin typeface="Calibri"/>
                <a:ea typeface="Calibri"/>
                <a:cs typeface="Calibri"/>
                <a:sym typeface="Calibri"/>
              </a:rPr>
              <a:t>Slide due 9 September</a:t>
            </a:r>
            <a:endParaRPr sz="16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933"/>
              </a:spcBef>
              <a:spcAft>
                <a:spcPts val="0"/>
              </a:spcAft>
              <a:buClr>
                <a:srgbClr val="D0DDEF"/>
              </a:buClr>
              <a:buSzPts val="1667"/>
              <a:buFont typeface="Calibri"/>
              <a:buChar char="•"/>
            </a:pPr>
            <a:r>
              <a:rPr lang="en-US" sz="1667">
                <a:solidFill>
                  <a:srgbClr val="D0DDEF"/>
                </a:solidFill>
                <a:latin typeface="Calibri"/>
                <a:ea typeface="Calibri"/>
                <a:cs typeface="Calibri"/>
                <a:sym typeface="Calibri"/>
              </a:rPr>
              <a:t>Email it to Katharine, or</a:t>
            </a:r>
            <a:endParaRPr sz="16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933"/>
              </a:spcBef>
              <a:spcAft>
                <a:spcPts val="0"/>
              </a:spcAft>
              <a:buClr>
                <a:srgbClr val="1C91AE"/>
              </a:buClr>
              <a:buSzPts val="1667"/>
              <a:buFont typeface="Calibri"/>
              <a:buChar char="•"/>
            </a:pPr>
            <a:r>
              <a:rPr lang="en-US" sz="1667" u="sng">
                <a:solidFill>
                  <a:srgbClr val="1C91AE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Upload it to the shared Drive folder</a:t>
            </a:r>
            <a:endParaRPr sz="16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933"/>
              </a:spcBef>
              <a:spcAft>
                <a:spcPts val="0"/>
              </a:spcAft>
              <a:buClr>
                <a:srgbClr val="D0DDEF"/>
              </a:buClr>
              <a:buSzPts val="1667"/>
              <a:buFont typeface="Calibri"/>
              <a:buChar char="•"/>
            </a:pPr>
            <a:r>
              <a:rPr lang="en-US" sz="1667">
                <a:solidFill>
                  <a:srgbClr val="D0DDEF"/>
                </a:solidFill>
                <a:latin typeface="Calibri"/>
                <a:ea typeface="Calibri"/>
                <a:cs typeface="Calibri"/>
                <a:sym typeface="Calibri"/>
              </a:rPr>
              <a:t>Presenting live is optional — a pre-recorded talk can be sent in instead</a:t>
            </a:r>
            <a:endParaRPr sz="16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933"/>
              </a:spcBef>
              <a:spcAft>
                <a:spcPts val="0"/>
              </a:spcAft>
              <a:buClr>
                <a:srgbClr val="D0DDEF"/>
              </a:buClr>
              <a:buSzPts val="1667"/>
              <a:buFont typeface="Calibri"/>
              <a:buChar char="•"/>
            </a:pPr>
            <a:r>
              <a:rPr lang="en-US" sz="1667">
                <a:solidFill>
                  <a:srgbClr val="D0DDEF"/>
                </a:solidFill>
                <a:latin typeface="Calibri"/>
                <a:ea typeface="Calibri"/>
                <a:cs typeface="Calibri"/>
                <a:sym typeface="Calibri"/>
              </a:rPr>
              <a:t>The CMS team advances every slide at sixty seconds</a:t>
            </a:r>
            <a:endParaRPr sz="16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731520" y="6156960"/>
            <a:ext cx="1078992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Setup:  headset or external mic  ·  camera at eye level, light on your face  ·  notifications off  ·  join ten minutes early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/>
          <p:nvPr/>
        </p:nvSpPr>
        <p:spPr>
          <a:xfrm>
            <a:off x="694944" y="182880"/>
            <a:ext cx="96316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467"/>
              <a:buFont typeface="Calibri"/>
              <a:buNone/>
            </a:pPr>
            <a:r>
              <a:rPr b="1" lang="en-US" sz="1467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RESOURCES</a:t>
            </a:r>
            <a:endParaRPr sz="14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670560" y="512064"/>
            <a:ext cx="96316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4267"/>
              <a:buFont typeface="Calibri"/>
              <a:buNone/>
            </a:pPr>
            <a:r>
              <a:rPr b="1" lang="en-US" sz="4267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Watch this before you write</a:t>
            </a:r>
            <a:endParaRPr sz="426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tmpl/ppt/media/image7.png" id="128" name="Google Shape;12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14432" y="384048"/>
            <a:ext cx="1371600" cy="535838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6"/>
          <p:cNvSpPr/>
          <p:nvPr/>
        </p:nvSpPr>
        <p:spPr>
          <a:xfrm>
            <a:off x="670560" y="1645920"/>
            <a:ext cx="5120640" cy="1853184"/>
          </a:xfrm>
          <a:prstGeom prst="roundRect">
            <a:avLst>
              <a:gd fmla="val 5921" name="adj"/>
            </a:avLst>
          </a:prstGeom>
          <a:solidFill>
            <a:srgbClr val="F2F5FA"/>
          </a:solidFill>
          <a:ln cap="flat" cmpd="sng" w="12700">
            <a:solidFill>
              <a:srgbClr val="D0DD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938784" y="1792224"/>
            <a:ext cx="4584192" cy="5608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733"/>
              <a:buFont typeface="Calibri"/>
              <a:buNone/>
            </a:pPr>
            <a:r>
              <a:rPr b="1" lang="en-US" sz="1733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A lightning talk about giving a lightning talk</a:t>
            </a:r>
            <a:endParaRPr sz="17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938784" y="2328672"/>
            <a:ext cx="4584192" cy="268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333"/>
              <a:buFont typeface="Calibri"/>
              <a:buNone/>
            </a:pPr>
            <a:r>
              <a:rPr b="1" lang="en-US" sz="1333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YouTube · </a:t>
            </a:r>
            <a:r>
              <a:rPr b="1" lang="en-US" sz="1333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Alison de Kruiff</a:t>
            </a:r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938784" y="2609088"/>
            <a:ext cx="4584192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lang="en-US" sz="1533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Demonstrates the format while explaining it. Best starting point.</a:t>
            </a:r>
            <a:endParaRPr sz="15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>
            <a:hlinkClick r:id="rId4"/>
          </p:cNvPr>
          <p:cNvSpPr/>
          <p:nvPr/>
        </p:nvSpPr>
        <p:spPr>
          <a:xfrm>
            <a:off x="938784" y="3108960"/>
            <a:ext cx="458419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400"/>
              <a:buFont typeface="Calibri"/>
              <a:buNone/>
            </a:pPr>
            <a:r>
              <a:rPr lang="en-US" sz="1400" u="sng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youtube.com/watch?v=6OcwnDd8UfE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6400800" y="1645920"/>
            <a:ext cx="5120640" cy="1853184"/>
          </a:xfrm>
          <a:prstGeom prst="roundRect">
            <a:avLst>
              <a:gd fmla="val 5921" name="adj"/>
            </a:avLst>
          </a:prstGeom>
          <a:solidFill>
            <a:srgbClr val="F2F5FA"/>
          </a:solidFill>
          <a:ln cap="flat" cmpd="sng" w="12700">
            <a:solidFill>
              <a:srgbClr val="D0DD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"/>
          <p:cNvSpPr/>
          <p:nvPr/>
        </p:nvSpPr>
        <p:spPr>
          <a:xfrm>
            <a:off x="6669025" y="1645925"/>
            <a:ext cx="4486500" cy="5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733"/>
              <a:buFont typeface="Calibri"/>
              <a:buNone/>
            </a:pPr>
            <a:r>
              <a:t/>
            </a:r>
            <a:endParaRPr b="1" sz="1733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733"/>
              <a:buFont typeface="Calibri"/>
              <a:buNone/>
            </a:pPr>
            <a:r>
              <a:rPr b="1" lang="en-US" sz="1733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Conference Lightning Talks: </a:t>
            </a:r>
            <a:endParaRPr b="1" sz="1733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733"/>
              <a:buFont typeface="Calibri"/>
              <a:buNone/>
            </a:pPr>
            <a:r>
              <a:rPr b="1" lang="en-US" sz="1733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Preparation to Performance</a:t>
            </a:r>
            <a:endParaRPr b="1" sz="1733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6669024" y="2328672"/>
            <a:ext cx="4584192" cy="268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333"/>
              <a:buFont typeface="Calibri"/>
              <a:buNone/>
            </a:pPr>
            <a:r>
              <a:rPr b="1" lang="en-US" sz="1333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YouTube · Dementia Researcher</a:t>
            </a:r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6669024" y="2609088"/>
            <a:ext cx="4584192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lang="en-US" sz="1533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Researchers on what actually works in a packed session.</a:t>
            </a:r>
            <a:endParaRPr sz="15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>
            <a:hlinkClick r:id="rId6"/>
          </p:cNvPr>
          <p:cNvSpPr/>
          <p:nvPr/>
        </p:nvSpPr>
        <p:spPr>
          <a:xfrm>
            <a:off x="6669024" y="3108960"/>
            <a:ext cx="458419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400"/>
              <a:buFont typeface="Calibri"/>
              <a:buNone/>
            </a:pPr>
            <a:r>
              <a:rPr lang="en-US" sz="1400" u="sng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youtube.com/watch?v=1mdsy6H11SQ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670560" y="3694176"/>
            <a:ext cx="5120640" cy="1853184"/>
          </a:xfrm>
          <a:prstGeom prst="roundRect">
            <a:avLst>
              <a:gd fmla="val 5921" name="adj"/>
            </a:avLst>
          </a:prstGeom>
          <a:solidFill>
            <a:srgbClr val="F2F5FA"/>
          </a:solidFill>
          <a:ln cap="flat" cmpd="sng" w="12700">
            <a:solidFill>
              <a:srgbClr val="D0DD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6"/>
          <p:cNvSpPr/>
          <p:nvPr/>
        </p:nvSpPr>
        <p:spPr>
          <a:xfrm>
            <a:off x="938784" y="3840480"/>
            <a:ext cx="4584192" cy="5608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733"/>
              <a:buFont typeface="Calibri"/>
              <a:buNone/>
            </a:pPr>
            <a:r>
              <a:rPr b="1" lang="en-US" sz="1733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Designing Clear and Impactful Slides</a:t>
            </a:r>
            <a:endParaRPr sz="17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/>
          <p:nvPr/>
        </p:nvSpPr>
        <p:spPr>
          <a:xfrm>
            <a:off x="938784" y="4376928"/>
            <a:ext cx="4584192" cy="268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333"/>
              <a:buFont typeface="Calibri"/>
              <a:buNone/>
            </a:pPr>
            <a:r>
              <a:rPr b="1" lang="en-US" sz="1333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YouTube · Share Your Research</a:t>
            </a:r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938784" y="4657344"/>
            <a:ext cx="4584192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lang="en-US" sz="1533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Slide design for research talks — useful when you only get one.</a:t>
            </a:r>
            <a:endParaRPr sz="15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6">
            <a:hlinkClick r:id="rId8"/>
          </p:cNvPr>
          <p:cNvSpPr/>
          <p:nvPr/>
        </p:nvSpPr>
        <p:spPr>
          <a:xfrm>
            <a:off x="938784" y="5157216"/>
            <a:ext cx="458419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400"/>
              <a:buFont typeface="Calibri"/>
              <a:buNone/>
            </a:pPr>
            <a:r>
              <a:rPr lang="en-US" sz="1400" u="sng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youtube.com/watch?v=vagJObbPpXI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6400800" y="3694176"/>
            <a:ext cx="5120640" cy="1853184"/>
          </a:xfrm>
          <a:prstGeom prst="roundRect">
            <a:avLst>
              <a:gd fmla="val 5921" name="adj"/>
            </a:avLst>
          </a:prstGeom>
          <a:solidFill>
            <a:srgbClr val="F2F5FA"/>
          </a:solidFill>
          <a:ln cap="flat" cmpd="sng" w="12700">
            <a:solidFill>
              <a:srgbClr val="D0DD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6"/>
          <p:cNvSpPr/>
          <p:nvPr/>
        </p:nvSpPr>
        <p:spPr>
          <a:xfrm>
            <a:off x="6669024" y="3840480"/>
            <a:ext cx="4584192" cy="5608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2841"/>
              </a:buClr>
              <a:buSzPts val="1733"/>
              <a:buFont typeface="Calibri"/>
              <a:buNone/>
            </a:pPr>
            <a:r>
              <a:rPr b="1" lang="en-US" sz="1733">
                <a:solidFill>
                  <a:srgbClr val="0E2841"/>
                </a:solidFill>
                <a:latin typeface="Calibri"/>
                <a:ea typeface="Calibri"/>
                <a:cs typeface="Calibri"/>
                <a:sym typeface="Calibri"/>
              </a:rPr>
              <a:t>1 min, 1 slide lightning presentation</a:t>
            </a:r>
            <a:endParaRPr sz="17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6669024" y="4376928"/>
            <a:ext cx="4584192" cy="268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333"/>
              <a:buFont typeface="Calibri"/>
              <a:buNone/>
            </a:pPr>
            <a:r>
              <a:rPr b="1" lang="en-US" sz="1333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</a:rPr>
              <a:t>PDF · UBC Faculty of Medicine</a:t>
            </a:r>
            <a:endParaRPr sz="13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6"/>
          <p:cNvSpPr/>
          <p:nvPr/>
        </p:nvSpPr>
        <p:spPr>
          <a:xfrm>
            <a:off x="6669024" y="4657344"/>
            <a:ext cx="4584192" cy="5120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A6A80"/>
              </a:buClr>
              <a:buSzPts val="1533"/>
              <a:buFont typeface="Calibri"/>
              <a:buNone/>
            </a:pPr>
            <a:r>
              <a:rPr lang="en-US" sz="1533">
                <a:solidFill>
                  <a:srgbClr val="5A6A80"/>
                </a:solidFill>
                <a:latin typeface="Calibri"/>
                <a:ea typeface="Calibri"/>
                <a:cs typeface="Calibri"/>
                <a:sym typeface="Calibri"/>
              </a:rPr>
              <a:t>A guide built around exactly this format. Not a video.</a:t>
            </a:r>
            <a:endParaRPr sz="15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>
            <a:hlinkClick r:id="rId10"/>
          </p:cNvPr>
          <p:cNvSpPr/>
          <p:nvPr/>
        </p:nvSpPr>
        <p:spPr>
          <a:xfrm>
            <a:off x="6669024" y="5157216"/>
            <a:ext cx="4584192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56082"/>
              </a:buClr>
              <a:buSzPts val="1400"/>
              <a:buFont typeface="Calibri"/>
              <a:buNone/>
            </a:pPr>
            <a:r>
              <a:rPr lang="en-US" sz="1400" u="sng">
                <a:solidFill>
                  <a:srgbClr val="156082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med-fom-faculty.sites.olt.ubc.ca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670560" y="5827776"/>
            <a:ext cx="10850880" cy="731520"/>
          </a:xfrm>
          <a:prstGeom prst="roundRect">
            <a:avLst>
              <a:gd fmla="val 15000" name="adj"/>
            </a:avLst>
          </a:prstGeom>
          <a:solidFill>
            <a:srgbClr val="0E28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"/>
          <p:cNvSpPr/>
          <p:nvPr/>
        </p:nvSpPr>
        <p:spPr>
          <a:xfrm>
            <a:off x="1036320" y="5913120"/>
            <a:ext cx="10119360" cy="5608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 the online side:  </a:t>
            </a:r>
            <a:r>
              <a:rPr b="1" lang="en-US" sz="1600" u="sng">
                <a:solidFill>
                  <a:srgbClr val="1C91AE"/>
                </a:solidFill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Best Practices for Virtual Presentations</a:t>
            </a:r>
            <a:r>
              <a:rPr lang="en-US" sz="1600">
                <a:solidFill>
                  <a:srgbClr val="D0DDEF"/>
                </a:solidFill>
                <a:latin typeface="Calibri"/>
                <a:ea typeface="Calibri"/>
                <a:cs typeface="Calibri"/>
                <a:sym typeface="Calibri"/>
              </a:rPr>
              <a:t>  ·  camera, audio and lighting checklist (PDF, APS / MIT)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2026-08-27T18:48:02Z</dcterms:created>
  <dc:creator>PptxGenJS</dc:creator>
</cp:coreProperties>
</file>