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74" r:id="rId1"/>
  </p:sldMasterIdLst>
  <p:notesMasterIdLst>
    <p:notesMasterId r:id="rId14"/>
  </p:notesMasterIdLst>
  <p:handoutMasterIdLst>
    <p:handoutMasterId r:id="rId15"/>
  </p:handoutMasterIdLst>
  <p:sldIdLst>
    <p:sldId id="256" r:id="rId2"/>
    <p:sldId id="484" r:id="rId3"/>
    <p:sldId id="479" r:id="rId4"/>
    <p:sldId id="439" r:id="rId5"/>
    <p:sldId id="455" r:id="rId6"/>
    <p:sldId id="458" r:id="rId7"/>
    <p:sldId id="485" r:id="rId8"/>
    <p:sldId id="472" r:id="rId9"/>
    <p:sldId id="483" r:id="rId10"/>
    <p:sldId id="480" r:id="rId11"/>
    <p:sldId id="481" r:id="rId12"/>
    <p:sldId id="464"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xmq5Fk9F0pllvqQG2iRNA==" hashData="GoF6hdpJcMd+Oo7aUq/Cuve/vyFcK6Y124NOjC6+GGsMJiHGvgmWusX4et0a0vkSQzU4AHHQkDvcLEuhbet4/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3835"/>
    <a:srgbClr val="F6860A"/>
    <a:srgbClr val="FBC386"/>
    <a:srgbClr val="FF3399"/>
    <a:srgbClr val="FFCC66"/>
    <a:srgbClr val="DD4329"/>
    <a:srgbClr val="F575DD"/>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06" autoAdjust="0"/>
    <p:restoredTop sz="78141" autoAdjust="0"/>
  </p:normalViewPr>
  <p:slideViewPr>
    <p:cSldViewPr snapToGrid="0" snapToObjects="1">
      <p:cViewPr varScale="1">
        <p:scale>
          <a:sx n="54" d="100"/>
          <a:sy n="54" d="100"/>
        </p:scale>
        <p:origin x="1200" y="4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98" d="100"/>
          <a:sy n="98" d="100"/>
        </p:scale>
        <p:origin x="258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1" tIns="45715" rIns="91431" bIns="45715" rtlCol="0"/>
          <a:lstStyle>
            <a:lvl1pPr algn="l">
              <a:defRPr sz="1200"/>
            </a:lvl1pPr>
          </a:lstStyle>
          <a:p>
            <a:endParaRPr lang="en-US" dirty="0"/>
          </a:p>
        </p:txBody>
      </p:sp>
      <p:sp>
        <p:nvSpPr>
          <p:cNvPr id="3" name="Date Placeholder 2"/>
          <p:cNvSpPr>
            <a:spLocks noGrp="1"/>
          </p:cNvSpPr>
          <p:nvPr>
            <p:ph type="dt" sz="quarter" idx="1"/>
          </p:nvPr>
        </p:nvSpPr>
        <p:spPr>
          <a:xfrm>
            <a:off x="3970338" y="1"/>
            <a:ext cx="3038475" cy="466725"/>
          </a:xfrm>
          <a:prstGeom prst="rect">
            <a:avLst/>
          </a:prstGeom>
        </p:spPr>
        <p:txBody>
          <a:bodyPr vert="horz" lIns="91431" tIns="45715" rIns="91431" bIns="45715" rtlCol="0"/>
          <a:lstStyle>
            <a:lvl1pPr algn="r">
              <a:defRPr sz="1200"/>
            </a:lvl1pPr>
          </a:lstStyle>
          <a:p>
            <a:fld id="{05F7DE3E-04FA-40E0-B66C-1AE981C31C93}" type="datetimeFigureOut">
              <a:rPr lang="en-US" smtClean="0"/>
              <a:t>7/14/2020</a:t>
            </a:fld>
            <a:endParaRPr lang="en-US" dirty="0"/>
          </a:p>
        </p:txBody>
      </p:sp>
      <p:sp>
        <p:nvSpPr>
          <p:cNvPr id="4" name="Footer Placeholder 3"/>
          <p:cNvSpPr>
            <a:spLocks noGrp="1"/>
          </p:cNvSpPr>
          <p:nvPr>
            <p:ph type="ftr" sz="quarter" idx="2"/>
          </p:nvPr>
        </p:nvSpPr>
        <p:spPr>
          <a:xfrm>
            <a:off x="1" y="8829676"/>
            <a:ext cx="3038475" cy="466725"/>
          </a:xfrm>
          <a:prstGeom prst="rect">
            <a:avLst/>
          </a:prstGeom>
        </p:spPr>
        <p:txBody>
          <a:bodyPr vert="horz" lIns="91431" tIns="45715" rIns="91431"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6"/>
            <a:ext cx="3038475" cy="466725"/>
          </a:xfrm>
          <a:prstGeom prst="rect">
            <a:avLst/>
          </a:prstGeom>
        </p:spPr>
        <p:txBody>
          <a:bodyPr vert="horz" lIns="91431" tIns="45715" rIns="91431" bIns="45715" rtlCol="0" anchor="b"/>
          <a:lstStyle>
            <a:lvl1pPr algn="r">
              <a:defRPr sz="1200"/>
            </a:lvl1pPr>
          </a:lstStyle>
          <a:p>
            <a:fld id="{9E0BFA35-5AA4-49FF-B398-D95A4A1DF46C}" type="slidenum">
              <a:rPr lang="en-US" smtClean="0"/>
              <a:t>‹#›</a:t>
            </a:fld>
            <a:endParaRPr lang="en-US" dirty="0"/>
          </a:p>
        </p:txBody>
      </p:sp>
    </p:spTree>
    <p:extLst>
      <p:ext uri="{BB962C8B-B14F-4D97-AF65-F5344CB8AC3E}">
        <p14:creationId xmlns:p14="http://schemas.microsoft.com/office/powerpoint/2010/main" val="3733822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9" y="1"/>
            <a:ext cx="3037840" cy="466434"/>
          </a:xfrm>
          <a:prstGeom prst="rect">
            <a:avLst/>
          </a:prstGeom>
        </p:spPr>
        <p:txBody>
          <a:bodyPr vert="horz" lIns="93167" tIns="46584" rIns="93167" bIns="46584" rtlCol="0"/>
          <a:lstStyle>
            <a:lvl1pPr algn="r">
              <a:defRPr sz="1200"/>
            </a:lvl1pPr>
          </a:lstStyle>
          <a:p>
            <a:fld id="{C9B4C036-459B-5F45-A345-AF108F8D1A1E}" type="datetimeFigureOut">
              <a:rPr lang="en-US" smtClean="0"/>
              <a:t>7/14/2020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7" tIns="46584" rIns="93167" bIns="46584" rtlCol="0" anchor="b"/>
          <a:lstStyle>
            <a:lvl1pPr algn="r">
              <a:defRPr sz="1200"/>
            </a:lvl1pPr>
          </a:lstStyle>
          <a:p>
            <a:fld id="{EF258B53-0673-444A-9A24-79B1C95A6EBE}" type="slidenum">
              <a:rPr lang="en-US" smtClean="0"/>
              <a:t>‹#›</a:t>
            </a:fld>
            <a:endParaRPr lang="en-US" dirty="0"/>
          </a:p>
        </p:txBody>
      </p:sp>
    </p:spTree>
    <p:extLst>
      <p:ext uri="{BB962C8B-B14F-4D97-AF65-F5344CB8AC3E}">
        <p14:creationId xmlns:p14="http://schemas.microsoft.com/office/powerpoint/2010/main" val="1461275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58B53-0673-444A-9A24-79B1C95A6EBE}" type="slidenum">
              <a:rPr lang="en-US" smtClean="0"/>
              <a:t>1</a:t>
            </a:fld>
            <a:endParaRPr lang="en-US" dirty="0"/>
          </a:p>
        </p:txBody>
      </p:sp>
    </p:spTree>
    <p:extLst>
      <p:ext uri="{BB962C8B-B14F-4D97-AF65-F5344CB8AC3E}">
        <p14:creationId xmlns:p14="http://schemas.microsoft.com/office/powerpoint/2010/main" val="1033484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NWL plays an important role in the State’s climate strategy by contributing to carbon sequestration and GHG reductions, and the NWL Inventory is a key tool for tracking the impacts of these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Based</a:t>
            </a:r>
            <a:r>
              <a:rPr lang="en-US" baseline="0" dirty="0" smtClean="0"/>
              <a:t> on the Guidelines for National Greenhouse Gas Inventories of the IPCC, </a:t>
            </a:r>
            <a:r>
              <a:rPr lang="en-US" dirty="0" smtClean="0"/>
              <a:t>CARB developed a NWL Inventory focused on ecosystem carbon accounting to meet the following design objectives: the inventory</a:t>
            </a:r>
            <a:r>
              <a:rPr lang="en-US" baseline="0" dirty="0" smtClean="0"/>
              <a:t> is </a:t>
            </a:r>
            <a:r>
              <a:rPr lang="en-US" dirty="0" smtClean="0"/>
              <a:t>geospatially and temporally explicit, utilizes input datasets that are refreshed regularly, and allows continual improvements as science advances and new data become available.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Different IPCC tiers</a:t>
            </a:r>
            <a:r>
              <a:rPr lang="en-US" baseline="0" dirty="0" smtClean="0"/>
              <a:t> are used in the Inventory.  F</a:t>
            </a:r>
            <a:r>
              <a:rPr lang="en-US" dirty="0" smtClean="0"/>
              <a:t>or</a:t>
            </a:r>
            <a:r>
              <a:rPr lang="en-US" baseline="0" dirty="0" smtClean="0"/>
              <a:t> example,</a:t>
            </a:r>
            <a:r>
              <a:rPr lang="en-US" dirty="0" smtClean="0"/>
              <a:t> forest biomass uses tier 3, while soil organic carbon uses tier 1.  All land types utilize a combination of remote sensing data and ground-based measurement data.  For</a:t>
            </a:r>
            <a:r>
              <a:rPr lang="en-US" baseline="0" dirty="0" smtClean="0"/>
              <a:t> forests and other natural lands, the </a:t>
            </a:r>
            <a:r>
              <a:rPr lang="en-US" dirty="0" smtClean="0"/>
              <a:t>Inventory uses ground-based FIA plot</a:t>
            </a:r>
            <a:r>
              <a:rPr lang="en-US" baseline="0" dirty="0" smtClean="0"/>
              <a:t> measurements with remote sensed, geospatial vegetation data from LANDFIRE and MODIS to estimate carbon stock change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NWL inventory includes: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Forest and other natural lands (woodland, shrubland, grassland, and other lands with sparse vegetation): live and dead plant materials and their roots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Urban land: trees in urban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Cropland: woody biomass in orchards and vineyards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Soil Carbon: organic carbon in soils for all land types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Wetlands: CO2 and CH4 emissions from wetland ecosystem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Details</a:t>
            </a:r>
            <a:r>
              <a:rPr lang="en-US" baseline="0" dirty="0" smtClean="0"/>
              <a:t> of methodology are provided in the Inventory technical document available on our website, e.g. if you google “carb NWL inventory”</a:t>
            </a:r>
            <a:endParaRPr lang="en-US" dirty="0" smtClean="0"/>
          </a:p>
        </p:txBody>
      </p:sp>
      <p:sp>
        <p:nvSpPr>
          <p:cNvPr id="4" name="Slide Number Placeholder 3"/>
          <p:cNvSpPr>
            <a:spLocks noGrp="1"/>
          </p:cNvSpPr>
          <p:nvPr>
            <p:ph type="sldNum" sz="quarter" idx="10"/>
          </p:nvPr>
        </p:nvSpPr>
        <p:spPr/>
        <p:txBody>
          <a:bodyPr/>
          <a:lstStyle/>
          <a:p>
            <a:fld id="{EF258B53-0673-444A-9A24-79B1C95A6EBE}" type="slidenum">
              <a:rPr lang="en-US" smtClean="0"/>
              <a:t>10</a:t>
            </a:fld>
            <a:endParaRPr lang="en-US" dirty="0"/>
          </a:p>
        </p:txBody>
      </p:sp>
    </p:spTree>
    <p:extLst>
      <p:ext uri="{BB962C8B-B14F-4D97-AF65-F5344CB8AC3E}">
        <p14:creationId xmlns:p14="http://schemas.microsoft.com/office/powerpoint/2010/main" val="35634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CARB is continually working on improving the inventory, including moving from lower to higher methodology tiers, identifying the highest quality</a:t>
            </a:r>
            <a:r>
              <a:rPr lang="en-US" baseline="0" dirty="0" smtClean="0"/>
              <a:t> data to use, and incorporating expertise from the scientific community and sister agencies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Having remote sensed data available more frequently would help CARB: </a:t>
            </a:r>
            <a:r>
              <a:rPr lang="en-US" dirty="0" smtClean="0"/>
              <a:t>Inventory estimates are subject to data availability, which</a:t>
            </a:r>
            <a:r>
              <a:rPr lang="en-US" baseline="0" dirty="0" smtClean="0"/>
              <a:t> is why we only have estimates for certain years and why there is a delay in inventory estimates. CARB is working on annualizing the inventory to give a general idea of annual trends between inventory vintages, and to estimate current carbon stocks when data is not yet available.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More accurate vegetation type classification would help CARB: The major source of uncertainty in CARB’s land carbon quantification method is due to existing</a:t>
            </a:r>
            <a:r>
              <a:rPr lang="en-US" baseline="0" dirty="0" smtClean="0"/>
              <a:t> vegetation type (EVT)</a:t>
            </a:r>
            <a:r>
              <a:rPr lang="en-US" dirty="0" smtClean="0"/>
              <a:t> classification (Battles et al. 2013; Gonzalez et al. 2015). Future work will explore options for improving EVT products used in the Inventory. Special attention will be paid to increasing the accuracy of wetlands and cropland mapping so that land-use change from these categories can be included in future iterations of the Inventory.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Uses for Inventory data: Inventory can help identify areas where additional investment in interventions could result in more impact to meet our climate goals. It is important to note that the Inventory complements, but does not replace, project-level tracking and monitoring by capturing </a:t>
            </a:r>
            <a:r>
              <a:rPr lang="en-US" dirty="0" smtClean="0"/>
              <a:t>the effects of implemented interventions, along with any impacts from regulatory and policy changes and other gains or losses that occur over the same timeframe.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points are all discussed in the NWL Inventory published</a:t>
            </a:r>
            <a:r>
              <a:rPr lang="en-US" baseline="0" dirty="0" smtClean="0"/>
              <a:t> document on CARBs </a:t>
            </a:r>
            <a:r>
              <a:rPr lang="en-US" baseline="0" smtClean="0"/>
              <a:t>website)</a:t>
            </a:r>
            <a:endParaRPr lang="en-US" dirty="0" smtClean="0"/>
          </a:p>
        </p:txBody>
      </p:sp>
      <p:sp>
        <p:nvSpPr>
          <p:cNvPr id="4" name="Slide Number Placeholder 3"/>
          <p:cNvSpPr>
            <a:spLocks noGrp="1"/>
          </p:cNvSpPr>
          <p:nvPr>
            <p:ph type="sldNum" sz="quarter" idx="10"/>
          </p:nvPr>
        </p:nvSpPr>
        <p:spPr/>
        <p:txBody>
          <a:bodyPr/>
          <a:lstStyle/>
          <a:p>
            <a:fld id="{EF258B53-0673-444A-9A24-79B1C95A6EBE}" type="slidenum">
              <a:rPr lang="en-US" smtClean="0"/>
              <a:t>11</a:t>
            </a:fld>
            <a:endParaRPr lang="en-US" dirty="0"/>
          </a:p>
        </p:txBody>
      </p:sp>
    </p:spTree>
    <p:extLst>
      <p:ext uri="{BB962C8B-B14F-4D97-AF65-F5344CB8AC3E}">
        <p14:creationId xmlns:p14="http://schemas.microsoft.com/office/powerpoint/2010/main" val="124089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35844" name="Header Placeholder 3"/>
          <p:cNvSpPr>
            <a:spLocks noGrp="1"/>
          </p:cNvSpPr>
          <p:nvPr>
            <p:ph type="hdr" sz="quarter"/>
          </p:nvPr>
        </p:nvSpPr>
        <p:spPr>
          <a:noFill/>
        </p:spPr>
        <p:txBody>
          <a:bodyPr/>
          <a:lstStyle>
            <a:lvl1pPr defTabSz="885825">
              <a:defRPr sz="2000">
                <a:solidFill>
                  <a:srgbClr val="595959"/>
                </a:solidFill>
                <a:latin typeface="Arial" panose="020B0604020202020204" pitchFamily="34" charset="0"/>
                <a:ea typeface="MS PGothic" panose="020B0600070205080204" pitchFamily="34" charset="-128"/>
              </a:defRPr>
            </a:lvl1pPr>
            <a:lvl2pPr marL="742950" indent="-285750" defTabSz="885825">
              <a:defRPr sz="2000">
                <a:solidFill>
                  <a:srgbClr val="595959"/>
                </a:solidFill>
                <a:latin typeface="Arial" panose="020B0604020202020204" pitchFamily="34" charset="0"/>
                <a:ea typeface="MS PGothic" panose="020B0600070205080204" pitchFamily="34" charset="-128"/>
              </a:defRPr>
            </a:lvl2pPr>
            <a:lvl3pPr marL="1143000" indent="-228600" defTabSz="885825">
              <a:defRPr sz="2000">
                <a:solidFill>
                  <a:srgbClr val="595959"/>
                </a:solidFill>
                <a:latin typeface="Arial" panose="020B0604020202020204" pitchFamily="34" charset="0"/>
                <a:ea typeface="MS PGothic" panose="020B0600070205080204" pitchFamily="34" charset="-128"/>
              </a:defRPr>
            </a:lvl3pPr>
            <a:lvl4pPr marL="1600200" indent="-228600" defTabSz="885825">
              <a:defRPr sz="2000">
                <a:solidFill>
                  <a:srgbClr val="595959"/>
                </a:solidFill>
                <a:latin typeface="Arial" panose="020B0604020202020204" pitchFamily="34" charset="0"/>
                <a:ea typeface="MS PGothic" panose="020B0600070205080204" pitchFamily="34" charset="-128"/>
              </a:defRPr>
            </a:lvl4pPr>
            <a:lvl5pPr marL="2057400" indent="-228600" defTabSz="885825">
              <a:defRPr sz="2000">
                <a:solidFill>
                  <a:srgbClr val="595959"/>
                </a:solidFill>
                <a:latin typeface="Arial" panose="020B0604020202020204" pitchFamily="34" charset="0"/>
                <a:ea typeface="MS PGothic" panose="020B0600070205080204" pitchFamily="34" charset="-128"/>
              </a:defRPr>
            </a:lvl5pPr>
            <a:lvl6pPr marL="2514600" indent="-228600" defTabSz="885825" eaLnBrk="0" fontAlgn="base" hangingPunct="0">
              <a:spcBef>
                <a:spcPct val="0"/>
              </a:spcBef>
              <a:spcAft>
                <a:spcPct val="0"/>
              </a:spcAft>
              <a:buSzPct val="110000"/>
              <a:buFont typeface="Wingdings 2" panose="05020102010507070707" pitchFamily="18" charset="2"/>
              <a:buChar char=""/>
              <a:defRPr sz="2000">
                <a:solidFill>
                  <a:srgbClr val="595959"/>
                </a:solidFill>
                <a:latin typeface="Arial" panose="020B0604020202020204" pitchFamily="34" charset="0"/>
                <a:ea typeface="MS PGothic" panose="020B0600070205080204" pitchFamily="34" charset="-128"/>
              </a:defRPr>
            </a:lvl6pPr>
            <a:lvl7pPr marL="2971800" indent="-228600" defTabSz="885825" eaLnBrk="0" fontAlgn="base" hangingPunct="0">
              <a:spcBef>
                <a:spcPct val="0"/>
              </a:spcBef>
              <a:spcAft>
                <a:spcPct val="0"/>
              </a:spcAft>
              <a:buSzPct val="110000"/>
              <a:buFont typeface="Wingdings 2" panose="05020102010507070707" pitchFamily="18" charset="2"/>
              <a:buChar char=""/>
              <a:defRPr sz="2000">
                <a:solidFill>
                  <a:srgbClr val="595959"/>
                </a:solidFill>
                <a:latin typeface="Arial" panose="020B0604020202020204" pitchFamily="34" charset="0"/>
                <a:ea typeface="MS PGothic" panose="020B0600070205080204" pitchFamily="34" charset="-128"/>
              </a:defRPr>
            </a:lvl7pPr>
            <a:lvl8pPr marL="3429000" indent="-228600" defTabSz="885825" eaLnBrk="0" fontAlgn="base" hangingPunct="0">
              <a:spcBef>
                <a:spcPct val="0"/>
              </a:spcBef>
              <a:spcAft>
                <a:spcPct val="0"/>
              </a:spcAft>
              <a:buSzPct val="110000"/>
              <a:buFont typeface="Wingdings 2" panose="05020102010507070707" pitchFamily="18" charset="2"/>
              <a:buChar char=""/>
              <a:defRPr sz="2000">
                <a:solidFill>
                  <a:srgbClr val="595959"/>
                </a:solidFill>
                <a:latin typeface="Arial" panose="020B0604020202020204" pitchFamily="34" charset="0"/>
                <a:ea typeface="MS PGothic" panose="020B0600070205080204" pitchFamily="34" charset="-128"/>
              </a:defRPr>
            </a:lvl8pPr>
            <a:lvl9pPr marL="3886200" indent="-228600" defTabSz="885825" eaLnBrk="0" fontAlgn="base" hangingPunct="0">
              <a:spcBef>
                <a:spcPct val="0"/>
              </a:spcBef>
              <a:spcAft>
                <a:spcPct val="0"/>
              </a:spcAft>
              <a:buSzPct val="110000"/>
              <a:buFont typeface="Wingdings 2" panose="05020102010507070707" pitchFamily="18" charset="2"/>
              <a:buChar char=""/>
              <a:defRPr sz="2000">
                <a:solidFill>
                  <a:srgbClr val="595959"/>
                </a:solidFill>
                <a:latin typeface="Arial" panose="020B0604020202020204" pitchFamily="34" charset="0"/>
                <a:ea typeface="MS PGothic" panose="020B0600070205080204" pitchFamily="34" charset="-128"/>
              </a:defRPr>
            </a:lvl9pPr>
          </a:lstStyle>
          <a:p>
            <a:r>
              <a:rPr lang="en-US" altLang="en-US" sz="1100" dirty="0">
                <a:solidFill>
                  <a:schemeClr val="tx1"/>
                </a:solidFill>
                <a:latin typeface="Times New Roman" panose="02020603050405020304" pitchFamily="18" charset="0"/>
              </a:rPr>
              <a:t>California Air Resources Board</a:t>
            </a:r>
          </a:p>
        </p:txBody>
      </p:sp>
      <p:sp>
        <p:nvSpPr>
          <p:cNvPr id="35845" name="Date Placeholder 4"/>
          <p:cNvSpPr>
            <a:spLocks noGrp="1"/>
          </p:cNvSpPr>
          <p:nvPr>
            <p:ph type="dt" sz="quarter" idx="1"/>
          </p:nvPr>
        </p:nvSpPr>
        <p:spPr>
          <a:noFill/>
        </p:spPr>
        <p:txBody>
          <a:bodyPr/>
          <a:lstStyle>
            <a:lvl1pPr defTabSz="885825">
              <a:defRPr sz="2000">
                <a:solidFill>
                  <a:srgbClr val="595959"/>
                </a:solidFill>
                <a:latin typeface="Arial" panose="020B0604020202020204" pitchFamily="34" charset="0"/>
                <a:ea typeface="MS PGothic" panose="020B0600070205080204" pitchFamily="34" charset="-128"/>
              </a:defRPr>
            </a:lvl1pPr>
            <a:lvl2pPr marL="742950" indent="-285750" defTabSz="885825">
              <a:defRPr sz="2000">
                <a:solidFill>
                  <a:srgbClr val="595959"/>
                </a:solidFill>
                <a:latin typeface="Arial" panose="020B0604020202020204" pitchFamily="34" charset="0"/>
                <a:ea typeface="MS PGothic" panose="020B0600070205080204" pitchFamily="34" charset="-128"/>
              </a:defRPr>
            </a:lvl2pPr>
            <a:lvl3pPr marL="1143000" indent="-228600" defTabSz="885825">
              <a:defRPr sz="2000">
                <a:solidFill>
                  <a:srgbClr val="595959"/>
                </a:solidFill>
                <a:latin typeface="Arial" panose="020B0604020202020204" pitchFamily="34" charset="0"/>
                <a:ea typeface="MS PGothic" panose="020B0600070205080204" pitchFamily="34" charset="-128"/>
              </a:defRPr>
            </a:lvl3pPr>
            <a:lvl4pPr marL="1600200" indent="-228600" defTabSz="885825">
              <a:defRPr sz="2000">
                <a:solidFill>
                  <a:srgbClr val="595959"/>
                </a:solidFill>
                <a:latin typeface="Arial" panose="020B0604020202020204" pitchFamily="34" charset="0"/>
                <a:ea typeface="MS PGothic" panose="020B0600070205080204" pitchFamily="34" charset="-128"/>
              </a:defRPr>
            </a:lvl4pPr>
            <a:lvl5pPr marL="2057400" indent="-228600" defTabSz="885825">
              <a:defRPr sz="2000">
                <a:solidFill>
                  <a:srgbClr val="595959"/>
                </a:solidFill>
                <a:latin typeface="Arial" panose="020B0604020202020204" pitchFamily="34" charset="0"/>
                <a:ea typeface="MS PGothic" panose="020B0600070205080204" pitchFamily="34" charset="-128"/>
              </a:defRPr>
            </a:lvl5pPr>
            <a:lvl6pPr marL="2514600" indent="-228600" defTabSz="885825" eaLnBrk="0" fontAlgn="base" hangingPunct="0">
              <a:spcBef>
                <a:spcPct val="0"/>
              </a:spcBef>
              <a:spcAft>
                <a:spcPct val="0"/>
              </a:spcAft>
              <a:buSzPct val="110000"/>
              <a:buFont typeface="Wingdings 2" panose="05020102010507070707" pitchFamily="18" charset="2"/>
              <a:buChar char=""/>
              <a:defRPr sz="2000">
                <a:solidFill>
                  <a:srgbClr val="595959"/>
                </a:solidFill>
                <a:latin typeface="Arial" panose="020B0604020202020204" pitchFamily="34" charset="0"/>
                <a:ea typeface="MS PGothic" panose="020B0600070205080204" pitchFamily="34" charset="-128"/>
              </a:defRPr>
            </a:lvl6pPr>
            <a:lvl7pPr marL="2971800" indent="-228600" defTabSz="885825" eaLnBrk="0" fontAlgn="base" hangingPunct="0">
              <a:spcBef>
                <a:spcPct val="0"/>
              </a:spcBef>
              <a:spcAft>
                <a:spcPct val="0"/>
              </a:spcAft>
              <a:buSzPct val="110000"/>
              <a:buFont typeface="Wingdings 2" panose="05020102010507070707" pitchFamily="18" charset="2"/>
              <a:buChar char=""/>
              <a:defRPr sz="2000">
                <a:solidFill>
                  <a:srgbClr val="595959"/>
                </a:solidFill>
                <a:latin typeface="Arial" panose="020B0604020202020204" pitchFamily="34" charset="0"/>
                <a:ea typeface="MS PGothic" panose="020B0600070205080204" pitchFamily="34" charset="-128"/>
              </a:defRPr>
            </a:lvl7pPr>
            <a:lvl8pPr marL="3429000" indent="-228600" defTabSz="885825" eaLnBrk="0" fontAlgn="base" hangingPunct="0">
              <a:spcBef>
                <a:spcPct val="0"/>
              </a:spcBef>
              <a:spcAft>
                <a:spcPct val="0"/>
              </a:spcAft>
              <a:buSzPct val="110000"/>
              <a:buFont typeface="Wingdings 2" panose="05020102010507070707" pitchFamily="18" charset="2"/>
              <a:buChar char=""/>
              <a:defRPr sz="2000">
                <a:solidFill>
                  <a:srgbClr val="595959"/>
                </a:solidFill>
                <a:latin typeface="Arial" panose="020B0604020202020204" pitchFamily="34" charset="0"/>
                <a:ea typeface="MS PGothic" panose="020B0600070205080204" pitchFamily="34" charset="-128"/>
              </a:defRPr>
            </a:lvl8pPr>
            <a:lvl9pPr marL="3886200" indent="-228600" defTabSz="885825" eaLnBrk="0" fontAlgn="base" hangingPunct="0">
              <a:spcBef>
                <a:spcPct val="0"/>
              </a:spcBef>
              <a:spcAft>
                <a:spcPct val="0"/>
              </a:spcAft>
              <a:buSzPct val="110000"/>
              <a:buFont typeface="Wingdings 2" panose="05020102010507070707" pitchFamily="18" charset="2"/>
              <a:buChar char=""/>
              <a:defRPr sz="2000">
                <a:solidFill>
                  <a:srgbClr val="595959"/>
                </a:solidFill>
                <a:latin typeface="Arial" panose="020B0604020202020204" pitchFamily="34" charset="0"/>
                <a:ea typeface="MS PGothic" panose="020B0600070205080204" pitchFamily="34" charset="-128"/>
              </a:defRPr>
            </a:lvl9pPr>
          </a:lstStyle>
          <a:p>
            <a:r>
              <a:rPr lang="en-US" altLang="en-US" sz="1100" dirty="0">
                <a:solidFill>
                  <a:schemeClr val="tx1"/>
                </a:solidFill>
                <a:latin typeface="Times New Roman" panose="02020603050405020304" pitchFamily="18" charset="0"/>
              </a:rPr>
              <a:t>2/1/12</a:t>
            </a:r>
          </a:p>
        </p:txBody>
      </p:sp>
      <p:sp>
        <p:nvSpPr>
          <p:cNvPr id="35846" name="Footer Placeholder 5"/>
          <p:cNvSpPr>
            <a:spLocks noGrp="1"/>
          </p:cNvSpPr>
          <p:nvPr>
            <p:ph type="ftr" sz="quarter" idx="4"/>
          </p:nvPr>
        </p:nvSpPr>
        <p:spPr>
          <a:noFill/>
        </p:spPr>
        <p:txBody>
          <a:bodyPr/>
          <a:lstStyle>
            <a:lvl1pPr defTabSz="885825">
              <a:defRPr sz="2000">
                <a:solidFill>
                  <a:srgbClr val="595959"/>
                </a:solidFill>
                <a:latin typeface="Arial" panose="020B0604020202020204" pitchFamily="34" charset="0"/>
                <a:ea typeface="MS PGothic" panose="020B0600070205080204" pitchFamily="34" charset="-128"/>
              </a:defRPr>
            </a:lvl1pPr>
            <a:lvl2pPr marL="742950" indent="-285750" defTabSz="885825">
              <a:defRPr sz="2000">
                <a:solidFill>
                  <a:srgbClr val="595959"/>
                </a:solidFill>
                <a:latin typeface="Arial" panose="020B0604020202020204" pitchFamily="34" charset="0"/>
                <a:ea typeface="MS PGothic" panose="020B0600070205080204" pitchFamily="34" charset="-128"/>
              </a:defRPr>
            </a:lvl2pPr>
            <a:lvl3pPr marL="1143000" indent="-228600" defTabSz="885825">
              <a:defRPr sz="2000">
                <a:solidFill>
                  <a:srgbClr val="595959"/>
                </a:solidFill>
                <a:latin typeface="Arial" panose="020B0604020202020204" pitchFamily="34" charset="0"/>
                <a:ea typeface="MS PGothic" panose="020B0600070205080204" pitchFamily="34" charset="-128"/>
              </a:defRPr>
            </a:lvl3pPr>
            <a:lvl4pPr marL="1600200" indent="-228600" defTabSz="885825">
              <a:defRPr sz="2000">
                <a:solidFill>
                  <a:srgbClr val="595959"/>
                </a:solidFill>
                <a:latin typeface="Arial" panose="020B0604020202020204" pitchFamily="34" charset="0"/>
                <a:ea typeface="MS PGothic" panose="020B0600070205080204" pitchFamily="34" charset="-128"/>
              </a:defRPr>
            </a:lvl4pPr>
            <a:lvl5pPr marL="2057400" indent="-228600" defTabSz="885825">
              <a:defRPr sz="2000">
                <a:solidFill>
                  <a:srgbClr val="595959"/>
                </a:solidFill>
                <a:latin typeface="Arial" panose="020B0604020202020204" pitchFamily="34" charset="0"/>
                <a:ea typeface="MS PGothic" panose="020B0600070205080204" pitchFamily="34" charset="-128"/>
              </a:defRPr>
            </a:lvl5pPr>
            <a:lvl6pPr marL="2514600" indent="-228600" defTabSz="885825" eaLnBrk="0" fontAlgn="base" hangingPunct="0">
              <a:spcBef>
                <a:spcPct val="0"/>
              </a:spcBef>
              <a:spcAft>
                <a:spcPct val="0"/>
              </a:spcAft>
              <a:buSzPct val="110000"/>
              <a:buFont typeface="Wingdings 2" panose="05020102010507070707" pitchFamily="18" charset="2"/>
              <a:buChar char=""/>
              <a:defRPr sz="2000">
                <a:solidFill>
                  <a:srgbClr val="595959"/>
                </a:solidFill>
                <a:latin typeface="Arial" panose="020B0604020202020204" pitchFamily="34" charset="0"/>
                <a:ea typeface="MS PGothic" panose="020B0600070205080204" pitchFamily="34" charset="-128"/>
              </a:defRPr>
            </a:lvl6pPr>
            <a:lvl7pPr marL="2971800" indent="-228600" defTabSz="885825" eaLnBrk="0" fontAlgn="base" hangingPunct="0">
              <a:spcBef>
                <a:spcPct val="0"/>
              </a:spcBef>
              <a:spcAft>
                <a:spcPct val="0"/>
              </a:spcAft>
              <a:buSzPct val="110000"/>
              <a:buFont typeface="Wingdings 2" panose="05020102010507070707" pitchFamily="18" charset="2"/>
              <a:buChar char=""/>
              <a:defRPr sz="2000">
                <a:solidFill>
                  <a:srgbClr val="595959"/>
                </a:solidFill>
                <a:latin typeface="Arial" panose="020B0604020202020204" pitchFamily="34" charset="0"/>
                <a:ea typeface="MS PGothic" panose="020B0600070205080204" pitchFamily="34" charset="-128"/>
              </a:defRPr>
            </a:lvl7pPr>
            <a:lvl8pPr marL="3429000" indent="-228600" defTabSz="885825" eaLnBrk="0" fontAlgn="base" hangingPunct="0">
              <a:spcBef>
                <a:spcPct val="0"/>
              </a:spcBef>
              <a:spcAft>
                <a:spcPct val="0"/>
              </a:spcAft>
              <a:buSzPct val="110000"/>
              <a:buFont typeface="Wingdings 2" panose="05020102010507070707" pitchFamily="18" charset="2"/>
              <a:buChar char=""/>
              <a:defRPr sz="2000">
                <a:solidFill>
                  <a:srgbClr val="595959"/>
                </a:solidFill>
                <a:latin typeface="Arial" panose="020B0604020202020204" pitchFamily="34" charset="0"/>
                <a:ea typeface="MS PGothic" panose="020B0600070205080204" pitchFamily="34" charset="-128"/>
              </a:defRPr>
            </a:lvl8pPr>
            <a:lvl9pPr marL="3886200" indent="-228600" defTabSz="885825" eaLnBrk="0" fontAlgn="base" hangingPunct="0">
              <a:spcBef>
                <a:spcPct val="0"/>
              </a:spcBef>
              <a:spcAft>
                <a:spcPct val="0"/>
              </a:spcAft>
              <a:buSzPct val="110000"/>
              <a:buFont typeface="Wingdings 2" panose="05020102010507070707" pitchFamily="18" charset="2"/>
              <a:buChar char=""/>
              <a:defRPr sz="2000">
                <a:solidFill>
                  <a:srgbClr val="595959"/>
                </a:solidFill>
                <a:latin typeface="Arial" panose="020B0604020202020204" pitchFamily="34" charset="0"/>
                <a:ea typeface="MS PGothic" panose="020B0600070205080204" pitchFamily="34" charset="-128"/>
              </a:defRPr>
            </a:lvl9pPr>
          </a:lstStyle>
          <a:p>
            <a:endParaRPr lang="en-US" altLang="en-US" sz="1100" dirty="0">
              <a:solidFill>
                <a:schemeClr val="tx1"/>
              </a:solidFill>
              <a:latin typeface="Times New Roman" panose="02020603050405020304" pitchFamily="18" charset="0"/>
            </a:endParaRPr>
          </a:p>
        </p:txBody>
      </p:sp>
      <p:sp>
        <p:nvSpPr>
          <p:cNvPr id="35847" name="Slide Number Placeholder 6"/>
          <p:cNvSpPr>
            <a:spLocks noGrp="1"/>
          </p:cNvSpPr>
          <p:nvPr>
            <p:ph type="sldNum" sz="quarter" idx="5"/>
          </p:nvPr>
        </p:nvSpPr>
        <p:spPr>
          <a:noFill/>
        </p:spPr>
        <p:txBody>
          <a:bodyPr/>
          <a:lstStyle>
            <a:lvl1pPr defTabSz="884238">
              <a:defRPr sz="2000">
                <a:solidFill>
                  <a:srgbClr val="595959"/>
                </a:solidFill>
                <a:latin typeface="Arial" panose="020B0604020202020204" pitchFamily="34" charset="0"/>
                <a:ea typeface="MS PGothic" panose="020B0600070205080204" pitchFamily="34" charset="-128"/>
              </a:defRPr>
            </a:lvl1pPr>
            <a:lvl2pPr marL="742950" indent="-285750" defTabSz="884238">
              <a:defRPr sz="2000">
                <a:solidFill>
                  <a:srgbClr val="595959"/>
                </a:solidFill>
                <a:latin typeface="Arial" panose="020B0604020202020204" pitchFamily="34" charset="0"/>
                <a:ea typeface="MS PGothic" panose="020B0600070205080204" pitchFamily="34" charset="-128"/>
              </a:defRPr>
            </a:lvl2pPr>
            <a:lvl3pPr marL="1143000" indent="-228600" defTabSz="884238">
              <a:defRPr sz="2000">
                <a:solidFill>
                  <a:srgbClr val="595959"/>
                </a:solidFill>
                <a:latin typeface="Arial" panose="020B0604020202020204" pitchFamily="34" charset="0"/>
                <a:ea typeface="MS PGothic" panose="020B0600070205080204" pitchFamily="34" charset="-128"/>
              </a:defRPr>
            </a:lvl3pPr>
            <a:lvl4pPr marL="1600200" indent="-228600" defTabSz="884238">
              <a:defRPr sz="2000">
                <a:solidFill>
                  <a:srgbClr val="595959"/>
                </a:solidFill>
                <a:latin typeface="Arial" panose="020B0604020202020204" pitchFamily="34" charset="0"/>
                <a:ea typeface="MS PGothic" panose="020B0600070205080204" pitchFamily="34" charset="-128"/>
              </a:defRPr>
            </a:lvl4pPr>
            <a:lvl5pPr marL="2057400" indent="-228600" defTabSz="884238">
              <a:defRPr sz="2000">
                <a:solidFill>
                  <a:srgbClr val="595959"/>
                </a:solidFill>
                <a:latin typeface="Arial" panose="020B0604020202020204" pitchFamily="34" charset="0"/>
                <a:ea typeface="MS PGothic" panose="020B0600070205080204" pitchFamily="34" charset="-128"/>
              </a:defRPr>
            </a:lvl5pPr>
            <a:lvl6pPr marL="2514600" indent="-228600" defTabSz="884238" eaLnBrk="0" fontAlgn="base" hangingPunct="0">
              <a:spcBef>
                <a:spcPct val="0"/>
              </a:spcBef>
              <a:spcAft>
                <a:spcPct val="0"/>
              </a:spcAft>
              <a:buSzPct val="110000"/>
              <a:buFont typeface="Wingdings 2" panose="05020102010507070707" pitchFamily="18" charset="2"/>
              <a:buChar char=""/>
              <a:defRPr sz="2000">
                <a:solidFill>
                  <a:srgbClr val="595959"/>
                </a:solidFill>
                <a:latin typeface="Arial" panose="020B0604020202020204" pitchFamily="34" charset="0"/>
                <a:ea typeface="MS PGothic" panose="020B0600070205080204" pitchFamily="34" charset="-128"/>
              </a:defRPr>
            </a:lvl6pPr>
            <a:lvl7pPr marL="2971800" indent="-228600" defTabSz="884238" eaLnBrk="0" fontAlgn="base" hangingPunct="0">
              <a:spcBef>
                <a:spcPct val="0"/>
              </a:spcBef>
              <a:spcAft>
                <a:spcPct val="0"/>
              </a:spcAft>
              <a:buSzPct val="110000"/>
              <a:buFont typeface="Wingdings 2" panose="05020102010507070707" pitchFamily="18" charset="2"/>
              <a:buChar char=""/>
              <a:defRPr sz="2000">
                <a:solidFill>
                  <a:srgbClr val="595959"/>
                </a:solidFill>
                <a:latin typeface="Arial" panose="020B0604020202020204" pitchFamily="34" charset="0"/>
                <a:ea typeface="MS PGothic" panose="020B0600070205080204" pitchFamily="34" charset="-128"/>
              </a:defRPr>
            </a:lvl7pPr>
            <a:lvl8pPr marL="3429000" indent="-228600" defTabSz="884238" eaLnBrk="0" fontAlgn="base" hangingPunct="0">
              <a:spcBef>
                <a:spcPct val="0"/>
              </a:spcBef>
              <a:spcAft>
                <a:spcPct val="0"/>
              </a:spcAft>
              <a:buSzPct val="110000"/>
              <a:buFont typeface="Wingdings 2" panose="05020102010507070707" pitchFamily="18" charset="2"/>
              <a:buChar char=""/>
              <a:defRPr sz="2000">
                <a:solidFill>
                  <a:srgbClr val="595959"/>
                </a:solidFill>
                <a:latin typeface="Arial" panose="020B0604020202020204" pitchFamily="34" charset="0"/>
                <a:ea typeface="MS PGothic" panose="020B0600070205080204" pitchFamily="34" charset="-128"/>
              </a:defRPr>
            </a:lvl8pPr>
            <a:lvl9pPr marL="3886200" indent="-228600" defTabSz="884238" eaLnBrk="0" fontAlgn="base" hangingPunct="0">
              <a:spcBef>
                <a:spcPct val="0"/>
              </a:spcBef>
              <a:spcAft>
                <a:spcPct val="0"/>
              </a:spcAft>
              <a:buSzPct val="110000"/>
              <a:buFont typeface="Wingdings 2" panose="05020102010507070707" pitchFamily="18" charset="2"/>
              <a:buChar char=""/>
              <a:defRPr sz="2000">
                <a:solidFill>
                  <a:srgbClr val="595959"/>
                </a:solidFill>
                <a:latin typeface="Arial" panose="020B0604020202020204" pitchFamily="34" charset="0"/>
                <a:ea typeface="MS PGothic" panose="020B0600070205080204" pitchFamily="34" charset="-128"/>
              </a:defRPr>
            </a:lvl9pPr>
          </a:lstStyle>
          <a:p>
            <a:fld id="{33F506B6-7DDC-45B8-85FB-E8C2482481D8}" type="slidenum">
              <a:rPr lang="en-US" altLang="en-US" sz="1100">
                <a:solidFill>
                  <a:schemeClr val="tx1"/>
                </a:solidFill>
                <a:latin typeface="Times New Roman" panose="02020603050405020304" pitchFamily="18" charset="0"/>
              </a:rPr>
              <a:pPr/>
              <a:t>12</a:t>
            </a:fld>
            <a:endParaRPr lang="en-US" altLang="en-US" sz="110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582475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366713"/>
            <a:ext cx="5581650" cy="3140075"/>
          </a:xfrm>
        </p:spPr>
      </p:sp>
      <p:sp>
        <p:nvSpPr>
          <p:cNvPr id="4" name="Slide Number Placeholder 3"/>
          <p:cNvSpPr>
            <a:spLocks noGrp="1"/>
          </p:cNvSpPr>
          <p:nvPr>
            <p:ph type="sldNum" sz="quarter" idx="10"/>
          </p:nvPr>
        </p:nvSpPr>
        <p:spPr/>
        <p:txBody>
          <a:bodyPr/>
          <a:lstStyle/>
          <a:p>
            <a:fld id="{E93D7AC0-BB20-4107-B54D-E17997072F39}" type="slidenum">
              <a:rPr lang="en-US" smtClean="0"/>
              <a:pPr/>
              <a:t>2</a:t>
            </a:fld>
            <a:endParaRPr lang="en-US" dirty="0"/>
          </a:p>
        </p:txBody>
      </p:sp>
      <p:sp>
        <p:nvSpPr>
          <p:cNvPr id="5" name="Notes Placeholder 4"/>
          <p:cNvSpPr>
            <a:spLocks noGrp="1"/>
          </p:cNvSpPr>
          <p:nvPr>
            <p:ph type="body" sz="quarter" idx="11"/>
          </p:nvPr>
        </p:nvSpPr>
        <p:spPr>
          <a:xfrm>
            <a:off x="701041" y="3677953"/>
            <a:ext cx="5608320" cy="5429952"/>
          </a:xfrm>
        </p:spPr>
        <p:txBody>
          <a:bodyPr/>
          <a:lstStyle/>
          <a:p>
            <a:pPr marL="0" indent="0">
              <a:buFont typeface="Arial" panose="020B0604020202020204" pitchFamily="34" charset="0"/>
              <a:buNone/>
            </a:pPr>
            <a:endParaRPr lang="en-US" sz="1600" dirty="0"/>
          </a:p>
        </p:txBody>
      </p:sp>
    </p:spTree>
    <p:extLst>
      <p:ext uri="{BB962C8B-B14F-4D97-AF65-F5344CB8AC3E}">
        <p14:creationId xmlns:p14="http://schemas.microsoft.com/office/powerpoint/2010/main" val="356180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2"/>
              </a:buClr>
              <a:buSzPct val="92000"/>
              <a:buFont typeface="Wingdings" panose="05000000000000000000" pitchFamily="2" charset="2"/>
              <a:buChar char="§"/>
              <a:defRPr sz="1800">
                <a:solidFill>
                  <a:srgbClr val="000000"/>
                </a:solidFill>
              </a:defRPr>
            </a:pPr>
            <a:r>
              <a:rPr lang="en-US" sz="1200" dirty="0">
                <a:solidFill>
                  <a:schemeClr val="bg2">
                    <a:lumMod val="25000"/>
                  </a:schemeClr>
                </a:solidFill>
                <a:sym typeface="Century Gothic"/>
              </a:rPr>
              <a:t> Comprehensive strategy to meet California’s 2030 GHG target</a:t>
            </a:r>
          </a:p>
          <a:p>
            <a:pPr>
              <a:buClr>
                <a:schemeClr val="accent2"/>
              </a:buClr>
              <a:buSzPct val="92000"/>
              <a:buFont typeface="Wingdings" panose="05000000000000000000" pitchFamily="2" charset="2"/>
              <a:buChar char="§"/>
              <a:defRPr sz="1800">
                <a:solidFill>
                  <a:srgbClr val="000000"/>
                </a:solidFill>
              </a:defRPr>
            </a:pPr>
            <a:r>
              <a:rPr lang="en-US" sz="1200" dirty="0">
                <a:solidFill>
                  <a:schemeClr val="bg2">
                    <a:lumMod val="25000"/>
                  </a:schemeClr>
                </a:solidFill>
                <a:sym typeface="Century Gothic"/>
              </a:rPr>
              <a:t> Approved by CARB in December 2017</a:t>
            </a:r>
          </a:p>
          <a:p>
            <a:pPr>
              <a:buClr>
                <a:schemeClr val="accent2"/>
              </a:buClr>
              <a:buSzPct val="92000"/>
              <a:buFont typeface="Wingdings" panose="05000000000000000000" pitchFamily="2" charset="2"/>
              <a:buChar char="§"/>
              <a:defRPr sz="1800">
                <a:solidFill>
                  <a:srgbClr val="000000"/>
                </a:solidFill>
              </a:defRPr>
            </a:pPr>
            <a:r>
              <a:rPr lang="en-US" sz="1200" dirty="0">
                <a:solidFill>
                  <a:schemeClr val="bg2">
                    <a:lumMod val="25000"/>
                  </a:schemeClr>
                </a:solidFill>
              </a:rPr>
              <a:t> Suite of complementary measures builds on past success</a:t>
            </a:r>
            <a:endParaRPr lang="en-US" sz="1200" dirty="0">
              <a:solidFill>
                <a:schemeClr val="bg2">
                  <a:lumMod val="25000"/>
                </a:schemeClr>
              </a:solidFill>
              <a:sym typeface="Century Gothic"/>
            </a:endParaRPr>
          </a:p>
          <a:p>
            <a:pPr>
              <a:buClr>
                <a:schemeClr val="accent2"/>
              </a:buClr>
              <a:buSzPct val="92000"/>
              <a:buFont typeface="Wingdings" panose="05000000000000000000" pitchFamily="2" charset="2"/>
              <a:buChar char="§"/>
              <a:defRPr sz="1800">
                <a:solidFill>
                  <a:srgbClr val="000000"/>
                </a:solidFill>
              </a:defRPr>
            </a:pPr>
            <a:r>
              <a:rPr lang="en-US" sz="1200" dirty="0">
                <a:solidFill>
                  <a:schemeClr val="bg2">
                    <a:lumMod val="25000"/>
                  </a:schemeClr>
                </a:solidFill>
                <a:sym typeface="Century Gothic"/>
              </a:rPr>
              <a:t> All policies interact with the transportation sector</a:t>
            </a:r>
          </a:p>
          <a:p>
            <a:endParaRPr lang="en-US" dirty="0"/>
          </a:p>
        </p:txBody>
      </p:sp>
      <p:sp>
        <p:nvSpPr>
          <p:cNvPr id="4" name="Slide Number Placeholder 3"/>
          <p:cNvSpPr>
            <a:spLocks noGrp="1"/>
          </p:cNvSpPr>
          <p:nvPr>
            <p:ph type="sldNum" sz="quarter" idx="10"/>
          </p:nvPr>
        </p:nvSpPr>
        <p:spPr/>
        <p:txBody>
          <a:bodyPr/>
          <a:lstStyle/>
          <a:p>
            <a:fld id="{EF258B53-0673-444A-9A24-79B1C95A6EBE}" type="slidenum">
              <a:rPr lang="en-US" smtClean="0"/>
              <a:t>3</a:t>
            </a:fld>
            <a:endParaRPr lang="en-US" dirty="0"/>
          </a:p>
        </p:txBody>
      </p:sp>
    </p:spTree>
    <p:extLst>
      <p:ext uri="{BB962C8B-B14F-4D97-AF65-F5344CB8AC3E}">
        <p14:creationId xmlns:p14="http://schemas.microsoft.com/office/powerpoint/2010/main" val="136672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76">
              <a:defRPr/>
            </a:pPr>
            <a:r>
              <a:rPr lang="en-US" baseline="0" dirty="0">
                <a:sym typeface="Wingdings" panose="05000000000000000000" pitchFamily="2" charset="2"/>
              </a:rPr>
              <a:t> Declining Caps, Steadily Increasing Price Signal, Market that Targets the Lowest Cost Reductions, and a Long-Term Price Signal for Investment Certainty</a:t>
            </a:r>
          </a:p>
          <a:p>
            <a:pPr marL="171432" indent="-171432" defTabSz="931676">
              <a:buFont typeface="Arial" panose="020B0604020202020204" pitchFamily="34" charset="0"/>
              <a:buChar char="•"/>
              <a:defRPr/>
            </a:pPr>
            <a:endParaRPr lang="en-US" baseline="0" dirty="0">
              <a:sym typeface="Wingdings" panose="05000000000000000000" pitchFamily="2" charset="2"/>
            </a:endParaRPr>
          </a:p>
          <a:p>
            <a:pPr marL="171432" indent="-171432" defTabSz="931676">
              <a:buFont typeface="Arial" panose="020B0604020202020204" pitchFamily="34" charset="0"/>
              <a:buChar char="•"/>
              <a:defRPr/>
            </a:pPr>
            <a:r>
              <a:rPr lang="en-US" baseline="0" dirty="0"/>
              <a:t>The Program establishes a hard declining cap on major sources of statewide GHG emissions, and it creates a strong economic incentive for investments in cleaner, more efficient technologies.  </a:t>
            </a:r>
          </a:p>
          <a:p>
            <a:pPr marL="171432" indent="-171432" defTabSz="931676">
              <a:buFont typeface="Arial" panose="020B0604020202020204" pitchFamily="34" charset="0"/>
              <a:buChar char="•"/>
              <a:defRPr/>
            </a:pPr>
            <a:endParaRPr lang="en-US" baseline="0" dirty="0"/>
          </a:p>
          <a:p>
            <a:pPr marL="171432" indent="-171432" defTabSz="931676">
              <a:buFont typeface="Arial" panose="020B0604020202020204" pitchFamily="34" charset="0"/>
              <a:buChar char="•"/>
              <a:defRPr/>
            </a:pPr>
            <a:r>
              <a:rPr lang="en-US" baseline="0" dirty="0"/>
              <a:t>Each entity covered by the Program has a compliance obligation that is set by its GHG emissions, and entities are required to meet that compliance obligation by acquiring and surrendering allowances and a limited quantity of offset credits in an amount equal to their compliance obligation.  </a:t>
            </a:r>
          </a:p>
          <a:p>
            <a:pPr marL="171432" indent="-171432" defTabSz="931676">
              <a:buFont typeface="Arial" panose="020B0604020202020204" pitchFamily="34" charset="0"/>
              <a:buChar char="•"/>
              <a:defRPr/>
            </a:pPr>
            <a:endParaRPr lang="en-US" baseline="0" dirty="0"/>
          </a:p>
          <a:p>
            <a:pPr marL="171432" indent="-171432" defTabSz="931676">
              <a:buFont typeface="Arial" panose="020B0604020202020204" pitchFamily="34" charset="0"/>
              <a:buChar char="•"/>
              <a:defRPr/>
            </a:pPr>
            <a:r>
              <a:rPr lang="en-US" baseline="0" dirty="0"/>
              <a:t>CARB creates allowances equal to the total amount of permissible emissions (i.e., the cap) over a given compliance period.  One allowance equals one metric ton of carbon dioxide equivalent (using the 100-year global warming potentials).  </a:t>
            </a:r>
          </a:p>
          <a:p>
            <a:pPr marL="171432" indent="-171432" defTabSz="931676">
              <a:buFont typeface="Arial" panose="020B0604020202020204" pitchFamily="34" charset="0"/>
              <a:buChar char="•"/>
              <a:defRPr/>
            </a:pPr>
            <a:endParaRPr lang="en-US" baseline="0" dirty="0"/>
          </a:p>
          <a:p>
            <a:pPr marL="171432" indent="-171432" defTabSz="931676">
              <a:buFont typeface="Arial" panose="020B0604020202020204" pitchFamily="34" charset="0"/>
              <a:buChar char="•"/>
              <a:defRPr/>
            </a:pPr>
            <a:r>
              <a:rPr lang="en-US" baseline="0" dirty="0"/>
              <a:t>Because the cap declines, fewer allowances are created each year and overall emissions decrease over time.</a:t>
            </a:r>
          </a:p>
          <a:p>
            <a:pPr marL="171432" indent="-171432" defTabSz="931676">
              <a:buFont typeface="Arial" panose="020B0604020202020204" pitchFamily="34" charset="0"/>
              <a:buChar char="•"/>
              <a:defRPr/>
            </a:pPr>
            <a:endParaRPr lang="en-US" dirty="0"/>
          </a:p>
          <a:p>
            <a:pPr marL="171432" indent="-171432" defTabSz="931676">
              <a:buFont typeface="Arial" panose="020B0604020202020204" pitchFamily="34" charset="0"/>
              <a:buChar char="•"/>
              <a:defRPr/>
            </a:pPr>
            <a:r>
              <a:rPr lang="en-US" dirty="0"/>
              <a:t>The auction mechanism, helps establish a steadily increasing price signal to invest in cleaner technologies and facilitates addressing the lowest cost reductions first.</a:t>
            </a:r>
          </a:p>
          <a:p>
            <a:pPr marL="171432" indent="-171432" defTabSz="931676">
              <a:buFont typeface="Arial" panose="020B0604020202020204" pitchFamily="34" charset="0"/>
              <a:buChar char="•"/>
              <a:defRPr/>
            </a:pPr>
            <a:endParaRPr lang="en-US" dirty="0"/>
          </a:p>
          <a:p>
            <a:pPr marL="171432" indent="-171432" defTabSz="931676">
              <a:buFont typeface="Arial" panose="020B0604020202020204" pitchFamily="34" charset="0"/>
              <a:buChar char="•"/>
              <a:defRPr/>
            </a:pPr>
            <a:r>
              <a:rPr lang="en-US" baseline="0" dirty="0"/>
              <a:t>The Cap-and-Trade Program is one part of our overall climate change strategy to reach our emission reduction goals.  It helps ensure we reach those goals at a much lower cost than an approach that does not include cap-and-trade.</a:t>
            </a:r>
          </a:p>
          <a:p>
            <a:pPr defTabSz="931676">
              <a:defRPr/>
            </a:pPr>
            <a:endParaRPr lang="en-US" baseline="0" dirty="0"/>
          </a:p>
          <a:p>
            <a:pPr marL="171432" indent="-171432" defTabSz="931676">
              <a:buFont typeface="Arial" panose="020B0604020202020204" pitchFamily="34" charset="0"/>
              <a:buChar char="•"/>
              <a:defRPr/>
            </a:pPr>
            <a:r>
              <a:rPr lang="en-US" baseline="0" dirty="0"/>
              <a:t>The Program works in concert with our air quality and other climate policies.</a:t>
            </a:r>
          </a:p>
          <a:p>
            <a:pPr marL="171432" indent="-171432" defTabSz="931676">
              <a:buFont typeface="Arial" panose="020B0604020202020204" pitchFamily="34" charset="0"/>
              <a:buChar char="•"/>
              <a:defRPr/>
            </a:pPr>
            <a:endParaRPr lang="en-US" baseline="0" dirty="0"/>
          </a:p>
          <a:p>
            <a:pPr defTabSz="931676">
              <a:defRPr/>
            </a:pPr>
            <a:endParaRPr lang="en-US" baseline="0" dirty="0"/>
          </a:p>
          <a:p>
            <a:pPr defTabSz="931676">
              <a:defRPr/>
            </a:pPr>
            <a:endParaRPr lang="en-US" baseline="0" dirty="0"/>
          </a:p>
          <a:p>
            <a:pPr marL="171432" indent="-171432" defTabSz="931676">
              <a:buFont typeface="Arial" panose="020B0604020202020204" pitchFamily="34" charset="0"/>
              <a:buChar char="•"/>
              <a:defRPr/>
            </a:pPr>
            <a:endParaRPr lang="en-US" baseline="0" dirty="0"/>
          </a:p>
          <a:p>
            <a:pPr marL="171432" indent="-171432" defTabSz="931676">
              <a:buFont typeface="Arial" panose="020B0604020202020204" pitchFamily="34" charset="0"/>
              <a:buChar char="•"/>
              <a:defRPr/>
            </a:pPr>
            <a:endParaRPr lang="en-US" baseline="0" dirty="0"/>
          </a:p>
        </p:txBody>
      </p:sp>
      <p:sp>
        <p:nvSpPr>
          <p:cNvPr id="4" name="Slide Number Placeholder 3"/>
          <p:cNvSpPr>
            <a:spLocks noGrp="1"/>
          </p:cNvSpPr>
          <p:nvPr>
            <p:ph type="sldNum" sz="quarter" idx="10"/>
          </p:nvPr>
        </p:nvSpPr>
        <p:spPr/>
        <p:txBody>
          <a:bodyPr/>
          <a:lstStyle/>
          <a:p>
            <a:fld id="{EF258B53-0673-444A-9A24-79B1C95A6EBE}" type="slidenum">
              <a:rPr lang="en-US" smtClean="0"/>
              <a:t>4</a:t>
            </a:fld>
            <a:endParaRPr lang="en-US" dirty="0"/>
          </a:p>
        </p:txBody>
      </p:sp>
    </p:spTree>
    <p:extLst>
      <p:ext uri="{BB962C8B-B14F-4D97-AF65-F5344CB8AC3E}">
        <p14:creationId xmlns:p14="http://schemas.microsoft.com/office/powerpoint/2010/main" val="1895885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33917"/>
            <a:r>
              <a:rPr lang="en-US" dirty="0"/>
              <a:t>This slides highlights some key facts and figures about the Program.</a:t>
            </a:r>
          </a:p>
          <a:p>
            <a:pPr marL="0" lvl="2" defTabSz="933917"/>
            <a:endParaRPr lang="en-US" dirty="0"/>
          </a:p>
          <a:p>
            <a:pPr marL="343689" lvl="2" indent="-343689" defTabSz="933917">
              <a:buFont typeface="Arial" panose="020B0604020202020204" pitchFamily="34" charset="0"/>
              <a:buChar char="•"/>
              <a:defRPr/>
            </a:pPr>
            <a:r>
              <a:rPr lang="en-US" dirty="0"/>
              <a:t>The Cap-and-Trade Program is economy-wide.  It covers more than 80% of the State’s greenhouse gas emissions.</a:t>
            </a:r>
          </a:p>
          <a:p>
            <a:pPr marL="0" lvl="2" defTabSz="933917"/>
            <a:endParaRPr lang="en-US" dirty="0"/>
          </a:p>
          <a:p>
            <a:pPr marL="343689" lvl="2" indent="-343689" defTabSz="933917">
              <a:buFont typeface="Arial" panose="020B0604020202020204" pitchFamily="34" charset="0"/>
              <a:buChar char="•"/>
            </a:pPr>
            <a:r>
              <a:rPr lang="en-US" dirty="0"/>
              <a:t>The Program covers large emitters with greater than 25k MT CO2e, electricity importers, natural gas suppliers, and transportation fuel suppliers.</a:t>
            </a:r>
          </a:p>
          <a:p>
            <a:pPr marL="0" lvl="2" defTabSz="933917"/>
            <a:endParaRPr lang="en-US" dirty="0"/>
          </a:p>
          <a:p>
            <a:pPr marL="343689" lvl="2" indent="-343689" defTabSz="933917">
              <a:buFont typeface="Arial" panose="020B0604020202020204" pitchFamily="34" charset="0"/>
              <a:buChar char="•"/>
            </a:pPr>
            <a:r>
              <a:rPr lang="en-US" dirty="0"/>
              <a:t>High levels of compliance with Program requirements.  100% of entities were in compliance for the most recent compliance event on November 1, 2019</a:t>
            </a:r>
          </a:p>
          <a:p>
            <a:pPr marL="0" lvl="2" defTabSz="933917"/>
            <a:endParaRPr lang="en-US" dirty="0"/>
          </a:p>
          <a:p>
            <a:pPr marL="343689" lvl="2" indent="-343689" defTabSz="933917">
              <a:buFont typeface="Arial" panose="020B0604020202020204" pitchFamily="34" charset="0"/>
              <a:buChar char="•"/>
              <a:defRPr/>
            </a:pPr>
            <a:r>
              <a:rPr lang="en-US" dirty="0"/>
              <a:t>Through the auction mechanism, the Program has resulted </a:t>
            </a:r>
            <a:r>
              <a:rPr lang="en-US" dirty="0" smtClean="0"/>
              <a:t>in</a:t>
            </a:r>
            <a:r>
              <a:rPr lang="en-US" baseline="0" dirty="0" smtClean="0"/>
              <a:t> over $13</a:t>
            </a:r>
            <a:r>
              <a:rPr lang="en-US" dirty="0" smtClean="0"/>
              <a:t> </a:t>
            </a:r>
            <a:r>
              <a:rPr lang="en-US" dirty="0"/>
              <a:t>billion that are being directed into investments in California, with more than 50% of investments going directly to benefit the most impacted communities.  </a:t>
            </a:r>
          </a:p>
        </p:txBody>
      </p:sp>
      <p:sp>
        <p:nvSpPr>
          <p:cNvPr id="4" name="Slide Number Placeholder 3"/>
          <p:cNvSpPr>
            <a:spLocks noGrp="1"/>
          </p:cNvSpPr>
          <p:nvPr>
            <p:ph type="sldNum" sz="quarter" idx="10"/>
          </p:nvPr>
        </p:nvSpPr>
        <p:spPr/>
        <p:txBody>
          <a:bodyPr/>
          <a:lstStyle/>
          <a:p>
            <a:fld id="{E93D7AC0-BB20-4107-B54D-E17997072F39}" type="slidenum">
              <a:rPr lang="en-US" smtClean="0"/>
              <a:pPr/>
              <a:t>5</a:t>
            </a:fld>
            <a:endParaRPr lang="en-US" dirty="0"/>
          </a:p>
        </p:txBody>
      </p:sp>
    </p:spTree>
    <p:extLst>
      <p:ext uri="{BB962C8B-B14F-4D97-AF65-F5344CB8AC3E}">
        <p14:creationId xmlns:p14="http://schemas.microsoft.com/office/powerpoint/2010/main" val="3227032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does the accounting</a:t>
            </a:r>
            <a:r>
              <a:rPr lang="en-US" baseline="0" dirty="0"/>
              <a:t> in Cap-and-Trade work?</a:t>
            </a:r>
          </a:p>
          <a:p>
            <a:pPr marL="171844" indent="-171844" defTabSz="916503">
              <a:buFont typeface="Arial" panose="020B0604020202020204" pitchFamily="34" charset="0"/>
              <a:buChar char="•"/>
              <a:defRPr/>
            </a:pPr>
            <a:r>
              <a:rPr lang="en-US" baseline="0" dirty="0"/>
              <a:t>The MRR annually collects data which is verified by third party accreditors. </a:t>
            </a:r>
            <a:r>
              <a:rPr lang="en-US" dirty="0">
                <a:solidFill>
                  <a:schemeClr val="tx1">
                    <a:lumMod val="95000"/>
                    <a:lumOff val="5000"/>
                  </a:schemeClr>
                </a:solidFill>
              </a:rPr>
              <a:t>Good data is fundamental to the Program. It is essential in setting caps and establishing compliance obligations, as well as allocating free allowances to entities.  </a:t>
            </a:r>
          </a:p>
          <a:p>
            <a:pPr marL="171844" indent="-171844" defTabSz="916503">
              <a:buFont typeface="Arial" panose="020B0604020202020204" pitchFamily="34" charset="0"/>
              <a:buChar char="•"/>
              <a:defRPr/>
            </a:pPr>
            <a:endParaRPr lang="en-US" dirty="0">
              <a:solidFill>
                <a:schemeClr val="tx1">
                  <a:lumMod val="95000"/>
                  <a:lumOff val="5000"/>
                </a:schemeClr>
              </a:solidFill>
            </a:endParaRPr>
          </a:p>
          <a:p>
            <a:pPr marL="171844" indent="-171844" defTabSz="916503">
              <a:buFont typeface="Arial" panose="020B0604020202020204" pitchFamily="34" charset="0"/>
              <a:buChar char="•"/>
              <a:defRPr/>
            </a:pPr>
            <a:r>
              <a:rPr lang="en-US" baseline="0" dirty="0"/>
              <a:t>Annual reporting provides ongoing data on emissions, production, and electricity sales and purchases, among other information.</a:t>
            </a:r>
          </a:p>
          <a:p>
            <a:endParaRPr lang="en-US" baseline="0" dirty="0"/>
          </a:p>
          <a:p>
            <a:pPr marL="171844" indent="-171844">
              <a:buFont typeface="Arial" panose="020B0604020202020204" pitchFamily="34" charset="0"/>
              <a:buChar char="•"/>
            </a:pPr>
            <a:r>
              <a:rPr lang="en-US" baseline="0" dirty="0"/>
              <a:t>Emissions are reported at the facility level and for electricity imports based on physical delivery by source</a:t>
            </a:r>
          </a:p>
          <a:p>
            <a:pPr marL="171844" indent="-171844">
              <a:buFont typeface="Arial" panose="020B0604020202020204" pitchFamily="34" charset="0"/>
              <a:buChar char="•"/>
            </a:pPr>
            <a:endParaRPr lang="en-US" baseline="0" dirty="0"/>
          </a:p>
          <a:p>
            <a:pPr marL="171844" indent="-171844">
              <a:buFont typeface="Arial" panose="020B0604020202020204" pitchFamily="34" charset="0"/>
              <a:buChar char="•"/>
            </a:pPr>
            <a:r>
              <a:rPr lang="en-US" sz="1200" kern="1200" dirty="0">
                <a:solidFill>
                  <a:schemeClr val="tx1"/>
                </a:solidFill>
                <a:effectLst/>
                <a:latin typeface="+mn-lt"/>
                <a:ea typeface="+mn-ea"/>
                <a:cs typeface="+mn-cs"/>
              </a:rPr>
              <a:t>NG</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uppliers have the obligation on behalf of the end user, </a:t>
            </a:r>
            <a:r>
              <a:rPr lang="en-US" sz="1200" u="sng" kern="1200" dirty="0">
                <a:solidFill>
                  <a:schemeClr val="tx1"/>
                </a:solidFill>
                <a:effectLst/>
                <a:latin typeface="+mn-lt"/>
                <a:ea typeface="+mn-ea"/>
                <a:cs typeface="+mn-cs"/>
              </a:rPr>
              <a:t>except</a:t>
            </a:r>
            <a:r>
              <a:rPr lang="en-US" sz="1200" kern="1200" dirty="0">
                <a:solidFill>
                  <a:schemeClr val="tx1"/>
                </a:solidFill>
                <a:effectLst/>
                <a:latin typeface="+mn-lt"/>
                <a:ea typeface="+mn-ea"/>
                <a:cs typeface="+mn-cs"/>
              </a:rPr>
              <a:t> for natural gas combusted by another covered entity</a:t>
            </a:r>
            <a:endParaRPr lang="en-US" baseline="0" dirty="0"/>
          </a:p>
          <a:p>
            <a:endParaRPr lang="en-US" baseline="0" dirty="0"/>
          </a:p>
          <a:p>
            <a:pPr marL="171844" indent="-171844">
              <a:buFont typeface="Arial" panose="020B0604020202020204" pitchFamily="34" charset="0"/>
              <a:buChar char="•"/>
            </a:pPr>
            <a:r>
              <a:rPr lang="en-US" baseline="0" dirty="0"/>
              <a:t>Compliance obligations are based on covered MT of carbon emitted.  Some emissions, for example biogenic emissions, are reported but do not have a compliance obligation.</a:t>
            </a:r>
          </a:p>
          <a:p>
            <a:endParaRPr lang="en-US" baseline="0" dirty="0"/>
          </a:p>
          <a:p>
            <a:pPr marL="171844" indent="-171844" defTabSz="916503">
              <a:buFont typeface="Arial" panose="020B0604020202020204" pitchFamily="34" charset="0"/>
              <a:buChar char="•"/>
              <a:defRPr/>
            </a:pPr>
            <a:r>
              <a:rPr lang="en-US" baseline="0" dirty="0"/>
              <a:t>One allowance = one offset credit = a permit to emit </a:t>
            </a:r>
            <a:r>
              <a:rPr lang="en-US" dirty="0">
                <a:solidFill>
                  <a:srgbClr val="0D0D0D"/>
                </a:solidFill>
              </a:rPr>
              <a:t>one MTCO</a:t>
            </a:r>
            <a:r>
              <a:rPr lang="en-US" baseline="-25000" dirty="0">
                <a:solidFill>
                  <a:srgbClr val="0D0D0D"/>
                </a:solidFill>
              </a:rPr>
              <a:t>2</a:t>
            </a:r>
            <a:r>
              <a:rPr lang="en-US" dirty="0">
                <a:solidFill>
                  <a:srgbClr val="0D0D0D"/>
                </a:solidFill>
              </a:rPr>
              <a:t>e </a:t>
            </a:r>
          </a:p>
          <a:p>
            <a:pPr marL="171844" indent="-1718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93D7AC0-BB20-4107-B54D-E17997072F39}" type="slidenum">
              <a:rPr lang="en-US" smtClean="0"/>
              <a:pPr/>
              <a:t>6</a:t>
            </a:fld>
            <a:endParaRPr lang="en-US" dirty="0"/>
          </a:p>
        </p:txBody>
      </p:sp>
    </p:spTree>
    <p:extLst>
      <p:ext uri="{BB962C8B-B14F-4D97-AF65-F5344CB8AC3E}">
        <p14:creationId xmlns:p14="http://schemas.microsoft.com/office/powerpoint/2010/main" val="1673024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33917"/>
            <a:r>
              <a:rPr lang="en-US" dirty="0"/>
              <a:t>CARB</a:t>
            </a:r>
            <a:r>
              <a:rPr lang="en-US" baseline="0" dirty="0"/>
              <a:t> uses satellite data in a number of ways, which I will cover in a moment</a:t>
            </a:r>
            <a:endParaRPr lang="en-US" dirty="0"/>
          </a:p>
        </p:txBody>
      </p:sp>
      <p:sp>
        <p:nvSpPr>
          <p:cNvPr id="4" name="Slide Number Placeholder 3"/>
          <p:cNvSpPr>
            <a:spLocks noGrp="1"/>
          </p:cNvSpPr>
          <p:nvPr>
            <p:ph type="sldNum" sz="quarter" idx="10"/>
          </p:nvPr>
        </p:nvSpPr>
        <p:spPr/>
        <p:txBody>
          <a:bodyPr/>
          <a:lstStyle/>
          <a:p>
            <a:fld id="{E93D7AC0-BB20-4107-B54D-E17997072F39}" type="slidenum">
              <a:rPr lang="en-US" smtClean="0"/>
              <a:pPr/>
              <a:t>7</a:t>
            </a:fld>
            <a:endParaRPr lang="en-US" dirty="0"/>
          </a:p>
        </p:txBody>
      </p:sp>
    </p:spTree>
    <p:extLst>
      <p:ext uri="{BB962C8B-B14F-4D97-AF65-F5344CB8AC3E}">
        <p14:creationId xmlns:p14="http://schemas.microsoft.com/office/powerpoint/2010/main" val="2548029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reporting threshold</a:t>
            </a:r>
            <a:r>
              <a:rPr lang="en-US" sz="1200" kern="1200" baseline="0" dirty="0">
                <a:solidFill>
                  <a:schemeClr val="tx1"/>
                </a:solidFill>
                <a:effectLst/>
                <a:latin typeface="+mn-lt"/>
                <a:ea typeface="+mn-ea"/>
                <a:cs typeface="+mn-cs"/>
              </a:rPr>
              <a:t> of 10,000 MT</a:t>
            </a:r>
            <a:r>
              <a:rPr lang="en-US" sz="1200" kern="1200" dirty="0">
                <a:solidFill>
                  <a:schemeClr val="tx1"/>
                </a:solidFill>
                <a:effectLst/>
                <a:latin typeface="+mn-lt"/>
                <a:ea typeface="+mn-ea"/>
                <a:cs typeface="+mn-cs"/>
              </a:rPr>
              <a:t> is different from the 25,</a:t>
            </a:r>
            <a:r>
              <a:rPr lang="en-US" sz="1200" kern="1200" baseline="0" dirty="0">
                <a:solidFill>
                  <a:schemeClr val="tx1"/>
                </a:solidFill>
                <a:effectLst/>
                <a:latin typeface="+mn-lt"/>
                <a:ea typeface="+mn-ea"/>
                <a:cs typeface="+mn-cs"/>
              </a:rPr>
              <a:t> 000 MT</a:t>
            </a:r>
            <a:r>
              <a:rPr lang="en-US" sz="1200" kern="1200" dirty="0">
                <a:solidFill>
                  <a:schemeClr val="tx1"/>
                </a:solidFill>
                <a:effectLst/>
                <a:latin typeface="+mn-lt"/>
                <a:ea typeface="+mn-ea"/>
                <a:cs typeface="+mn-cs"/>
              </a:rPr>
              <a:t> C&amp;T threshold, by design, to get reported data from smaller entities</a:t>
            </a:r>
            <a:r>
              <a:rPr lang="en-US" sz="1200" kern="1200" baseline="0" dirty="0">
                <a:solidFill>
                  <a:schemeClr val="tx1"/>
                </a:solidFill>
                <a:effectLst/>
                <a:latin typeface="+mn-lt"/>
                <a:ea typeface="+mn-ea"/>
                <a:cs typeface="+mn-cs"/>
              </a:rPr>
              <a:t> and to </a:t>
            </a:r>
            <a:r>
              <a:rPr lang="en-US" sz="1200" kern="1200" dirty="0">
                <a:solidFill>
                  <a:schemeClr val="tx1"/>
                </a:solidFill>
                <a:effectLst/>
                <a:latin typeface="+mn-lt"/>
                <a:ea typeface="+mn-ea"/>
                <a:cs typeface="+mn-cs"/>
              </a:rPr>
              <a:t>track their emissions in case they reach</a:t>
            </a:r>
            <a:r>
              <a:rPr lang="en-US" sz="1200" kern="1200" baseline="0" dirty="0">
                <a:solidFill>
                  <a:schemeClr val="tx1"/>
                </a:solidFill>
                <a:effectLst/>
                <a:latin typeface="+mn-lt"/>
                <a:ea typeface="+mn-ea"/>
                <a:cs typeface="+mn-cs"/>
              </a:rPr>
              <a:t> the 25,000 MT threshold.</a:t>
            </a:r>
            <a:r>
              <a:rPr lang="en-US" sz="1200" kern="1200" dirty="0">
                <a:solidFill>
                  <a:schemeClr val="tx1"/>
                </a:solidFill>
                <a:effectLst/>
                <a:latin typeface="+mn-lt"/>
                <a:ea typeface="+mn-ea"/>
                <a:cs typeface="+mn-cs"/>
              </a:rPr>
              <a:t> </a:t>
            </a:r>
            <a:endParaRPr lang="en-US" sz="2000" dirty="0"/>
          </a:p>
          <a:p>
            <a:pPr marL="800100" lvl="1" indent="-342900">
              <a:buFont typeface="Arial" panose="020B0604020202020204" pitchFamily="34" charset="0"/>
              <a:buChar char="•"/>
            </a:pPr>
            <a:r>
              <a:rPr lang="en-US" sz="2000" dirty="0"/>
              <a:t>Opt-in</a:t>
            </a:r>
            <a:r>
              <a:rPr lang="en-US" sz="2000" baseline="0" dirty="0"/>
              <a:t> facilities, e.g.</a:t>
            </a:r>
            <a:r>
              <a:rPr lang="en-US" sz="2000" dirty="0"/>
              <a:t> refineries and cement production</a:t>
            </a:r>
          </a:p>
          <a:p>
            <a:pPr marL="800100" lvl="1" indent="-342900">
              <a:buFont typeface="Arial" panose="020B0604020202020204" pitchFamily="34" charset="0"/>
              <a:buChar char="•"/>
            </a:pPr>
            <a:r>
              <a:rPr lang="en-US" sz="2000" dirty="0"/>
              <a:t>Verification</a:t>
            </a:r>
            <a:r>
              <a:rPr lang="en-US" sz="2000" baseline="0" dirty="0"/>
              <a:t> is akin to financial auditing </a:t>
            </a:r>
          </a:p>
          <a:p>
            <a:pPr marL="800100" lvl="1" indent="-342900">
              <a:buFont typeface="Arial" panose="020B0604020202020204" pitchFamily="34" charset="0"/>
              <a:buChar char="•"/>
            </a:pPr>
            <a:r>
              <a:rPr lang="en-US" sz="2000" dirty="0"/>
              <a:t>QA checks performed to ensure all facilities are captured, completeness of data, consistency,</a:t>
            </a:r>
            <a:r>
              <a:rPr lang="en-US" sz="2000" baseline="0" dirty="0"/>
              <a:t> comparability and accuracy.</a:t>
            </a:r>
          </a:p>
          <a:p>
            <a:pPr marL="800100" lvl="1" indent="-342900">
              <a:buFont typeface="Arial" panose="020B0604020202020204" pitchFamily="34" charset="0"/>
              <a:buChar char="•"/>
            </a:pPr>
            <a:endParaRPr lang="en-US" sz="2000" dirty="0"/>
          </a:p>
        </p:txBody>
      </p:sp>
      <p:sp>
        <p:nvSpPr>
          <p:cNvPr id="4" name="Header Placeholder 3"/>
          <p:cNvSpPr>
            <a:spLocks noGrp="1"/>
          </p:cNvSpPr>
          <p:nvPr>
            <p:ph type="hdr" sz="quarter" idx="10"/>
          </p:nvPr>
        </p:nvSpPr>
        <p:spPr/>
        <p:txBody>
          <a:bodyPr/>
          <a:lstStyle/>
          <a:p>
            <a:r>
              <a:rPr lang="en-US" dirty="0"/>
              <a:t>California GHG Mandatory Reporting Program</a:t>
            </a:r>
          </a:p>
        </p:txBody>
      </p:sp>
      <p:sp>
        <p:nvSpPr>
          <p:cNvPr id="5" name="Slide Number Placeholder 4"/>
          <p:cNvSpPr>
            <a:spLocks noGrp="1"/>
          </p:cNvSpPr>
          <p:nvPr>
            <p:ph type="sldNum" sz="quarter" idx="11"/>
          </p:nvPr>
        </p:nvSpPr>
        <p:spPr/>
        <p:txBody>
          <a:bodyPr/>
          <a:lstStyle/>
          <a:p>
            <a:fld id="{CF5B805D-D09D-1C4F-9C6D-236FEEFEE29F}" type="slidenum">
              <a:rPr lang="en-US" smtClean="0"/>
              <a:t>8</a:t>
            </a:fld>
            <a:endParaRPr lang="en-US" dirty="0"/>
          </a:p>
        </p:txBody>
      </p:sp>
      <p:sp>
        <p:nvSpPr>
          <p:cNvPr id="6" name="Footer Placeholder 5"/>
          <p:cNvSpPr>
            <a:spLocks noGrp="1"/>
          </p:cNvSpPr>
          <p:nvPr>
            <p:ph type="ftr" sz="quarter" idx="12"/>
          </p:nvPr>
        </p:nvSpPr>
        <p:spPr/>
        <p:txBody>
          <a:bodyPr/>
          <a:lstStyle/>
          <a:p>
            <a:r>
              <a:rPr lang="en-US" dirty="0"/>
              <a:t>California Air Resources Board</a:t>
            </a:r>
          </a:p>
        </p:txBody>
      </p:sp>
    </p:spTree>
    <p:extLst>
      <p:ext uri="{BB962C8B-B14F-4D97-AF65-F5344CB8AC3E}">
        <p14:creationId xmlns:p14="http://schemas.microsoft.com/office/powerpoint/2010/main" val="2415814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Program provides compliance flexibility, which leads to cost-effective emission reductions.  There are several features that provide this flexibility, including allowing</a:t>
            </a:r>
            <a:r>
              <a:rPr lang="en-US" sz="1200" baseline="0" dirty="0"/>
              <a:t> the use of a limited number of compliance offset credits. </a:t>
            </a:r>
            <a:r>
              <a:rPr lang="en-US" sz="1200" dirty="0"/>
              <a:t>Offset credits represent verified GHG emissions reductions or removal enhancements made in sources outside of the California Cap-and-Trade Program.  Offset usage limits restrict the quantity of offset that can be surrendered in any compliance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date, CARB has issued over 186 million offset credits, and about 30 million credits have been surrendered which is below the current 8% usage limit.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This slide shows offset project</a:t>
            </a:r>
            <a:r>
              <a:rPr lang="en-US" baseline="0" dirty="0"/>
              <a:t> locations as of June 2020 and satellite imagery of the four offset project types. </a:t>
            </a:r>
          </a:p>
          <a:p>
            <a:endParaRPr lang="en-US" baseline="0" dirty="0"/>
          </a:p>
          <a:p>
            <a:r>
              <a:rPr lang="en-US" baseline="0" dirty="0"/>
              <a:t>Satellite imagery </a:t>
            </a:r>
            <a:r>
              <a:rPr lang="en-US" baseline="0" dirty="0" smtClean="0"/>
              <a:t>used </a:t>
            </a:r>
            <a:r>
              <a:rPr lang="en-US" baseline="0" dirty="0"/>
              <a:t>when establishing projects by offset project developers, by verifiers during site visits and field reconnaissance, and by CARB during project review and tracking.</a:t>
            </a:r>
          </a:p>
          <a:p>
            <a:endParaRPr lang="en-US" baseline="0" dirty="0"/>
          </a:p>
          <a:p>
            <a:r>
              <a:rPr lang="en-US" baseline="0" dirty="0" smtClean="0"/>
              <a:t>This </a:t>
            </a:r>
            <a:r>
              <a:rPr lang="en-US" baseline="0" dirty="0"/>
              <a:t>information is available on CARB </a:t>
            </a:r>
            <a:r>
              <a:rPr lang="en-US" baseline="0" dirty="0" smtClean="0"/>
              <a:t>website (link is </a:t>
            </a:r>
            <a:r>
              <a:rPr lang="en-US" baseline="0" dirty="0"/>
              <a:t>in final </a:t>
            </a:r>
            <a:r>
              <a:rPr lang="en-US" baseline="0" dirty="0" smtClean="0"/>
              <a:t>slide)</a:t>
            </a:r>
            <a:endParaRPr lang="en-US" dirty="0"/>
          </a:p>
        </p:txBody>
      </p:sp>
      <p:sp>
        <p:nvSpPr>
          <p:cNvPr id="4" name="Slide Number Placeholder 3"/>
          <p:cNvSpPr>
            <a:spLocks noGrp="1"/>
          </p:cNvSpPr>
          <p:nvPr>
            <p:ph type="sldNum" sz="quarter" idx="10"/>
          </p:nvPr>
        </p:nvSpPr>
        <p:spPr/>
        <p:txBody>
          <a:bodyPr/>
          <a:lstStyle/>
          <a:p>
            <a:fld id="{04F9A992-14E4-4139-9D90-B7C569868D9D}" type="slidenum">
              <a:rPr lang="en-US" smtClean="0"/>
              <a:t>9</a:t>
            </a:fld>
            <a:endParaRPr lang="en-US" dirty="0"/>
          </a:p>
        </p:txBody>
      </p:sp>
    </p:spTree>
    <p:extLst>
      <p:ext uri="{BB962C8B-B14F-4D97-AF65-F5344CB8AC3E}">
        <p14:creationId xmlns:p14="http://schemas.microsoft.com/office/powerpoint/2010/main" val="827189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EB21F0-F098-40E6-A426-BE0E2FEC2DE6}" type="datetime1">
              <a:rPr lang="en-US" smtClean="0"/>
              <a:t>7/14/2020</a:t>
            </a:fld>
            <a:endParaRPr lang="en-US" dirty="0"/>
          </a:p>
        </p:txBody>
      </p:sp>
      <p:sp>
        <p:nvSpPr>
          <p:cNvPr id="5" name="Footer Placeholder 4"/>
          <p:cNvSpPr>
            <a:spLocks noGrp="1"/>
          </p:cNvSpPr>
          <p:nvPr>
            <p:ph type="ftr" sz="quarter" idx="11"/>
          </p:nvPr>
        </p:nvSpPr>
        <p:spPr/>
        <p:txBody>
          <a:bodyPr/>
          <a:lstStyle/>
          <a:p>
            <a:r>
              <a:rPr lang="en-US" dirty="0"/>
              <a:t>California Air Resources Board</a:t>
            </a:r>
          </a:p>
        </p:txBody>
      </p:sp>
      <p:sp>
        <p:nvSpPr>
          <p:cNvPr id="6" name="Slide Number Placeholder 5"/>
          <p:cNvSpPr>
            <a:spLocks noGrp="1"/>
          </p:cNvSpPr>
          <p:nvPr>
            <p:ph type="sldNum" sz="quarter" idx="12"/>
          </p:nvPr>
        </p:nvSpPr>
        <p:spPr/>
        <p:txBody>
          <a:bodyPr/>
          <a:lstStyle/>
          <a:p>
            <a:fld id="{58E15E5E-4428-1A4C-8307-462AEB6DD75F}"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9E580D-161B-4E74-BCA4-AEA04E4D546E}" type="datetime1">
              <a:rPr lang="en-US" smtClean="0"/>
              <a:t>7/14/2020</a:t>
            </a:fld>
            <a:endParaRPr lang="en-US" dirty="0"/>
          </a:p>
        </p:txBody>
      </p:sp>
      <p:sp>
        <p:nvSpPr>
          <p:cNvPr id="5" name="Footer Placeholder 4"/>
          <p:cNvSpPr>
            <a:spLocks noGrp="1"/>
          </p:cNvSpPr>
          <p:nvPr>
            <p:ph type="ftr" sz="quarter" idx="11"/>
          </p:nvPr>
        </p:nvSpPr>
        <p:spPr/>
        <p:txBody>
          <a:bodyPr/>
          <a:lstStyle/>
          <a:p>
            <a:r>
              <a:rPr lang="en-US" dirty="0"/>
              <a:t>California Air Resources Board</a:t>
            </a:r>
          </a:p>
        </p:txBody>
      </p:sp>
      <p:sp>
        <p:nvSpPr>
          <p:cNvPr id="6" name="Slide Number Placeholder 5"/>
          <p:cNvSpPr>
            <a:spLocks noGrp="1"/>
          </p:cNvSpPr>
          <p:nvPr>
            <p:ph type="sldNum" sz="quarter" idx="12"/>
          </p:nvPr>
        </p:nvSpPr>
        <p:spPr/>
        <p:txBody>
          <a:bodyPr/>
          <a:lstStyle/>
          <a:p>
            <a:fld id="{58E15E5E-4428-1A4C-8307-462AEB6DD75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CD205-D77C-4642-A4CD-78EFC38D95B8}" type="datetime1">
              <a:rPr lang="en-US" smtClean="0"/>
              <a:t>7/14/2020</a:t>
            </a:fld>
            <a:endParaRPr lang="en-US" dirty="0"/>
          </a:p>
        </p:txBody>
      </p:sp>
      <p:sp>
        <p:nvSpPr>
          <p:cNvPr id="5" name="Footer Placeholder 4"/>
          <p:cNvSpPr>
            <a:spLocks noGrp="1"/>
          </p:cNvSpPr>
          <p:nvPr>
            <p:ph type="ftr" sz="quarter" idx="11"/>
          </p:nvPr>
        </p:nvSpPr>
        <p:spPr/>
        <p:txBody>
          <a:bodyPr/>
          <a:lstStyle/>
          <a:p>
            <a:r>
              <a:rPr lang="en-US" dirty="0"/>
              <a:t>California Air Resources Board</a:t>
            </a:r>
          </a:p>
        </p:txBody>
      </p:sp>
      <p:sp>
        <p:nvSpPr>
          <p:cNvPr id="6" name="Slide Number Placeholder 5"/>
          <p:cNvSpPr>
            <a:spLocks noGrp="1"/>
          </p:cNvSpPr>
          <p:nvPr>
            <p:ph type="sldNum" sz="quarter" idx="12"/>
          </p:nvPr>
        </p:nvSpPr>
        <p:spPr/>
        <p:txBody>
          <a:bodyPr/>
          <a:lstStyle/>
          <a:p>
            <a:fld id="{58E15E5E-4428-1A4C-8307-462AEB6DD75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91440" indent="-91440">
              <a:buFont typeface="Wingdings" panose="05000000000000000000" pitchFamily="2" charset="2"/>
              <a:buChar char="§"/>
              <a:defRPr/>
            </a:lvl1pPr>
            <a:lvl2pPr marL="384048" indent="-182880">
              <a:buClr>
                <a:schemeClr val="tx2">
                  <a:lumMod val="50000"/>
                </a:schemeClr>
              </a:buClr>
              <a:buFont typeface="Wingdings" panose="05000000000000000000"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5463B1-DA1A-4FF8-9EB0-51065E68D541}" type="datetime1">
              <a:rPr lang="en-US" smtClean="0"/>
              <a:t>7/14/2020</a:t>
            </a:fld>
            <a:endParaRPr lang="en-US" dirty="0"/>
          </a:p>
        </p:txBody>
      </p:sp>
      <p:sp>
        <p:nvSpPr>
          <p:cNvPr id="5" name="Footer Placeholder 4"/>
          <p:cNvSpPr>
            <a:spLocks noGrp="1"/>
          </p:cNvSpPr>
          <p:nvPr>
            <p:ph type="ftr" sz="quarter" idx="11"/>
          </p:nvPr>
        </p:nvSpPr>
        <p:spPr/>
        <p:txBody>
          <a:bodyPr/>
          <a:lstStyle/>
          <a:p>
            <a:r>
              <a:rPr lang="en-US" dirty="0"/>
              <a:t>California Air Resources Board</a:t>
            </a:r>
          </a:p>
        </p:txBody>
      </p:sp>
      <p:sp>
        <p:nvSpPr>
          <p:cNvPr id="6" name="Slide Number Placeholder 5"/>
          <p:cNvSpPr>
            <a:spLocks noGrp="1"/>
          </p:cNvSpPr>
          <p:nvPr>
            <p:ph type="sldNum" sz="quarter" idx="12"/>
          </p:nvPr>
        </p:nvSpPr>
        <p:spPr/>
        <p:txBody>
          <a:bodyPr/>
          <a:lstStyle/>
          <a:p>
            <a:fld id="{58E15E5E-4428-1A4C-8307-462AEB6DD75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accent2">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accent2">
                    <a:lumMod val="5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B10F0E-EF25-49D9-B244-711438627B45}" type="datetime1">
              <a:rPr lang="en-US" smtClean="0"/>
              <a:t>7/14/2020</a:t>
            </a:fld>
            <a:endParaRPr lang="en-US" dirty="0"/>
          </a:p>
        </p:txBody>
      </p:sp>
      <p:sp>
        <p:nvSpPr>
          <p:cNvPr id="5" name="Footer Placeholder 4"/>
          <p:cNvSpPr>
            <a:spLocks noGrp="1"/>
          </p:cNvSpPr>
          <p:nvPr>
            <p:ph type="ftr" sz="quarter" idx="11"/>
          </p:nvPr>
        </p:nvSpPr>
        <p:spPr/>
        <p:txBody>
          <a:bodyPr/>
          <a:lstStyle/>
          <a:p>
            <a:r>
              <a:rPr lang="en-US" dirty="0"/>
              <a:t>California Air Resources Board</a:t>
            </a:r>
          </a:p>
        </p:txBody>
      </p:sp>
      <p:sp>
        <p:nvSpPr>
          <p:cNvPr id="6" name="Slide Number Placeholder 5"/>
          <p:cNvSpPr>
            <a:spLocks noGrp="1"/>
          </p:cNvSpPr>
          <p:nvPr>
            <p:ph type="sldNum" sz="quarter" idx="12"/>
          </p:nvPr>
        </p:nvSpPr>
        <p:spPr/>
        <p:txBody>
          <a:bodyPr/>
          <a:lstStyle/>
          <a:p>
            <a:fld id="{58E15E5E-4428-1A4C-8307-462AEB6DD75F}"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chemeClr val="accent2">
                    <a:lumMod val="50000"/>
                  </a:schemeClr>
                </a:solidFill>
              </a:defRPr>
            </a:lvl1pPr>
          </a:lstStyle>
          <a:p>
            <a:r>
              <a:rPr lang="en-US" dirty="0"/>
              <a:t>Click to edit Master title style</a:t>
            </a:r>
          </a:p>
        </p:txBody>
      </p:sp>
      <p:sp>
        <p:nvSpPr>
          <p:cNvPr id="3" name="Content Placeholder 2"/>
          <p:cNvSpPr>
            <a:spLocks noGrp="1"/>
          </p:cNvSpPr>
          <p:nvPr>
            <p:ph sz="half" idx="1" hasCustomPrompt="1"/>
          </p:nvPr>
        </p:nvSpPr>
        <p:spPr>
          <a:xfrm>
            <a:off x="1097280" y="1845734"/>
            <a:ext cx="4937760" cy="4023359"/>
          </a:xfrm>
        </p:spPr>
        <p:txBody>
          <a:bodyPr/>
          <a:lstStyle>
            <a:lvl1pPr marL="91440" indent="-91440">
              <a:buClr>
                <a:schemeClr val="accent2"/>
              </a:buClr>
              <a:buFont typeface="Wingdings" panose="05000000000000000000" pitchFamily="2" charset="2"/>
              <a:buChar char="§"/>
              <a:defRPr/>
            </a:lvl1pPr>
            <a:lvl2pPr marL="384048" indent="-182880">
              <a:buClr>
                <a:schemeClr val="accent2">
                  <a:lumMod val="50000"/>
                </a:schemeClr>
              </a:buClr>
              <a:buFont typeface="Wingdings" panose="05000000000000000000"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lvl1pPr marL="91440" indent="-91440">
              <a:buFont typeface="Wingdings" panose="05000000000000000000" pitchFamily="2" charset="2"/>
              <a:buChar char="§"/>
              <a:defRPr/>
            </a:lvl1pPr>
            <a:lvl2pPr marL="384048" indent="-182880">
              <a:buClr>
                <a:schemeClr val="tx2">
                  <a:lumMod val="50000"/>
                </a:schemeClr>
              </a:buClr>
              <a:buFont typeface="Wingdings" panose="05000000000000000000"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8C44D70-9FCA-4540-8741-9A1D9A9688B5}" type="datetime1">
              <a:rPr lang="en-US" smtClean="0"/>
              <a:t>7/14/2020</a:t>
            </a:fld>
            <a:endParaRPr lang="en-US" dirty="0"/>
          </a:p>
        </p:txBody>
      </p:sp>
      <p:sp>
        <p:nvSpPr>
          <p:cNvPr id="6" name="Footer Placeholder 5"/>
          <p:cNvSpPr>
            <a:spLocks noGrp="1"/>
          </p:cNvSpPr>
          <p:nvPr>
            <p:ph type="ftr" sz="quarter" idx="11"/>
          </p:nvPr>
        </p:nvSpPr>
        <p:spPr/>
        <p:txBody>
          <a:bodyPr/>
          <a:lstStyle/>
          <a:p>
            <a:r>
              <a:rPr lang="en-US" dirty="0"/>
              <a:t>California Air Resources Board</a:t>
            </a:r>
          </a:p>
        </p:txBody>
      </p:sp>
      <p:sp>
        <p:nvSpPr>
          <p:cNvPr id="7" name="Slide Number Placeholder 6"/>
          <p:cNvSpPr>
            <a:spLocks noGrp="1"/>
          </p:cNvSpPr>
          <p:nvPr>
            <p:ph type="sldNum" sz="quarter" idx="12"/>
          </p:nvPr>
        </p:nvSpPr>
        <p:spPr/>
        <p:txBody>
          <a:bodyPr/>
          <a:lstStyle/>
          <a:p>
            <a:fld id="{58E15E5E-4428-1A4C-8307-462AEB6DD75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solidFill>
                  <a:schemeClr val="accent2">
                    <a:lumMod val="50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lvl1pPr marL="91440" indent="-91440">
              <a:buClr>
                <a:schemeClr val="accent2"/>
              </a:buClr>
              <a:buFont typeface="Wingdings" panose="05000000000000000000" pitchFamily="2" charset="2"/>
              <a:buChar char="§"/>
              <a:defRPr/>
            </a:lvl1pPr>
            <a:lvl2pPr marL="384048" indent="-182880">
              <a:buClr>
                <a:schemeClr val="accent2">
                  <a:lumMod val="50000"/>
                </a:schemeClr>
              </a:buClr>
              <a:buFont typeface="Wingdings" panose="05000000000000000000" pitchFamily="2" charset="2"/>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DDD867-9212-419D-9C65-82B3E9C365C0}" type="datetime1">
              <a:rPr lang="en-US" smtClean="0"/>
              <a:t>7/14/2020</a:t>
            </a:fld>
            <a:endParaRPr lang="en-US" dirty="0"/>
          </a:p>
        </p:txBody>
      </p:sp>
      <p:sp>
        <p:nvSpPr>
          <p:cNvPr id="8" name="Footer Placeholder 7"/>
          <p:cNvSpPr>
            <a:spLocks noGrp="1"/>
          </p:cNvSpPr>
          <p:nvPr>
            <p:ph type="ftr" sz="quarter" idx="11"/>
          </p:nvPr>
        </p:nvSpPr>
        <p:spPr/>
        <p:txBody>
          <a:bodyPr/>
          <a:lstStyle/>
          <a:p>
            <a:r>
              <a:rPr lang="en-US" dirty="0"/>
              <a:t>California Air Resources Board</a:t>
            </a:r>
          </a:p>
        </p:txBody>
      </p:sp>
      <p:sp>
        <p:nvSpPr>
          <p:cNvPr id="9" name="Slide Number Placeholder 8"/>
          <p:cNvSpPr>
            <a:spLocks noGrp="1"/>
          </p:cNvSpPr>
          <p:nvPr>
            <p:ph type="sldNum" sz="quarter" idx="12"/>
          </p:nvPr>
        </p:nvSpPr>
        <p:spPr/>
        <p:txBody>
          <a:bodyPr/>
          <a:lstStyle/>
          <a:p>
            <a:fld id="{58E15E5E-4428-1A4C-8307-462AEB6DD75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50000"/>
                  </a:schemeClr>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18F6DA-3412-40A1-AB6C-EE2D63330F2F}" type="datetime1">
              <a:rPr lang="en-US" smtClean="0"/>
              <a:t>7/14/2020</a:t>
            </a:fld>
            <a:endParaRPr lang="en-US" dirty="0"/>
          </a:p>
        </p:txBody>
      </p:sp>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20B145E-4F2B-41E6-B9E0-89F1AC3A878E}" type="datetime1">
              <a:rPr lang="en-US" smtClean="0"/>
              <a:t>7/14/2020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California Air Resources Board</a:t>
            </a:r>
          </a:p>
        </p:txBody>
      </p:sp>
      <p:sp>
        <p:nvSpPr>
          <p:cNvPr id="9" name="Slide Number Placeholder 8"/>
          <p:cNvSpPr>
            <a:spLocks noGrp="1"/>
          </p:cNvSpPr>
          <p:nvPr>
            <p:ph type="sldNum" sz="quarter" idx="12"/>
          </p:nvPr>
        </p:nvSpPr>
        <p:spPr/>
        <p:txBody>
          <a:bodyPr/>
          <a:lstStyle/>
          <a:p>
            <a:fld id="{58E15E5E-4428-1A4C-8307-462AEB6DD75F}"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D3E3F3C-181F-413B-9E82-AAFAD08A4A18}" type="datetime1">
              <a:rPr lang="en-US" smtClean="0"/>
              <a:t>7/14/2020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California Air Resources Board</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8E15E5E-4428-1A4C-8307-462AEB6DD75F}"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1E4C69-9F17-49DD-B154-2E51D1132AF1}" type="datetime1">
              <a:rPr lang="en-US" smtClean="0"/>
              <a:t>7/14/2020</a:t>
            </a:fld>
            <a:endParaRPr lang="en-US" dirty="0"/>
          </a:p>
        </p:txBody>
      </p:sp>
      <p:sp>
        <p:nvSpPr>
          <p:cNvPr id="6" name="Footer Placeholder 5"/>
          <p:cNvSpPr>
            <a:spLocks noGrp="1"/>
          </p:cNvSpPr>
          <p:nvPr>
            <p:ph type="ftr" sz="quarter" idx="11"/>
          </p:nvPr>
        </p:nvSpPr>
        <p:spPr/>
        <p:txBody>
          <a:bodyPr/>
          <a:lstStyle/>
          <a:p>
            <a:r>
              <a:rPr lang="en-US" dirty="0"/>
              <a:t>California Air Resources Board</a:t>
            </a:r>
          </a:p>
        </p:txBody>
      </p:sp>
      <p:sp>
        <p:nvSpPr>
          <p:cNvPr id="7" name="Slide Number Placeholder 6"/>
          <p:cNvSpPr>
            <a:spLocks noGrp="1"/>
          </p:cNvSpPr>
          <p:nvPr>
            <p:ph type="sldNum" sz="quarter" idx="12"/>
          </p:nvPr>
        </p:nvSpPr>
        <p:spPr/>
        <p:txBody>
          <a:bodyPr/>
          <a:lstStyle/>
          <a:p>
            <a:fld id="{58E15E5E-4428-1A4C-8307-462AEB6DD75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E53074E-18D4-4D77-94AA-B6F41F1558DC}" type="datetime1">
              <a:rPr lang="en-US" smtClean="0"/>
              <a:t>7/14/2020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California Air Resources Board</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8E15E5E-4428-1A4C-8307-462AEB6DD75F}"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79769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ww2.arb.ca.gov/our-work/programs/cap-and-trade-progra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2.arb.ca.gov/nwl-inventory" TargetMode="External"/><Relationship Id="rId5" Type="http://schemas.openxmlformats.org/officeDocument/2006/relationships/hyperlink" Target="https://webmaps.arb.ca.gov/ARBOCIssuanceMap/" TargetMode="External"/><Relationship Id="rId4" Type="http://schemas.openxmlformats.org/officeDocument/2006/relationships/hyperlink" Target="https://ww2.arb.ca.gov/our-work/programs/mandatory-greenhouse-gas-emissions-report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752850" cy="3566160"/>
          </a:xfrm>
        </p:spPr>
        <p:txBody>
          <a:bodyPr>
            <a:normAutofit/>
          </a:bodyPr>
          <a:lstStyle/>
          <a:p>
            <a:r>
              <a:rPr lang="en-US" sz="5400" dirty="0">
                <a:solidFill>
                  <a:schemeClr val="accent2">
                    <a:lumMod val="50000"/>
                  </a:schemeClr>
                </a:solidFill>
              </a:rPr>
              <a:t>Overview of California </a:t>
            </a:r>
            <a:br>
              <a:rPr lang="en-US" sz="5400" dirty="0">
                <a:solidFill>
                  <a:schemeClr val="accent2">
                    <a:lumMod val="50000"/>
                  </a:schemeClr>
                </a:solidFill>
              </a:rPr>
            </a:br>
            <a:r>
              <a:rPr lang="en-US" sz="5400" dirty="0">
                <a:solidFill>
                  <a:schemeClr val="accent2">
                    <a:lumMod val="50000"/>
                  </a:schemeClr>
                </a:solidFill>
              </a:rPr>
              <a:t>Cap-and-Trade Program</a:t>
            </a:r>
            <a:endParaRPr lang="en-US" sz="5400" dirty="0">
              <a:solidFill>
                <a:schemeClr val="tx2">
                  <a:lumMod val="50000"/>
                </a:schemeClr>
              </a:solidFill>
            </a:endParaRPr>
          </a:p>
        </p:txBody>
      </p:sp>
      <p:sp>
        <p:nvSpPr>
          <p:cNvPr id="3" name="Subtitle 2"/>
          <p:cNvSpPr>
            <a:spLocks noGrp="1"/>
          </p:cNvSpPr>
          <p:nvPr>
            <p:ph type="subTitle" idx="1"/>
          </p:nvPr>
        </p:nvSpPr>
        <p:spPr>
          <a:xfrm>
            <a:off x="1100051" y="4455620"/>
            <a:ext cx="10058400" cy="1686267"/>
          </a:xfrm>
        </p:spPr>
        <p:txBody>
          <a:bodyPr>
            <a:noAutofit/>
          </a:bodyPr>
          <a:lstStyle/>
          <a:p>
            <a:pPr>
              <a:lnSpc>
                <a:spcPct val="100000"/>
              </a:lnSpc>
              <a:spcBef>
                <a:spcPts val="600"/>
              </a:spcBef>
              <a:spcAft>
                <a:spcPts val="0"/>
              </a:spcAft>
            </a:pPr>
            <a:r>
              <a:rPr lang="en-US" sz="2000" dirty="0">
                <a:solidFill>
                  <a:schemeClr val="tx2">
                    <a:lumMod val="50000"/>
                  </a:schemeClr>
                </a:solidFill>
                <a:latin typeface="+mn-lt"/>
              </a:rPr>
              <a:t>Rajinder Sahota</a:t>
            </a:r>
          </a:p>
          <a:p>
            <a:pPr>
              <a:lnSpc>
                <a:spcPct val="100000"/>
              </a:lnSpc>
              <a:spcBef>
                <a:spcPts val="600"/>
              </a:spcBef>
              <a:spcAft>
                <a:spcPts val="0"/>
              </a:spcAft>
            </a:pPr>
            <a:r>
              <a:rPr lang="en-US" sz="2000" dirty="0">
                <a:solidFill>
                  <a:schemeClr val="tx2">
                    <a:lumMod val="50000"/>
                  </a:schemeClr>
                </a:solidFill>
                <a:latin typeface="+mn-lt"/>
              </a:rPr>
              <a:t>July 2020</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998" y="2710088"/>
            <a:ext cx="2153365" cy="1615024"/>
          </a:xfrm>
          <a:prstGeom prst="rect">
            <a:avLst/>
          </a:prstGeom>
        </p:spPr>
      </p:pic>
    </p:spTree>
    <p:extLst>
      <p:ext uri="{BB962C8B-B14F-4D97-AF65-F5344CB8AC3E}">
        <p14:creationId xmlns:p14="http://schemas.microsoft.com/office/powerpoint/2010/main" val="274297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Working Lands Inventory</a:t>
            </a:r>
          </a:p>
        </p:txBody>
      </p:sp>
      <p:sp>
        <p:nvSpPr>
          <p:cNvPr id="3" name="Content Placeholder 2"/>
          <p:cNvSpPr>
            <a:spLocks noGrp="1"/>
          </p:cNvSpPr>
          <p:nvPr>
            <p:ph idx="1"/>
          </p:nvPr>
        </p:nvSpPr>
        <p:spPr>
          <a:xfrm>
            <a:off x="1097279" y="1845733"/>
            <a:ext cx="10549289" cy="4318705"/>
          </a:xfrm>
        </p:spPr>
        <p:txBody>
          <a:bodyPr>
            <a:normAutofit/>
          </a:bodyPr>
          <a:lstStyle/>
          <a:p>
            <a:r>
              <a:rPr lang="en-US" sz="2100" dirty="0"/>
              <a:t> A quantitative estimate of the existing state of ecosystem carbon stored in the State’s land base</a:t>
            </a:r>
          </a:p>
          <a:p>
            <a:r>
              <a:rPr lang="en-US" sz="2100" dirty="0"/>
              <a:t> Follows IPCC GHG Inventory Guidelines - Atmospheric Flow Approach, using a combination of tier 1, 2, and 3 methodologies </a:t>
            </a:r>
          </a:p>
          <a:p>
            <a:r>
              <a:rPr lang="en-US" sz="2100" dirty="0"/>
              <a:t> Uses USFS FIA plot data in combination with geospatial vegetation data</a:t>
            </a:r>
          </a:p>
        </p:txBody>
      </p:sp>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10</a:t>
            </a:fld>
            <a:endParaRPr lang="en-US" dirty="0"/>
          </a:p>
        </p:txBody>
      </p:sp>
      <p:pic>
        <p:nvPicPr>
          <p:cNvPr id="6" name="Picture 5"/>
          <p:cNvPicPr>
            <a:picLocks noChangeAspect="1"/>
          </p:cNvPicPr>
          <p:nvPr/>
        </p:nvPicPr>
        <p:blipFill>
          <a:blip r:embed="rId3"/>
          <a:stretch>
            <a:fillRect/>
          </a:stretch>
        </p:blipFill>
        <p:spPr>
          <a:xfrm>
            <a:off x="2447721" y="3605916"/>
            <a:ext cx="6715834" cy="2663987"/>
          </a:xfrm>
          <a:prstGeom prst="rect">
            <a:avLst/>
          </a:prstGeom>
        </p:spPr>
      </p:pic>
    </p:spTree>
    <p:extLst>
      <p:ext uri="{BB962C8B-B14F-4D97-AF65-F5344CB8AC3E}">
        <p14:creationId xmlns:p14="http://schemas.microsoft.com/office/powerpoint/2010/main" val="634391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California’s NWL Inventory</a:t>
            </a:r>
          </a:p>
        </p:txBody>
      </p:sp>
      <p:sp>
        <p:nvSpPr>
          <p:cNvPr id="3" name="Content Placeholder 2"/>
          <p:cNvSpPr>
            <a:spLocks noGrp="1"/>
          </p:cNvSpPr>
          <p:nvPr>
            <p:ph idx="1"/>
          </p:nvPr>
        </p:nvSpPr>
        <p:spPr>
          <a:xfrm>
            <a:off x="4591877" y="1845734"/>
            <a:ext cx="3917111" cy="4023360"/>
          </a:xfrm>
        </p:spPr>
        <p:txBody>
          <a:bodyPr>
            <a:normAutofit/>
          </a:bodyPr>
          <a:lstStyle/>
          <a:p>
            <a:r>
              <a:rPr lang="en-US" dirty="0"/>
              <a:t> 2014 carbon stocks were published in 2018</a:t>
            </a:r>
          </a:p>
          <a:p>
            <a:r>
              <a:rPr lang="en-US" dirty="0"/>
              <a:t> Provides “snapshots” in time to estimate stock change, land use change, and resulting GHG flux</a:t>
            </a:r>
          </a:p>
          <a:p>
            <a:r>
              <a:rPr lang="en-US" dirty="0"/>
              <a:t> An important tool for tracking the impacts of interventions, such as projects funded by California Climate Investments and bond funds, and informing how California’s land base contributes to the State’s climate goals</a:t>
            </a:r>
          </a:p>
          <a:p>
            <a:endParaRPr lang="en-US" dirty="0"/>
          </a:p>
        </p:txBody>
      </p:sp>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11</a:t>
            </a:fld>
            <a:endParaRPr lang="en-US" dirty="0"/>
          </a:p>
        </p:txBody>
      </p:sp>
      <p:pic>
        <p:nvPicPr>
          <p:cNvPr id="6" name="Picture 5"/>
          <p:cNvPicPr>
            <a:picLocks noChangeAspect="1"/>
          </p:cNvPicPr>
          <p:nvPr/>
        </p:nvPicPr>
        <p:blipFill>
          <a:blip r:embed="rId3"/>
          <a:stretch>
            <a:fillRect/>
          </a:stretch>
        </p:blipFill>
        <p:spPr>
          <a:xfrm>
            <a:off x="8623229" y="1757462"/>
            <a:ext cx="3309547" cy="4199903"/>
          </a:xfrm>
          <a:prstGeom prst="rect">
            <a:avLst/>
          </a:prstGeom>
        </p:spPr>
      </p:pic>
      <p:pic>
        <p:nvPicPr>
          <p:cNvPr id="7" name="Picture 6"/>
          <p:cNvPicPr>
            <a:picLocks noChangeAspect="1"/>
          </p:cNvPicPr>
          <p:nvPr/>
        </p:nvPicPr>
        <p:blipFill>
          <a:blip r:embed="rId4"/>
          <a:stretch>
            <a:fillRect/>
          </a:stretch>
        </p:blipFill>
        <p:spPr>
          <a:xfrm>
            <a:off x="287530" y="1905069"/>
            <a:ext cx="4231792" cy="4140568"/>
          </a:xfrm>
          <a:prstGeom prst="rect">
            <a:avLst/>
          </a:prstGeom>
        </p:spPr>
      </p:pic>
    </p:spTree>
    <p:extLst>
      <p:ext uri="{BB962C8B-B14F-4D97-AF65-F5344CB8AC3E}">
        <p14:creationId xmlns:p14="http://schemas.microsoft.com/office/powerpoint/2010/main" val="4280812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528" y="145436"/>
            <a:ext cx="8042275" cy="1022350"/>
          </a:xfrm>
        </p:spPr>
        <p:txBody>
          <a:bodyPr>
            <a:normAutofit/>
          </a:bodyPr>
          <a:lstStyle/>
          <a:p>
            <a:pPr>
              <a:defRPr/>
            </a:pPr>
            <a:r>
              <a:rPr lang="en-US" dirty="0">
                <a:solidFill>
                  <a:schemeClr val="accent1">
                    <a:lumMod val="50000"/>
                  </a:schemeClr>
                </a:solidFill>
              </a:rPr>
              <a:t>Resources</a:t>
            </a:r>
          </a:p>
        </p:txBody>
      </p:sp>
      <p:sp>
        <p:nvSpPr>
          <p:cNvPr id="18435" name="Content Placeholder 2"/>
          <p:cNvSpPr>
            <a:spLocks noGrp="1"/>
          </p:cNvSpPr>
          <p:nvPr>
            <p:ph idx="1"/>
          </p:nvPr>
        </p:nvSpPr>
        <p:spPr>
          <a:xfrm>
            <a:off x="1148528" y="1920594"/>
            <a:ext cx="11043472" cy="4367911"/>
          </a:xfrm>
        </p:spPr>
        <p:txBody>
          <a:bodyPr>
            <a:normAutofit fontScale="85000" lnSpcReduction="20000"/>
          </a:bodyPr>
          <a:lstStyle/>
          <a:p>
            <a:pPr>
              <a:lnSpc>
                <a:spcPct val="110000"/>
              </a:lnSpc>
              <a:spcBef>
                <a:spcPts val="0"/>
              </a:spcBef>
              <a:spcAft>
                <a:spcPts val="0"/>
              </a:spcAft>
              <a:defRPr sz="1800">
                <a:solidFill>
                  <a:srgbClr val="000000"/>
                </a:solidFill>
              </a:defRPr>
            </a:pPr>
            <a:r>
              <a:rPr lang="en-US" altLang="en-US" sz="2600" dirty="0">
                <a:solidFill>
                  <a:schemeClr val="tx1">
                    <a:lumMod val="85000"/>
                    <a:lumOff val="15000"/>
                  </a:schemeClr>
                </a:solidFill>
              </a:rPr>
              <a:t> Cap-and Trade Website: </a:t>
            </a:r>
          </a:p>
          <a:p>
            <a:pPr marL="0" indent="0">
              <a:lnSpc>
                <a:spcPct val="110000"/>
              </a:lnSpc>
              <a:spcBef>
                <a:spcPts val="0"/>
              </a:spcBef>
              <a:spcAft>
                <a:spcPts val="0"/>
              </a:spcAft>
              <a:buNone/>
              <a:defRPr sz="1800">
                <a:solidFill>
                  <a:srgbClr val="000000"/>
                </a:solidFill>
              </a:defRPr>
            </a:pPr>
            <a:r>
              <a:rPr lang="en-US" sz="2200" dirty="0"/>
              <a:t>   </a:t>
            </a:r>
            <a:r>
              <a:rPr lang="en-US" sz="2200" dirty="0">
                <a:hlinkClick r:id="rId3"/>
              </a:rPr>
              <a:t>https://ww2.arb.ca.gov/our-work/programs/cap-and-trade-program</a:t>
            </a:r>
            <a:r>
              <a:rPr lang="en-US" sz="2200" dirty="0"/>
              <a:t> </a:t>
            </a:r>
          </a:p>
          <a:p>
            <a:pPr>
              <a:lnSpc>
                <a:spcPct val="110000"/>
              </a:lnSpc>
              <a:spcBef>
                <a:spcPts val="0"/>
              </a:spcBef>
              <a:spcAft>
                <a:spcPts val="0"/>
              </a:spcAft>
              <a:defRPr sz="1800">
                <a:solidFill>
                  <a:srgbClr val="000000"/>
                </a:solidFill>
              </a:defRPr>
            </a:pPr>
            <a:r>
              <a:rPr lang="en-US" altLang="en-US" sz="2600" dirty="0">
                <a:solidFill>
                  <a:schemeClr val="tx1">
                    <a:lumMod val="85000"/>
                    <a:lumOff val="15000"/>
                  </a:schemeClr>
                </a:solidFill>
              </a:rPr>
              <a:t> Mandatory Reporting Website: </a:t>
            </a:r>
          </a:p>
          <a:p>
            <a:pPr marL="0" indent="0">
              <a:lnSpc>
                <a:spcPct val="110000"/>
              </a:lnSpc>
              <a:spcBef>
                <a:spcPts val="0"/>
              </a:spcBef>
              <a:spcAft>
                <a:spcPts val="0"/>
              </a:spcAft>
              <a:buNone/>
              <a:defRPr sz="1800">
                <a:solidFill>
                  <a:srgbClr val="000000"/>
                </a:solidFill>
              </a:defRPr>
            </a:pPr>
            <a:r>
              <a:rPr lang="en-US" sz="2200" dirty="0"/>
              <a:t>   </a:t>
            </a:r>
            <a:r>
              <a:rPr lang="en-US" sz="2200" dirty="0">
                <a:hlinkClick r:id="rId4"/>
              </a:rPr>
              <a:t>https://ww2.arb.ca.gov/our-work/programs/mandatory-greenhouse-gas-emissions-reporting</a:t>
            </a:r>
            <a:endParaRPr lang="en-US" sz="2200" dirty="0"/>
          </a:p>
          <a:p>
            <a:pPr>
              <a:lnSpc>
                <a:spcPct val="110000"/>
              </a:lnSpc>
              <a:spcBef>
                <a:spcPts val="0"/>
              </a:spcBef>
              <a:spcAft>
                <a:spcPts val="0"/>
              </a:spcAft>
              <a:defRPr sz="1800">
                <a:solidFill>
                  <a:srgbClr val="000000"/>
                </a:solidFill>
              </a:defRPr>
            </a:pPr>
            <a:r>
              <a:rPr lang="en-US" sz="2600" dirty="0"/>
              <a:t> Compliance Offset Program Map:</a:t>
            </a:r>
          </a:p>
          <a:p>
            <a:pPr marL="177800" indent="-177800">
              <a:lnSpc>
                <a:spcPct val="110000"/>
              </a:lnSpc>
              <a:spcBef>
                <a:spcPts val="0"/>
              </a:spcBef>
              <a:spcAft>
                <a:spcPts val="0"/>
              </a:spcAft>
              <a:buNone/>
              <a:defRPr sz="1800">
                <a:solidFill>
                  <a:srgbClr val="000000"/>
                </a:solidFill>
              </a:defRPr>
            </a:pPr>
            <a:r>
              <a:rPr lang="en-US" sz="2600" dirty="0"/>
              <a:t> </a:t>
            </a:r>
            <a:r>
              <a:rPr lang="en-US" sz="2600" dirty="0" smtClean="0"/>
              <a:t> </a:t>
            </a:r>
            <a:r>
              <a:rPr lang="en-US" sz="2200" dirty="0" smtClean="0">
                <a:hlinkClick r:id="rId5"/>
              </a:rPr>
              <a:t>https</a:t>
            </a:r>
            <a:r>
              <a:rPr lang="en-US" sz="2200" dirty="0">
                <a:hlinkClick r:id="rId5"/>
              </a:rPr>
              <a:t>://webmaps.arb.ca.gov/ARBOCIssuanceMap/</a:t>
            </a:r>
            <a:endParaRPr lang="en-US" sz="2200" dirty="0"/>
          </a:p>
          <a:p>
            <a:pPr>
              <a:lnSpc>
                <a:spcPct val="110000"/>
              </a:lnSpc>
              <a:spcBef>
                <a:spcPts val="0"/>
              </a:spcBef>
              <a:spcAft>
                <a:spcPts val="0"/>
              </a:spcAft>
              <a:defRPr sz="1800">
                <a:solidFill>
                  <a:srgbClr val="000000"/>
                </a:solidFill>
              </a:defRPr>
            </a:pPr>
            <a:r>
              <a:rPr lang="en-US" sz="2600" dirty="0"/>
              <a:t>Natural and Working Lands Inventory</a:t>
            </a:r>
            <a:r>
              <a:rPr lang="en-US" sz="2600" dirty="0" smtClean="0"/>
              <a:t>:</a:t>
            </a:r>
            <a:endParaRPr lang="en-US" sz="2600" dirty="0"/>
          </a:p>
          <a:p>
            <a:pPr marL="0" indent="0">
              <a:lnSpc>
                <a:spcPct val="110000"/>
              </a:lnSpc>
              <a:spcBef>
                <a:spcPts val="0"/>
              </a:spcBef>
              <a:spcAft>
                <a:spcPts val="0"/>
              </a:spcAft>
              <a:buNone/>
              <a:defRPr sz="1800">
                <a:solidFill>
                  <a:srgbClr val="000000"/>
                </a:solidFill>
              </a:defRPr>
            </a:pPr>
            <a:r>
              <a:rPr lang="en-US" sz="2400" dirty="0" smtClean="0">
                <a:hlinkClick r:id="rId6"/>
              </a:rPr>
              <a:t> https</a:t>
            </a:r>
            <a:r>
              <a:rPr lang="en-US" sz="2400" dirty="0">
                <a:hlinkClick r:id="rId6"/>
              </a:rPr>
              <a:t>://ww2.arb.ca.gov/nwl-inventory</a:t>
            </a:r>
            <a:r>
              <a:rPr lang="en-US" sz="2400" dirty="0"/>
              <a:t>  </a:t>
            </a:r>
          </a:p>
          <a:p>
            <a:pPr marL="0" indent="0">
              <a:lnSpc>
                <a:spcPct val="110000"/>
              </a:lnSpc>
              <a:spcBef>
                <a:spcPts val="0"/>
              </a:spcBef>
              <a:spcAft>
                <a:spcPts val="0"/>
              </a:spcAft>
              <a:buNone/>
              <a:defRPr sz="1800">
                <a:solidFill>
                  <a:srgbClr val="000000"/>
                </a:solidFill>
              </a:defRPr>
            </a:pPr>
            <a:r>
              <a:rPr lang="en-US" altLang="en-US" sz="2400" dirty="0">
                <a:solidFill>
                  <a:schemeClr val="tx1">
                    <a:lumMod val="85000"/>
                    <a:lumOff val="15000"/>
                  </a:schemeClr>
                </a:solidFill>
              </a:rPr>
              <a:t> </a:t>
            </a:r>
          </a:p>
          <a:p>
            <a:pPr marL="0" indent="0">
              <a:lnSpc>
                <a:spcPct val="110000"/>
              </a:lnSpc>
              <a:spcBef>
                <a:spcPts val="0"/>
              </a:spcBef>
              <a:spcAft>
                <a:spcPts val="0"/>
              </a:spcAft>
              <a:buNone/>
              <a:defRPr sz="1800">
                <a:solidFill>
                  <a:srgbClr val="000000"/>
                </a:solidFill>
              </a:defRPr>
            </a:pPr>
            <a:endParaRPr lang="en-US" altLang="en-US" sz="2200" dirty="0">
              <a:solidFill>
                <a:schemeClr val="tx1">
                  <a:lumMod val="85000"/>
                  <a:lumOff val="15000"/>
                </a:schemeClr>
              </a:solidFill>
            </a:endParaRPr>
          </a:p>
          <a:p>
            <a:pPr marL="0" indent="0">
              <a:lnSpc>
                <a:spcPct val="110000"/>
              </a:lnSpc>
              <a:spcBef>
                <a:spcPts val="0"/>
              </a:spcBef>
              <a:spcAft>
                <a:spcPts val="0"/>
              </a:spcAft>
              <a:buNone/>
              <a:defRPr sz="1800">
                <a:solidFill>
                  <a:srgbClr val="000000"/>
                </a:solidFill>
              </a:defRPr>
            </a:pPr>
            <a:endParaRPr lang="en-US" altLang="en-US" sz="2200" dirty="0">
              <a:solidFill>
                <a:schemeClr val="tx1">
                  <a:lumMod val="85000"/>
                  <a:lumOff val="15000"/>
                </a:schemeClr>
              </a:solidFill>
            </a:endParaRPr>
          </a:p>
          <a:p>
            <a:pPr marL="0" indent="0">
              <a:lnSpc>
                <a:spcPct val="110000"/>
              </a:lnSpc>
              <a:spcBef>
                <a:spcPts val="0"/>
              </a:spcBef>
              <a:spcAft>
                <a:spcPts val="0"/>
              </a:spcAft>
              <a:buNone/>
              <a:defRPr sz="1800">
                <a:solidFill>
                  <a:srgbClr val="000000"/>
                </a:solidFill>
              </a:defRPr>
            </a:pPr>
            <a:r>
              <a:rPr lang="en-US" altLang="en-US" sz="2200" dirty="0">
                <a:solidFill>
                  <a:schemeClr val="tx1">
                    <a:lumMod val="85000"/>
                    <a:lumOff val="15000"/>
                  </a:schemeClr>
                </a:solidFill>
              </a:rPr>
              <a:t>Rajinder Sahota</a:t>
            </a:r>
          </a:p>
          <a:p>
            <a:pPr marL="0" indent="0">
              <a:lnSpc>
                <a:spcPct val="110000"/>
              </a:lnSpc>
              <a:spcBef>
                <a:spcPts val="0"/>
              </a:spcBef>
              <a:spcAft>
                <a:spcPts val="0"/>
              </a:spcAft>
              <a:buNone/>
              <a:defRPr sz="1800">
                <a:solidFill>
                  <a:srgbClr val="000000"/>
                </a:solidFill>
              </a:defRPr>
            </a:pPr>
            <a:r>
              <a:rPr lang="en-US" altLang="en-US" sz="2200" dirty="0">
                <a:solidFill>
                  <a:schemeClr val="tx1">
                    <a:lumMod val="85000"/>
                    <a:lumOff val="15000"/>
                  </a:schemeClr>
                </a:solidFill>
              </a:rPr>
              <a:t>California Air Resources Board</a:t>
            </a:r>
          </a:p>
          <a:p>
            <a:pPr marL="0" indent="0">
              <a:lnSpc>
                <a:spcPct val="110000"/>
              </a:lnSpc>
              <a:spcBef>
                <a:spcPts val="0"/>
              </a:spcBef>
              <a:spcAft>
                <a:spcPts val="0"/>
              </a:spcAft>
              <a:buNone/>
              <a:defRPr sz="1800">
                <a:solidFill>
                  <a:srgbClr val="000000"/>
                </a:solidFill>
              </a:defRPr>
            </a:pPr>
            <a:r>
              <a:rPr lang="en-US" altLang="en-US" sz="2200" dirty="0">
                <a:solidFill>
                  <a:schemeClr val="tx1">
                    <a:lumMod val="85000"/>
                    <a:lumOff val="15000"/>
                  </a:schemeClr>
                </a:solidFill>
              </a:rPr>
              <a:t>Rajinder.Sahota@arb.ca.gov</a:t>
            </a:r>
          </a:p>
          <a:p>
            <a:pPr marL="0" indent="0">
              <a:lnSpc>
                <a:spcPct val="110000"/>
              </a:lnSpc>
              <a:spcBef>
                <a:spcPts val="0"/>
              </a:spcBef>
              <a:spcAft>
                <a:spcPts val="0"/>
              </a:spcAft>
              <a:buNone/>
              <a:defRPr sz="1800">
                <a:solidFill>
                  <a:srgbClr val="000000"/>
                </a:solidFill>
              </a:defRPr>
            </a:pPr>
            <a:r>
              <a:rPr lang="en-US" altLang="en-US" sz="2200" dirty="0">
                <a:solidFill>
                  <a:schemeClr val="tx1">
                    <a:lumMod val="85000"/>
                    <a:lumOff val="15000"/>
                  </a:schemeClr>
                </a:solidFill>
              </a:rPr>
              <a:t>1.916.323.8503</a:t>
            </a:r>
          </a:p>
        </p:txBody>
      </p:sp>
      <p:sp>
        <p:nvSpPr>
          <p:cNvPr id="6" name="Footer Placeholder 7"/>
          <p:cNvSpPr>
            <a:spLocks noGrp="1"/>
          </p:cNvSpPr>
          <p:nvPr>
            <p:ph type="ftr" sz="quarter" idx="11"/>
          </p:nvPr>
        </p:nvSpPr>
        <p:spPr>
          <a:xfrm>
            <a:off x="3686185" y="6459785"/>
            <a:ext cx="4822804" cy="365125"/>
          </a:xfrm>
        </p:spPr>
        <p:txBody>
          <a:bodyPr/>
          <a:lstStyle/>
          <a:p>
            <a:r>
              <a:rPr lang="en-US" dirty="0"/>
              <a:t>California Air Resources Board</a:t>
            </a:r>
          </a:p>
        </p:txBody>
      </p:sp>
      <p:sp>
        <p:nvSpPr>
          <p:cNvPr id="7" name="Slide Number Placeholder 4"/>
          <p:cNvSpPr>
            <a:spLocks noGrp="1"/>
          </p:cNvSpPr>
          <p:nvPr>
            <p:ph type="sldNum" sz="quarter" idx="12"/>
          </p:nvPr>
        </p:nvSpPr>
        <p:spPr>
          <a:xfrm>
            <a:off x="9900458" y="6459785"/>
            <a:ext cx="1312025" cy="365125"/>
          </a:xfrm>
        </p:spPr>
        <p:txBody>
          <a:bodyPr/>
          <a:lstStyle/>
          <a:p>
            <a:fld id="{0EC83F7F-949C-456E-A67E-7DA079B1CA4E}" type="slidenum">
              <a:rPr lang="en-US" smtClean="0"/>
              <a:t>12</a:t>
            </a:fld>
            <a:endParaRPr lang="en-US" dirty="0"/>
          </a:p>
        </p:txBody>
      </p:sp>
    </p:spTree>
    <p:extLst>
      <p:ext uri="{BB962C8B-B14F-4D97-AF65-F5344CB8AC3E}">
        <p14:creationId xmlns:p14="http://schemas.microsoft.com/office/powerpoint/2010/main" val="2481801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1094720" cy="1450757"/>
          </a:xfrm>
        </p:spPr>
        <p:txBody>
          <a:bodyPr>
            <a:normAutofit/>
          </a:bodyPr>
          <a:lstStyle/>
          <a:p>
            <a:r>
              <a:rPr lang="en-US" dirty="0">
                <a:solidFill>
                  <a:schemeClr val="accent2">
                    <a:lumMod val="50000"/>
                  </a:schemeClr>
                </a:solidFill>
              </a:rPr>
              <a:t>CA GHG Reduction Targets and Sources</a:t>
            </a:r>
          </a:p>
        </p:txBody>
      </p:sp>
      <p:sp>
        <p:nvSpPr>
          <p:cNvPr id="5" name="Slide Number Placeholder 4"/>
          <p:cNvSpPr>
            <a:spLocks noGrp="1"/>
          </p:cNvSpPr>
          <p:nvPr>
            <p:ph type="sldNum" sz="quarter" idx="12"/>
          </p:nvPr>
        </p:nvSpPr>
        <p:spPr/>
        <p:txBody>
          <a:bodyPr/>
          <a:lstStyle/>
          <a:p>
            <a:fld id="{0EC83F7F-949C-456E-A67E-7DA079B1CA4E}" type="slidenum">
              <a:rPr lang="en-US" smtClean="0"/>
              <a:t>2</a:t>
            </a:fld>
            <a:endParaRPr lang="en-US" dirty="0"/>
          </a:p>
        </p:txBody>
      </p:sp>
      <p:sp>
        <p:nvSpPr>
          <p:cNvPr id="6" name="TextBox 5"/>
          <p:cNvSpPr txBox="1"/>
          <p:nvPr/>
        </p:nvSpPr>
        <p:spPr>
          <a:xfrm>
            <a:off x="837622" y="6002273"/>
            <a:ext cx="5534695" cy="307777"/>
          </a:xfrm>
          <a:prstGeom prst="rect">
            <a:avLst/>
          </a:prstGeom>
          <a:noFill/>
        </p:spPr>
        <p:txBody>
          <a:bodyPr wrap="square" rtlCol="0">
            <a:spAutoFit/>
          </a:bodyPr>
          <a:lstStyle/>
          <a:p>
            <a:r>
              <a:rPr lang="en-US" sz="1400" i="1" dirty="0"/>
              <a:t>Source:  CARB, 2017</a:t>
            </a:r>
          </a:p>
        </p:txBody>
      </p:sp>
      <p:sp>
        <p:nvSpPr>
          <p:cNvPr id="7" name="Footer Placeholder 6"/>
          <p:cNvSpPr>
            <a:spLocks noGrp="1"/>
          </p:cNvSpPr>
          <p:nvPr>
            <p:ph type="ftr" sz="quarter" idx="11"/>
          </p:nvPr>
        </p:nvSpPr>
        <p:spPr/>
        <p:txBody>
          <a:bodyPr/>
          <a:lstStyle/>
          <a:p>
            <a:r>
              <a:rPr lang="en-US" dirty="0"/>
              <a:t>California Air Resources Board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59" y="2002440"/>
            <a:ext cx="6068974" cy="3734753"/>
          </a:xfrm>
          <a:prstGeom prst="rect">
            <a:avLst/>
          </a:prstGeom>
        </p:spPr>
      </p:pic>
      <p:pic>
        <p:nvPicPr>
          <p:cNvPr id="8" name="Picture 7"/>
          <p:cNvPicPr>
            <a:picLocks noChangeAspect="1"/>
          </p:cNvPicPr>
          <p:nvPr/>
        </p:nvPicPr>
        <p:blipFill>
          <a:blip r:embed="rId4"/>
          <a:stretch>
            <a:fillRect/>
          </a:stretch>
        </p:blipFill>
        <p:spPr>
          <a:xfrm>
            <a:off x="6735230" y="1887095"/>
            <a:ext cx="4839724" cy="3888947"/>
          </a:xfrm>
          <a:prstGeom prst="rect">
            <a:avLst/>
          </a:prstGeom>
        </p:spPr>
      </p:pic>
    </p:spTree>
    <p:extLst>
      <p:ext uri="{BB962C8B-B14F-4D97-AF65-F5344CB8AC3E}">
        <p14:creationId xmlns:p14="http://schemas.microsoft.com/office/powerpoint/2010/main" val="225946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CARB’s Climate Portfolio for 2030 Target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3</a:t>
            </a:fld>
            <a:endParaRPr lang="en-US" dirty="0"/>
          </a:p>
        </p:txBody>
      </p:sp>
      <p:pic>
        <p:nvPicPr>
          <p:cNvPr id="6" name="Picture 5"/>
          <p:cNvPicPr>
            <a:picLocks noChangeAspect="1"/>
          </p:cNvPicPr>
          <p:nvPr/>
        </p:nvPicPr>
        <p:blipFill>
          <a:blip r:embed="rId3"/>
          <a:stretch>
            <a:fillRect/>
          </a:stretch>
        </p:blipFill>
        <p:spPr>
          <a:xfrm>
            <a:off x="698500" y="1864078"/>
            <a:ext cx="10795000" cy="4089400"/>
          </a:xfrm>
          <a:prstGeom prst="rect">
            <a:avLst/>
          </a:prstGeom>
        </p:spPr>
      </p:pic>
    </p:spTree>
    <p:extLst>
      <p:ext uri="{BB962C8B-B14F-4D97-AF65-F5344CB8AC3E}">
        <p14:creationId xmlns:p14="http://schemas.microsoft.com/office/powerpoint/2010/main" val="1058959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Cap-and-Trade Program Background &amp; Goals</a:t>
            </a:r>
            <a:endParaRPr lang="en-US" sz="1600" dirty="0"/>
          </a:p>
        </p:txBody>
      </p:sp>
      <p:sp>
        <p:nvSpPr>
          <p:cNvPr id="3" name="Content Placeholder 2"/>
          <p:cNvSpPr>
            <a:spLocks noGrp="1"/>
          </p:cNvSpPr>
          <p:nvPr>
            <p:ph idx="1"/>
          </p:nvPr>
        </p:nvSpPr>
        <p:spPr>
          <a:xfrm>
            <a:off x="640775" y="2967493"/>
            <a:ext cx="11160592" cy="3296830"/>
          </a:xfrm>
        </p:spPr>
        <p:txBody>
          <a:bodyPr>
            <a:noAutofit/>
          </a:bodyPr>
          <a:lstStyle/>
          <a:p>
            <a:pPr marL="233363" indent="-233363">
              <a:lnSpc>
                <a:spcPct val="100000"/>
              </a:lnSpc>
              <a:spcBef>
                <a:spcPts val="0"/>
              </a:spcBef>
              <a:spcAft>
                <a:spcPts val="600"/>
              </a:spcAft>
              <a:buClr>
                <a:schemeClr val="accent2"/>
              </a:buClr>
              <a:buFont typeface="Wingdings" charset="2"/>
              <a:buChar char="§"/>
              <a:defRPr sz="1800">
                <a:solidFill>
                  <a:srgbClr val="000000"/>
                </a:solidFill>
              </a:defRPr>
            </a:pPr>
            <a:r>
              <a:rPr lang="en-US" sz="2200" dirty="0">
                <a:solidFill>
                  <a:schemeClr val="tx1"/>
                </a:solidFill>
              </a:rPr>
              <a:t>Critical part of State strategy to achieve AB 32 and SB 32 GHG reduction targets</a:t>
            </a:r>
            <a:endParaRPr lang="en-US" sz="2000" dirty="0">
              <a:solidFill>
                <a:schemeClr val="tx1"/>
              </a:solidFill>
            </a:endParaRPr>
          </a:p>
          <a:p>
            <a:pPr marL="525971" lvl="1" indent="-233363">
              <a:lnSpc>
                <a:spcPct val="100000"/>
              </a:lnSpc>
              <a:spcBef>
                <a:spcPts val="0"/>
              </a:spcBef>
              <a:spcAft>
                <a:spcPts val="600"/>
              </a:spcAft>
              <a:buClr>
                <a:schemeClr val="accent2">
                  <a:lumMod val="50000"/>
                </a:schemeClr>
              </a:buClr>
              <a:buFont typeface="Wingdings" charset="2"/>
              <a:buChar char="§"/>
              <a:defRPr sz="1800">
                <a:solidFill>
                  <a:srgbClr val="000000"/>
                </a:solidFill>
              </a:defRPr>
            </a:pPr>
            <a:r>
              <a:rPr lang="en-US" sz="2000" dirty="0">
                <a:solidFill>
                  <a:schemeClr val="tx1"/>
                </a:solidFill>
              </a:rPr>
              <a:t>Ensure GHG reduction targets are realized through a strict limit</a:t>
            </a:r>
          </a:p>
          <a:p>
            <a:pPr marL="525971" lvl="1" indent="-233363">
              <a:lnSpc>
                <a:spcPct val="100000"/>
              </a:lnSpc>
              <a:spcBef>
                <a:spcPts val="0"/>
              </a:spcBef>
              <a:spcAft>
                <a:spcPts val="600"/>
              </a:spcAft>
              <a:buClr>
                <a:schemeClr val="accent2">
                  <a:lumMod val="50000"/>
                </a:schemeClr>
              </a:buClr>
              <a:buFont typeface="Wingdings" charset="2"/>
              <a:buChar char="§"/>
              <a:defRPr sz="1800">
                <a:solidFill>
                  <a:srgbClr val="000000"/>
                </a:solidFill>
              </a:defRPr>
            </a:pPr>
            <a:r>
              <a:rPr lang="en-US" sz="2000" dirty="0">
                <a:solidFill>
                  <a:schemeClr val="tx1"/>
                </a:solidFill>
              </a:rPr>
              <a:t>2017 Scoping Plan that includes Cap-and-Trade is four times less costly than alternatives </a:t>
            </a:r>
          </a:p>
          <a:p>
            <a:pPr marL="233363" indent="-233363">
              <a:lnSpc>
                <a:spcPct val="100000"/>
              </a:lnSpc>
              <a:spcBef>
                <a:spcPts val="0"/>
              </a:spcBef>
              <a:spcAft>
                <a:spcPts val="600"/>
              </a:spcAft>
              <a:buClr>
                <a:schemeClr val="accent2"/>
              </a:buClr>
              <a:buFont typeface="Wingdings" charset="2"/>
              <a:buChar char="§"/>
              <a:defRPr sz="1800">
                <a:solidFill>
                  <a:srgbClr val="000000"/>
                </a:solidFill>
              </a:defRPr>
            </a:pPr>
            <a:r>
              <a:rPr lang="en-US" sz="2200" dirty="0">
                <a:solidFill>
                  <a:schemeClr val="tx1"/>
                </a:solidFill>
              </a:rPr>
              <a:t>Works in concert with other complementary air quality and climate policies</a:t>
            </a:r>
          </a:p>
          <a:p>
            <a:pPr marL="525971" lvl="1" indent="-233363">
              <a:lnSpc>
                <a:spcPct val="100000"/>
              </a:lnSpc>
              <a:spcBef>
                <a:spcPts val="0"/>
              </a:spcBef>
              <a:spcAft>
                <a:spcPts val="600"/>
              </a:spcAft>
              <a:buClr>
                <a:schemeClr val="accent2">
                  <a:lumMod val="50000"/>
                </a:schemeClr>
              </a:buClr>
              <a:buFont typeface="Wingdings" charset="2"/>
              <a:buChar char="§"/>
              <a:defRPr sz="1800">
                <a:solidFill>
                  <a:srgbClr val="000000"/>
                </a:solidFill>
              </a:defRPr>
            </a:pPr>
            <a:r>
              <a:rPr lang="en-US" sz="2000" dirty="0">
                <a:solidFill>
                  <a:schemeClr val="tx1"/>
                </a:solidFill>
              </a:rPr>
              <a:t>Program designated in AB 398 to reduce GHG emissions for oil and gas extraction and refinery sectors </a:t>
            </a:r>
          </a:p>
          <a:p>
            <a:pPr marL="233363" indent="-233363">
              <a:lnSpc>
                <a:spcPct val="100000"/>
              </a:lnSpc>
              <a:spcBef>
                <a:spcPts val="0"/>
              </a:spcBef>
              <a:spcAft>
                <a:spcPts val="600"/>
              </a:spcAft>
              <a:buClr>
                <a:schemeClr val="accent2"/>
              </a:buClr>
              <a:buFont typeface="Wingdings" charset="2"/>
              <a:buChar char="§"/>
              <a:defRPr sz="1800">
                <a:solidFill>
                  <a:srgbClr val="000000"/>
                </a:solidFill>
              </a:defRPr>
            </a:pPr>
            <a:r>
              <a:rPr lang="en-US" sz="2200" dirty="0">
                <a:solidFill>
                  <a:schemeClr val="tx1"/>
                </a:solidFill>
              </a:rPr>
              <a:t>Provide compliance flexibility to achieve cost-effective reductions</a:t>
            </a:r>
          </a:p>
          <a:p>
            <a:pPr marL="233363" indent="-233363">
              <a:lnSpc>
                <a:spcPct val="100000"/>
              </a:lnSpc>
              <a:spcBef>
                <a:spcPts val="0"/>
              </a:spcBef>
              <a:spcAft>
                <a:spcPts val="600"/>
              </a:spcAft>
              <a:buClr>
                <a:schemeClr val="accent2"/>
              </a:buClr>
              <a:buFont typeface="Wingdings" charset="2"/>
              <a:buChar char="§"/>
              <a:defRPr sz="1800">
                <a:solidFill>
                  <a:srgbClr val="000000"/>
                </a:solidFill>
              </a:defRPr>
            </a:pPr>
            <a:r>
              <a:rPr lang="en-US" sz="2200" dirty="0">
                <a:solidFill>
                  <a:schemeClr val="tx1"/>
                </a:solidFill>
              </a:rPr>
              <a:t>Facilitate integration of regional, national, and international GHG emissions reduction programs</a:t>
            </a:r>
          </a:p>
        </p:txBody>
      </p:sp>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4</a:t>
            </a:fld>
            <a:endParaRPr lang="en-US" dirty="0"/>
          </a:p>
        </p:txBody>
      </p:sp>
      <p:sp>
        <p:nvSpPr>
          <p:cNvPr id="7" name="Pentagon 6"/>
          <p:cNvSpPr/>
          <p:nvPr/>
        </p:nvSpPr>
        <p:spPr>
          <a:xfrm>
            <a:off x="640775" y="1885308"/>
            <a:ext cx="2497692" cy="957942"/>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chemeClr val="tx2">
                    <a:lumMod val="50000"/>
                  </a:schemeClr>
                </a:solidFill>
              </a:rPr>
              <a:t>Declining Caps</a:t>
            </a:r>
          </a:p>
        </p:txBody>
      </p:sp>
      <p:sp>
        <p:nvSpPr>
          <p:cNvPr id="8" name="Chevron 7"/>
          <p:cNvSpPr/>
          <p:nvPr/>
        </p:nvSpPr>
        <p:spPr>
          <a:xfrm>
            <a:off x="2884079" y="1871810"/>
            <a:ext cx="3054245" cy="957942"/>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chemeClr val="tx2">
                    <a:lumMod val="50000"/>
                  </a:schemeClr>
                </a:solidFill>
              </a:rPr>
              <a:t>Steadily Increasing Price Signal</a:t>
            </a:r>
          </a:p>
        </p:txBody>
      </p:sp>
      <p:sp>
        <p:nvSpPr>
          <p:cNvPr id="9" name="Chevron 8"/>
          <p:cNvSpPr/>
          <p:nvPr/>
        </p:nvSpPr>
        <p:spPr>
          <a:xfrm>
            <a:off x="5709132" y="1870110"/>
            <a:ext cx="3054245" cy="957942"/>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chemeClr val="tx2">
                    <a:lumMod val="50000"/>
                  </a:schemeClr>
                </a:solidFill>
              </a:rPr>
              <a:t>Targets Lowest Cost Reductions First</a:t>
            </a:r>
          </a:p>
        </p:txBody>
      </p:sp>
      <p:sp>
        <p:nvSpPr>
          <p:cNvPr id="10" name="Chevron 9"/>
          <p:cNvSpPr/>
          <p:nvPr/>
        </p:nvSpPr>
        <p:spPr>
          <a:xfrm>
            <a:off x="8508989" y="1868410"/>
            <a:ext cx="3292378" cy="957942"/>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solidFill>
                  <a:schemeClr val="tx2">
                    <a:lumMod val="50000"/>
                  </a:schemeClr>
                </a:solidFill>
              </a:rPr>
              <a:t>Long-Term Price Signal for Clean Technology Investments</a:t>
            </a:r>
          </a:p>
        </p:txBody>
      </p:sp>
    </p:spTree>
    <p:extLst>
      <p:ext uri="{BB962C8B-B14F-4D97-AF65-F5344CB8AC3E}">
        <p14:creationId xmlns:p14="http://schemas.microsoft.com/office/powerpoint/2010/main" val="260492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Cap-and-Trade: Facts and Figures</a:t>
            </a:r>
          </a:p>
        </p:txBody>
      </p:sp>
      <p:sp>
        <p:nvSpPr>
          <p:cNvPr id="8" name="Content Placeholder 7"/>
          <p:cNvSpPr>
            <a:spLocks noGrp="1"/>
          </p:cNvSpPr>
          <p:nvPr>
            <p:ph idx="1"/>
          </p:nvPr>
        </p:nvSpPr>
        <p:spPr>
          <a:xfrm>
            <a:off x="946484" y="1881475"/>
            <a:ext cx="10940716" cy="4722425"/>
          </a:xfrm>
        </p:spPr>
        <p:txBody>
          <a:bodyPr>
            <a:noAutofit/>
          </a:bodyPr>
          <a:lstStyle/>
          <a:p>
            <a:pPr marL="557212" lvl="2" indent="-342900">
              <a:lnSpc>
                <a:spcPct val="100000"/>
              </a:lnSpc>
              <a:spcBef>
                <a:spcPts val="600"/>
              </a:spcBef>
              <a:spcAft>
                <a:spcPts val="0"/>
              </a:spcAft>
              <a:buClr>
                <a:schemeClr val="accent2"/>
              </a:buClr>
              <a:buSzPct val="85000"/>
              <a:buFont typeface="Wingdings" panose="05000000000000000000" pitchFamily="2" charset="2"/>
              <a:buChar char="§"/>
            </a:pPr>
            <a:r>
              <a:rPr lang="en-US" sz="2400" dirty="0"/>
              <a:t>Covers ~80% of State’s emissions</a:t>
            </a:r>
          </a:p>
          <a:p>
            <a:pPr marL="557212" lvl="2" indent="-342900">
              <a:lnSpc>
                <a:spcPct val="100000"/>
              </a:lnSpc>
              <a:spcBef>
                <a:spcPts val="600"/>
              </a:spcBef>
              <a:spcAft>
                <a:spcPts val="0"/>
              </a:spcAft>
              <a:buClr>
                <a:schemeClr val="accent2"/>
              </a:buClr>
              <a:buSzPct val="85000"/>
              <a:buFont typeface="Wingdings" panose="05000000000000000000" pitchFamily="2" charset="2"/>
              <a:buChar char="§"/>
            </a:pPr>
            <a:r>
              <a:rPr lang="en-US" sz="2400" dirty="0"/>
              <a:t>~450 covered entities in the Program</a:t>
            </a:r>
          </a:p>
          <a:p>
            <a:pPr marL="740092" lvl="3" indent="-342900">
              <a:lnSpc>
                <a:spcPct val="100000"/>
              </a:lnSpc>
              <a:spcBef>
                <a:spcPts val="600"/>
              </a:spcBef>
              <a:spcAft>
                <a:spcPts val="0"/>
              </a:spcAft>
              <a:buClr>
                <a:schemeClr val="accent2">
                  <a:lumMod val="50000"/>
                </a:schemeClr>
              </a:buClr>
              <a:buSzPct val="85000"/>
              <a:buFont typeface="Wingdings" panose="05000000000000000000" pitchFamily="2" charset="2"/>
              <a:buChar char="§"/>
            </a:pPr>
            <a:r>
              <a:rPr lang="en-US" sz="2200" dirty="0"/>
              <a:t>Large industrial sources &amp; electricity generators with emissions ≥ 25,000 MTCO</a:t>
            </a:r>
            <a:r>
              <a:rPr lang="en-US" sz="2200" baseline="-25000" dirty="0"/>
              <a:t>2</a:t>
            </a:r>
            <a:r>
              <a:rPr lang="en-US" sz="2200" dirty="0"/>
              <a:t>e per year</a:t>
            </a:r>
          </a:p>
          <a:p>
            <a:pPr marL="740092" lvl="3" indent="-342900">
              <a:lnSpc>
                <a:spcPct val="100000"/>
              </a:lnSpc>
              <a:spcBef>
                <a:spcPts val="600"/>
              </a:spcBef>
              <a:spcAft>
                <a:spcPts val="0"/>
              </a:spcAft>
              <a:buClr>
                <a:schemeClr val="accent2">
                  <a:lumMod val="50000"/>
                </a:schemeClr>
              </a:buClr>
              <a:buSzPct val="85000"/>
              <a:buFont typeface="Wingdings" panose="05000000000000000000" pitchFamily="2" charset="2"/>
              <a:buChar char="§"/>
            </a:pPr>
            <a:r>
              <a:rPr lang="en-US" sz="2200" dirty="0"/>
              <a:t>Electricity importers, natural gas suppliers, and transportation fuel suppliers</a:t>
            </a:r>
          </a:p>
          <a:p>
            <a:pPr marL="557212" lvl="2" indent="-342900">
              <a:lnSpc>
                <a:spcPct val="100000"/>
              </a:lnSpc>
              <a:spcBef>
                <a:spcPts val="600"/>
              </a:spcBef>
              <a:spcAft>
                <a:spcPts val="0"/>
              </a:spcAft>
              <a:buClr>
                <a:schemeClr val="accent2"/>
              </a:buClr>
              <a:buSzPct val="85000"/>
              <a:buFont typeface="Wingdings" panose="05000000000000000000" pitchFamily="2" charset="2"/>
              <a:buChar char="§"/>
            </a:pPr>
            <a:r>
              <a:rPr lang="en-US" sz="2400" dirty="0"/>
              <a:t>31 auctions held to-date (23 joint-auctions)</a:t>
            </a:r>
          </a:p>
          <a:p>
            <a:pPr marL="740092" lvl="3" indent="-342900">
              <a:lnSpc>
                <a:spcPct val="100000"/>
              </a:lnSpc>
              <a:spcBef>
                <a:spcPts val="600"/>
              </a:spcBef>
              <a:spcAft>
                <a:spcPts val="0"/>
              </a:spcAft>
              <a:buClr>
                <a:schemeClr val="accent2">
                  <a:lumMod val="50000"/>
                </a:schemeClr>
              </a:buClr>
              <a:buSzPct val="85000"/>
              <a:buFont typeface="Wingdings" panose="05000000000000000000" pitchFamily="2" charset="2"/>
              <a:buChar char="§"/>
            </a:pPr>
            <a:r>
              <a:rPr lang="en-US" sz="2200" dirty="0"/>
              <a:t>First joint auction with Québec was held in November 2014</a:t>
            </a:r>
          </a:p>
          <a:p>
            <a:pPr marL="557212" lvl="2" indent="-342900">
              <a:lnSpc>
                <a:spcPct val="100000"/>
              </a:lnSpc>
              <a:spcBef>
                <a:spcPts val="600"/>
              </a:spcBef>
              <a:spcAft>
                <a:spcPts val="0"/>
              </a:spcAft>
              <a:buClr>
                <a:schemeClr val="accent2"/>
              </a:buClr>
              <a:buSzPct val="85000"/>
              <a:buFont typeface="Wingdings" panose="05000000000000000000" pitchFamily="2" charset="2"/>
              <a:buChar char="§"/>
            </a:pPr>
            <a:r>
              <a:rPr lang="en-US" sz="2400" dirty="0"/>
              <a:t>Over $13 billion generated for California Climate Investments</a:t>
            </a:r>
          </a:p>
          <a:p>
            <a:pPr marL="740092" lvl="3" indent="-342900">
              <a:lnSpc>
                <a:spcPct val="100000"/>
              </a:lnSpc>
              <a:spcBef>
                <a:spcPts val="600"/>
              </a:spcBef>
              <a:spcAft>
                <a:spcPts val="0"/>
              </a:spcAft>
              <a:buClr>
                <a:schemeClr val="accent2">
                  <a:lumMod val="50000"/>
                </a:schemeClr>
              </a:buClr>
              <a:buSzPct val="85000"/>
              <a:buFont typeface="Wingdings" panose="05000000000000000000" pitchFamily="2" charset="2"/>
              <a:buChar char="§"/>
            </a:pPr>
            <a:r>
              <a:rPr lang="en-US" sz="2200" dirty="0"/>
              <a:t>~50% of investments are benefiting disadvantaged communities</a:t>
            </a:r>
          </a:p>
          <a:p>
            <a:pPr marL="557212" lvl="2" indent="-342900">
              <a:lnSpc>
                <a:spcPct val="100000"/>
              </a:lnSpc>
              <a:spcBef>
                <a:spcPts val="600"/>
              </a:spcBef>
              <a:spcAft>
                <a:spcPts val="0"/>
              </a:spcAft>
              <a:buClr>
                <a:schemeClr val="accent2"/>
              </a:buClr>
              <a:buSzPct val="85000"/>
              <a:buFont typeface="Wingdings" panose="05000000000000000000" pitchFamily="2" charset="2"/>
              <a:buChar char="§"/>
            </a:pPr>
            <a:endParaRPr lang="en-US" sz="2400" dirty="0"/>
          </a:p>
          <a:p>
            <a:pPr>
              <a:lnSpc>
                <a:spcPct val="100000"/>
              </a:lnSpc>
              <a:spcBef>
                <a:spcPts val="0"/>
              </a:spcBef>
              <a:spcAft>
                <a:spcPts val="0"/>
              </a:spcAft>
            </a:pPr>
            <a:endParaRPr lang="en-US" sz="2400" dirty="0"/>
          </a:p>
        </p:txBody>
      </p:sp>
      <p:sp>
        <p:nvSpPr>
          <p:cNvPr id="9" name="Footer Placeholder 8"/>
          <p:cNvSpPr>
            <a:spLocks noGrp="1"/>
          </p:cNvSpPr>
          <p:nvPr>
            <p:ph type="ftr" sz="quarter" idx="11"/>
          </p:nvPr>
        </p:nvSpPr>
        <p:spPr/>
        <p:txBody>
          <a:bodyPr/>
          <a:lstStyle/>
          <a:p>
            <a:r>
              <a:rPr lang="en-US" dirty="0"/>
              <a:t>California Air Resources Board</a:t>
            </a:r>
          </a:p>
        </p:txBody>
      </p:sp>
      <p:sp>
        <p:nvSpPr>
          <p:cNvPr id="10" name="Slide Number Placeholder 9"/>
          <p:cNvSpPr>
            <a:spLocks noGrp="1"/>
          </p:cNvSpPr>
          <p:nvPr>
            <p:ph type="sldNum" sz="quarter" idx="12"/>
          </p:nvPr>
        </p:nvSpPr>
        <p:spPr/>
        <p:txBody>
          <a:bodyPr/>
          <a:lstStyle/>
          <a:p>
            <a:fld id="{58E15E5E-4428-1A4C-8307-462AEB6DD75F}" type="slidenum">
              <a:rPr lang="en-US" smtClean="0"/>
              <a:t>5</a:t>
            </a:fld>
            <a:endParaRPr lang="en-US" dirty="0"/>
          </a:p>
        </p:txBody>
      </p:sp>
    </p:spTree>
    <p:extLst>
      <p:ext uri="{BB962C8B-B14F-4D97-AF65-F5344CB8AC3E}">
        <p14:creationId xmlns:p14="http://schemas.microsoft.com/office/powerpoint/2010/main" val="4042417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376" y="789658"/>
            <a:ext cx="8913813" cy="914400"/>
          </a:xfrm>
        </p:spPr>
        <p:txBody>
          <a:bodyPr>
            <a:normAutofit/>
          </a:bodyPr>
          <a:lstStyle/>
          <a:p>
            <a:r>
              <a:rPr lang="en-US" dirty="0"/>
              <a:t>Cap-and-Trade Accounting</a:t>
            </a:r>
          </a:p>
        </p:txBody>
      </p:sp>
      <p:sp>
        <p:nvSpPr>
          <p:cNvPr id="3" name="Content Placeholder 2"/>
          <p:cNvSpPr>
            <a:spLocks noGrp="1"/>
          </p:cNvSpPr>
          <p:nvPr>
            <p:ph idx="1"/>
          </p:nvPr>
        </p:nvSpPr>
        <p:spPr>
          <a:xfrm>
            <a:off x="1194376" y="1905000"/>
            <a:ext cx="9321224" cy="4152900"/>
          </a:xfrm>
        </p:spPr>
        <p:txBody>
          <a:bodyPr>
            <a:normAutofit/>
          </a:bodyPr>
          <a:lstStyle/>
          <a:p>
            <a:pPr>
              <a:spcBef>
                <a:spcPts val="600"/>
              </a:spcBef>
            </a:pPr>
            <a:r>
              <a:rPr lang="en-US" sz="2200" dirty="0">
                <a:solidFill>
                  <a:srgbClr val="0D0D0D"/>
                </a:solidFill>
              </a:rPr>
              <a:t> Cap-and-Trade Program and Mandatory Reporting Regulation (MRR) collect emissions data and calculate compliance obligations annually based on covered emissions</a:t>
            </a:r>
          </a:p>
          <a:p>
            <a:pPr lvl="1">
              <a:spcBef>
                <a:spcPts val="600"/>
              </a:spcBef>
            </a:pPr>
            <a:r>
              <a:rPr lang="en-US" sz="2000" dirty="0">
                <a:solidFill>
                  <a:srgbClr val="0D0D0D"/>
                </a:solidFill>
              </a:rPr>
              <a:t>In-state </a:t>
            </a:r>
            <a:r>
              <a:rPr lang="en-US" sz="2000" dirty="0">
                <a:solidFill>
                  <a:schemeClr val="tx1"/>
                </a:solidFill>
              </a:rPr>
              <a:t>industrial facilities report facility-level emissions</a:t>
            </a:r>
            <a:endParaRPr lang="en-US" sz="2000" dirty="0">
              <a:solidFill>
                <a:srgbClr val="0D0D0D"/>
              </a:solidFill>
            </a:endParaRPr>
          </a:p>
          <a:p>
            <a:pPr lvl="1"/>
            <a:r>
              <a:rPr lang="en-US" sz="2000" dirty="0">
                <a:solidFill>
                  <a:schemeClr val="tx1"/>
                </a:solidFill>
              </a:rPr>
              <a:t>Electricity importers report imports based on physical delivery of electricity. Based on emissions factor of source, if known, or “unspecified” if not</a:t>
            </a:r>
          </a:p>
          <a:p>
            <a:pPr lvl="1"/>
            <a:r>
              <a:rPr lang="en-US" sz="2000" dirty="0">
                <a:solidFill>
                  <a:schemeClr val="tx1"/>
                </a:solidFill>
              </a:rPr>
              <a:t>Upstream reporting of fuels</a:t>
            </a:r>
          </a:p>
          <a:p>
            <a:pPr lvl="2"/>
            <a:r>
              <a:rPr lang="en-US" sz="2000" dirty="0">
                <a:solidFill>
                  <a:schemeClr val="tx1"/>
                </a:solidFill>
              </a:rPr>
              <a:t>Transportation fuels and natural gas suppliers report emissions that would result from complete combustion/oxidation of the fuel by end-users</a:t>
            </a:r>
            <a:endParaRPr lang="en-US" sz="1800" dirty="0">
              <a:solidFill>
                <a:srgbClr val="FF0000"/>
              </a:solidFill>
            </a:endParaRPr>
          </a:p>
          <a:p>
            <a:r>
              <a:rPr lang="en-US" sz="2200" dirty="0">
                <a:solidFill>
                  <a:srgbClr val="0D0D0D"/>
                </a:solidFill>
              </a:rPr>
              <a:t> Cap-and-Trade Program compliance is based on compliance instruments retired </a:t>
            </a:r>
          </a:p>
          <a:p>
            <a:pPr lvl="1"/>
            <a:r>
              <a:rPr lang="en-US" sz="2000" dirty="0">
                <a:solidFill>
                  <a:srgbClr val="0D0D0D"/>
                </a:solidFill>
              </a:rPr>
              <a:t>One allowance = one offset credit = permit to emit one MTCO</a:t>
            </a:r>
            <a:r>
              <a:rPr lang="en-US" sz="2000" baseline="-25000" dirty="0">
                <a:solidFill>
                  <a:srgbClr val="0D0D0D"/>
                </a:solidFill>
              </a:rPr>
              <a:t>2</a:t>
            </a:r>
            <a:r>
              <a:rPr lang="en-US" sz="2000" dirty="0">
                <a:solidFill>
                  <a:srgbClr val="0D0D0D"/>
                </a:solidFill>
              </a:rPr>
              <a:t>e</a:t>
            </a:r>
          </a:p>
          <a:p>
            <a:pPr lvl="1"/>
            <a:endParaRPr lang="en-US" sz="2200" dirty="0">
              <a:solidFill>
                <a:srgbClr val="0D0D0D"/>
              </a:solidFill>
            </a:endParaRPr>
          </a:p>
        </p:txBody>
      </p:sp>
      <p:sp>
        <p:nvSpPr>
          <p:cNvPr id="4" name="Slide Number Placeholder 3"/>
          <p:cNvSpPr>
            <a:spLocks noGrp="1"/>
          </p:cNvSpPr>
          <p:nvPr>
            <p:ph type="sldNum" sz="quarter" idx="12"/>
          </p:nvPr>
        </p:nvSpPr>
        <p:spPr/>
        <p:txBody>
          <a:bodyPr/>
          <a:lstStyle/>
          <a:p>
            <a:fld id="{D0379C38-96B4-4FCB-A136-CDF2B9F5F02D}" type="slidenum">
              <a:rPr lang="en-US" smtClean="0"/>
              <a:pPr/>
              <a:t>6</a:t>
            </a:fld>
            <a:endParaRPr lang="en-US" dirty="0"/>
          </a:p>
        </p:txBody>
      </p:sp>
      <p:sp>
        <p:nvSpPr>
          <p:cNvPr id="5" name="Footer Placeholder 7"/>
          <p:cNvSpPr>
            <a:spLocks noGrp="1"/>
          </p:cNvSpPr>
          <p:nvPr>
            <p:ph type="ftr" sz="quarter" idx="11"/>
          </p:nvPr>
        </p:nvSpPr>
        <p:spPr>
          <a:xfrm>
            <a:off x="3702227" y="6459785"/>
            <a:ext cx="4822804" cy="365125"/>
          </a:xfrm>
        </p:spPr>
        <p:txBody>
          <a:bodyPr/>
          <a:lstStyle/>
          <a:p>
            <a:r>
              <a:rPr lang="en-US" dirty="0"/>
              <a:t>California Air Resources Board</a:t>
            </a:r>
          </a:p>
        </p:txBody>
      </p:sp>
    </p:spTree>
    <p:extLst>
      <p:ext uri="{BB962C8B-B14F-4D97-AF65-F5344CB8AC3E}">
        <p14:creationId xmlns:p14="http://schemas.microsoft.com/office/powerpoint/2010/main" val="415078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Criteria for Inclusion Under </a:t>
            </a:r>
            <a:br>
              <a:rPr lang="en-US" dirty="0"/>
            </a:br>
            <a:r>
              <a:rPr lang="en-US" dirty="0"/>
              <a:t>Cap-and-Trade Program</a:t>
            </a:r>
          </a:p>
        </p:txBody>
      </p:sp>
      <p:sp>
        <p:nvSpPr>
          <p:cNvPr id="8" name="Content Placeholder 7"/>
          <p:cNvSpPr>
            <a:spLocks noGrp="1"/>
          </p:cNvSpPr>
          <p:nvPr>
            <p:ph idx="1"/>
          </p:nvPr>
        </p:nvSpPr>
        <p:spPr>
          <a:xfrm>
            <a:off x="946484" y="1881475"/>
            <a:ext cx="10940716" cy="4392325"/>
          </a:xfrm>
        </p:spPr>
        <p:txBody>
          <a:bodyPr>
            <a:noAutofit/>
          </a:bodyPr>
          <a:lstStyle/>
          <a:p>
            <a:pPr>
              <a:lnSpc>
                <a:spcPct val="100000"/>
              </a:lnSpc>
              <a:spcBef>
                <a:spcPts val="0"/>
              </a:spcBef>
              <a:spcAft>
                <a:spcPts val="0"/>
              </a:spcAft>
            </a:pPr>
            <a:r>
              <a:rPr lang="en-US" sz="2400" dirty="0"/>
              <a:t> Cap-and-Trade requires consistent, </a:t>
            </a:r>
            <a:r>
              <a:rPr lang="en-US" sz="2400" dirty="0" smtClean="0"/>
              <a:t>high-accuracy, </a:t>
            </a:r>
            <a:r>
              <a:rPr lang="en-US" sz="2400" dirty="0"/>
              <a:t>and timely emissions data</a:t>
            </a:r>
          </a:p>
          <a:p>
            <a:pPr>
              <a:lnSpc>
                <a:spcPct val="100000"/>
              </a:lnSpc>
              <a:spcBef>
                <a:spcPts val="0"/>
              </a:spcBef>
              <a:spcAft>
                <a:spcPts val="0"/>
              </a:spcAft>
            </a:pPr>
            <a:r>
              <a:rPr lang="en-US" sz="2400" dirty="0"/>
              <a:t> Covered emissions must be verified by a third-party </a:t>
            </a:r>
            <a:endParaRPr lang="en-US" sz="2400" dirty="0" smtClean="0"/>
          </a:p>
          <a:p>
            <a:pPr>
              <a:lnSpc>
                <a:spcPct val="100000"/>
              </a:lnSpc>
              <a:spcBef>
                <a:spcPts val="0"/>
              </a:spcBef>
              <a:spcAft>
                <a:spcPts val="0"/>
              </a:spcAft>
            </a:pPr>
            <a:r>
              <a:rPr lang="en-US" sz="2400" dirty="0" smtClean="0"/>
              <a:t>Most </a:t>
            </a:r>
            <a:r>
              <a:rPr lang="en-US" sz="2400" dirty="0"/>
              <a:t>point sources of emissions are covered because they can be accurately quantified and verified under MRR</a:t>
            </a:r>
          </a:p>
          <a:p>
            <a:pPr lvl="1">
              <a:lnSpc>
                <a:spcPct val="100000"/>
              </a:lnSpc>
              <a:spcBef>
                <a:spcPts val="0"/>
              </a:spcBef>
              <a:spcAft>
                <a:spcPts val="0"/>
              </a:spcAft>
            </a:pPr>
            <a:r>
              <a:rPr lang="en-US" sz="2000" dirty="0"/>
              <a:t>Area source emissions, like landfills or leaks from the natural gas supply system, are difficult to measure and are not covered when they cannot meet the same level of accuracy</a:t>
            </a:r>
          </a:p>
          <a:p>
            <a:pPr lvl="1">
              <a:lnSpc>
                <a:spcPct val="100000"/>
              </a:lnSpc>
              <a:spcBef>
                <a:spcPts val="0"/>
              </a:spcBef>
              <a:spcAft>
                <a:spcPts val="0"/>
              </a:spcAft>
            </a:pPr>
            <a:r>
              <a:rPr lang="en-US" sz="2000" dirty="0"/>
              <a:t>California addresses non-covered emissions through other regulations and programs</a:t>
            </a:r>
          </a:p>
          <a:p>
            <a:pPr>
              <a:lnSpc>
                <a:spcPct val="100000"/>
              </a:lnSpc>
              <a:spcBef>
                <a:spcPts val="0"/>
              </a:spcBef>
              <a:spcAft>
                <a:spcPts val="0"/>
              </a:spcAft>
            </a:pPr>
            <a:r>
              <a:rPr lang="en-US" sz="2400" dirty="0"/>
              <a:t> </a:t>
            </a:r>
            <a:r>
              <a:rPr lang="en-US" sz="2400" dirty="0" smtClean="0"/>
              <a:t>Current satellite </a:t>
            </a:r>
            <a:r>
              <a:rPr lang="en-US" sz="2400" dirty="0"/>
              <a:t>data that provide a snapshot of emissions at a point in time are not suited for this purpose, but can be useful for other applications</a:t>
            </a:r>
          </a:p>
        </p:txBody>
      </p:sp>
      <p:sp>
        <p:nvSpPr>
          <p:cNvPr id="9" name="Footer Placeholder 8"/>
          <p:cNvSpPr>
            <a:spLocks noGrp="1"/>
          </p:cNvSpPr>
          <p:nvPr>
            <p:ph type="ftr" sz="quarter" idx="11"/>
          </p:nvPr>
        </p:nvSpPr>
        <p:spPr/>
        <p:txBody>
          <a:bodyPr/>
          <a:lstStyle/>
          <a:p>
            <a:r>
              <a:rPr lang="en-US" dirty="0"/>
              <a:t>California Air Resources Board</a:t>
            </a:r>
          </a:p>
        </p:txBody>
      </p:sp>
      <p:sp>
        <p:nvSpPr>
          <p:cNvPr id="10" name="Slide Number Placeholder 9"/>
          <p:cNvSpPr>
            <a:spLocks noGrp="1"/>
          </p:cNvSpPr>
          <p:nvPr>
            <p:ph type="sldNum" sz="quarter" idx="12"/>
          </p:nvPr>
        </p:nvSpPr>
        <p:spPr/>
        <p:txBody>
          <a:bodyPr/>
          <a:lstStyle/>
          <a:p>
            <a:fld id="{58E15E5E-4428-1A4C-8307-462AEB6DD75F}" type="slidenum">
              <a:rPr lang="en-US" smtClean="0"/>
              <a:t>7</a:t>
            </a:fld>
            <a:endParaRPr lang="en-US" dirty="0"/>
          </a:p>
        </p:txBody>
      </p:sp>
    </p:spTree>
    <p:extLst>
      <p:ext uri="{BB962C8B-B14F-4D97-AF65-F5344CB8AC3E}">
        <p14:creationId xmlns:p14="http://schemas.microsoft.com/office/powerpoint/2010/main" val="3274060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MRR Reporting</a:t>
            </a:r>
          </a:p>
        </p:txBody>
      </p:sp>
      <p:sp>
        <p:nvSpPr>
          <p:cNvPr id="5" name="Content Placeholder 4"/>
          <p:cNvSpPr>
            <a:spLocks noGrp="1"/>
          </p:cNvSpPr>
          <p:nvPr>
            <p:ph idx="1"/>
          </p:nvPr>
        </p:nvSpPr>
        <p:spPr>
          <a:xfrm>
            <a:off x="1097280" y="1737360"/>
            <a:ext cx="10058400" cy="4711566"/>
          </a:xfrm>
        </p:spPr>
        <p:txBody>
          <a:bodyPr>
            <a:noAutofit/>
          </a:bodyPr>
          <a:lstStyle/>
          <a:p>
            <a:r>
              <a:rPr lang="en-US" sz="2400" dirty="0"/>
              <a:t> Annual Reporting of CO₂, CH₄, N₂O emissions by</a:t>
            </a:r>
          </a:p>
          <a:p>
            <a:pPr lvl="1"/>
            <a:r>
              <a:rPr lang="en-US" sz="2000" dirty="0"/>
              <a:t>Facilities that emit greater than 10,000 MT CO₂e per year and “opt-in” facilities </a:t>
            </a:r>
          </a:p>
          <a:p>
            <a:pPr lvl="1"/>
            <a:r>
              <a:rPr lang="en-US" sz="2000" dirty="0"/>
              <a:t>Utilities and electricity importers/exporters (no threshold)</a:t>
            </a:r>
          </a:p>
          <a:p>
            <a:pPr lvl="1"/>
            <a:r>
              <a:rPr lang="en-US" sz="2000" dirty="0"/>
              <a:t>Natural gas and transportation fuel suppliers  (10,000 MT CO₂e threshold)</a:t>
            </a:r>
          </a:p>
          <a:p>
            <a:r>
              <a:rPr lang="en-US" sz="2400" dirty="0"/>
              <a:t> Comprehensive and consistent reporting requirements across the state built on international standards</a:t>
            </a:r>
          </a:p>
          <a:p>
            <a:r>
              <a:rPr lang="en-US" sz="2400" dirty="0"/>
              <a:t> Independent third-party verification and internal quality assurance checks; critical for program integrity</a:t>
            </a:r>
          </a:p>
          <a:p>
            <a:r>
              <a:rPr lang="en-US" sz="2400" dirty="0"/>
              <a:t> Data Stability</a:t>
            </a:r>
          </a:p>
          <a:p>
            <a:pPr lvl="1"/>
            <a:r>
              <a:rPr lang="en-US" sz="2000" dirty="0"/>
              <a:t>Strict reporting and verification deadlines to support Cap-and-Trade Program</a:t>
            </a:r>
          </a:p>
          <a:p>
            <a:pPr lvl="1"/>
            <a:r>
              <a:rPr lang="en-US" sz="2000" dirty="0"/>
              <a:t>Stable emissions data required for implementation and market certainty in Cap-and-Trade</a:t>
            </a:r>
          </a:p>
          <a:p>
            <a:pPr marL="201168" lvl="1" indent="0">
              <a:buNone/>
            </a:pPr>
            <a:endParaRPr lang="en-US" sz="2000" dirty="0"/>
          </a:p>
        </p:txBody>
      </p:sp>
      <p:sp>
        <p:nvSpPr>
          <p:cNvPr id="6" name="Footer Placeholder 3"/>
          <p:cNvSpPr>
            <a:spLocks noGrp="1"/>
          </p:cNvSpPr>
          <p:nvPr>
            <p:ph type="ftr" sz="quarter" idx="11"/>
          </p:nvPr>
        </p:nvSpPr>
        <p:spPr>
          <a:xfrm>
            <a:off x="3686185" y="6459785"/>
            <a:ext cx="4822804" cy="365125"/>
          </a:xfrm>
        </p:spPr>
        <p:txBody>
          <a:bodyPr/>
          <a:lstStyle/>
          <a:p>
            <a:r>
              <a:rPr lang="en-US" dirty="0"/>
              <a:t>California Air Resources Board</a:t>
            </a:r>
          </a:p>
        </p:txBody>
      </p:sp>
    </p:spTree>
    <p:extLst>
      <p:ext uri="{BB962C8B-B14F-4D97-AF65-F5344CB8AC3E}">
        <p14:creationId xmlns:p14="http://schemas.microsoft.com/office/powerpoint/2010/main" val="1700436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California Air Resources Board</a:t>
            </a:r>
          </a:p>
        </p:txBody>
      </p:sp>
      <p:sp>
        <p:nvSpPr>
          <p:cNvPr id="4" name="Slide Number Placeholder 3"/>
          <p:cNvSpPr>
            <a:spLocks noGrp="1"/>
          </p:cNvSpPr>
          <p:nvPr>
            <p:ph type="sldNum" sz="quarter" idx="12"/>
          </p:nvPr>
        </p:nvSpPr>
        <p:spPr/>
        <p:txBody>
          <a:bodyPr/>
          <a:lstStyle/>
          <a:p>
            <a:fld id="{58E15E5E-4428-1A4C-8307-462AEB6DD75F}" type="slidenum">
              <a:rPr lang="en-US" smtClean="0"/>
              <a:t>9</a:t>
            </a:fld>
            <a:endParaRPr lang="en-US" dirty="0"/>
          </a:p>
        </p:txBody>
      </p:sp>
      <p:sp>
        <p:nvSpPr>
          <p:cNvPr id="2" name="Title 1"/>
          <p:cNvSpPr>
            <a:spLocks noGrp="1"/>
          </p:cNvSpPr>
          <p:nvPr>
            <p:ph type="title" idx="4294967295"/>
          </p:nvPr>
        </p:nvSpPr>
        <p:spPr>
          <a:xfrm>
            <a:off x="1883793" y="91004"/>
            <a:ext cx="10058400" cy="973137"/>
          </a:xfrm>
        </p:spPr>
        <p:txBody>
          <a:bodyPr/>
          <a:lstStyle/>
          <a:p>
            <a:r>
              <a:rPr lang="en-US" dirty="0">
                <a:solidFill>
                  <a:schemeClr val="accent2">
                    <a:lumMod val="50000"/>
                  </a:schemeClr>
                </a:solidFill>
              </a:rPr>
              <a:t>Compliance Offset Program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3793" y="1015220"/>
            <a:ext cx="8254538" cy="5285591"/>
          </a:xfrm>
          <a:prstGeom prst="rect">
            <a:avLst/>
          </a:prstGeom>
        </p:spPr>
      </p:pic>
      <p:sp>
        <p:nvSpPr>
          <p:cNvPr id="6" name="TextBox 5"/>
          <p:cNvSpPr txBox="1"/>
          <p:nvPr/>
        </p:nvSpPr>
        <p:spPr>
          <a:xfrm>
            <a:off x="10421048" y="1015220"/>
            <a:ext cx="1582869" cy="646331"/>
          </a:xfrm>
          <a:prstGeom prst="rect">
            <a:avLst/>
          </a:prstGeom>
          <a:noFill/>
        </p:spPr>
        <p:txBody>
          <a:bodyPr wrap="none" rtlCol="0">
            <a:spAutoFit/>
          </a:bodyPr>
          <a:lstStyle/>
          <a:p>
            <a:r>
              <a:rPr lang="en-US" dirty="0"/>
              <a:t>Mine Methane</a:t>
            </a:r>
          </a:p>
          <a:p>
            <a:r>
              <a:rPr lang="en-US" dirty="0"/>
              <a:t>Capture</a:t>
            </a:r>
          </a:p>
        </p:txBody>
      </p:sp>
      <p:sp>
        <p:nvSpPr>
          <p:cNvPr id="7" name="TextBox 6"/>
          <p:cNvSpPr txBox="1"/>
          <p:nvPr/>
        </p:nvSpPr>
        <p:spPr>
          <a:xfrm>
            <a:off x="10397342" y="4305173"/>
            <a:ext cx="1794658" cy="646331"/>
          </a:xfrm>
          <a:prstGeom prst="rect">
            <a:avLst/>
          </a:prstGeom>
          <a:noFill/>
        </p:spPr>
        <p:txBody>
          <a:bodyPr wrap="none" rtlCol="0">
            <a:spAutoFit/>
          </a:bodyPr>
          <a:lstStyle/>
          <a:p>
            <a:r>
              <a:rPr lang="en-US" dirty="0"/>
              <a:t>Ozone Depleting </a:t>
            </a:r>
          </a:p>
          <a:p>
            <a:r>
              <a:rPr lang="en-US" dirty="0"/>
              <a:t>Substances</a:t>
            </a:r>
          </a:p>
        </p:txBody>
      </p:sp>
      <p:sp>
        <p:nvSpPr>
          <p:cNvPr id="8" name="TextBox 7"/>
          <p:cNvSpPr txBox="1"/>
          <p:nvPr/>
        </p:nvSpPr>
        <p:spPr>
          <a:xfrm>
            <a:off x="526676" y="1035212"/>
            <a:ext cx="1183401" cy="369332"/>
          </a:xfrm>
          <a:prstGeom prst="rect">
            <a:avLst/>
          </a:prstGeom>
          <a:noFill/>
        </p:spPr>
        <p:txBody>
          <a:bodyPr wrap="none" rtlCol="0">
            <a:spAutoFit/>
          </a:bodyPr>
          <a:lstStyle/>
          <a:p>
            <a:r>
              <a:rPr lang="en-US" dirty="0"/>
              <a:t>U.S. Forest</a:t>
            </a:r>
          </a:p>
        </p:txBody>
      </p:sp>
      <p:sp>
        <p:nvSpPr>
          <p:cNvPr id="9" name="TextBox 8"/>
          <p:cNvSpPr txBox="1"/>
          <p:nvPr/>
        </p:nvSpPr>
        <p:spPr>
          <a:xfrm>
            <a:off x="586356" y="4443672"/>
            <a:ext cx="1038426" cy="369332"/>
          </a:xfrm>
          <a:prstGeom prst="rect">
            <a:avLst/>
          </a:prstGeom>
          <a:noFill/>
        </p:spPr>
        <p:txBody>
          <a:bodyPr wrap="none" rtlCol="0">
            <a:spAutoFit/>
          </a:bodyPr>
          <a:lstStyle/>
          <a:p>
            <a:r>
              <a:rPr lang="en-US" dirty="0"/>
              <a:t>Livestock</a:t>
            </a:r>
          </a:p>
        </p:txBody>
      </p:sp>
    </p:spTree>
    <p:extLst>
      <p:ext uri="{BB962C8B-B14F-4D97-AF65-F5344CB8AC3E}">
        <p14:creationId xmlns:p14="http://schemas.microsoft.com/office/powerpoint/2010/main" val="864639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2157</Words>
  <Application>Microsoft Office PowerPoint</Application>
  <PresentationFormat>Widescreen</PresentationFormat>
  <Paragraphs>200</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MS PGothic</vt:lpstr>
      <vt:lpstr>Arial</vt:lpstr>
      <vt:lpstr>Calibri</vt:lpstr>
      <vt:lpstr>Calibri Light</vt:lpstr>
      <vt:lpstr>Century Gothic</vt:lpstr>
      <vt:lpstr>Times New Roman</vt:lpstr>
      <vt:lpstr>Wingdings</vt:lpstr>
      <vt:lpstr>Retrospect</vt:lpstr>
      <vt:lpstr>Overview of California  Cap-and-Trade Program</vt:lpstr>
      <vt:lpstr>CA GHG Reduction Targets and Sources</vt:lpstr>
      <vt:lpstr>CARB’s Climate Portfolio for 2030 Target</vt:lpstr>
      <vt:lpstr>Cap-and-Trade Program Background &amp; Goals</vt:lpstr>
      <vt:lpstr>Cap-and-Trade: Facts and Figures</vt:lpstr>
      <vt:lpstr>Cap-and-Trade Accounting</vt:lpstr>
      <vt:lpstr>Criteria for Inclusion Under  Cap-and-Trade Program</vt:lpstr>
      <vt:lpstr>MRR Reporting</vt:lpstr>
      <vt:lpstr>Compliance Offset Program</vt:lpstr>
      <vt:lpstr>Natural Working Lands Inventory</vt:lpstr>
      <vt:lpstr>California’s NWL Inventory</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Cap-and-Trade Regulation</dc:title>
  <dc:creator/>
  <cp:lastModifiedBy/>
  <cp:revision>511</cp:revision>
  <cp:lastPrinted>2019-12-05T18:09:25Z</cp:lastPrinted>
  <dcterms:created xsi:type="dcterms:W3CDTF">2018-03-06T20:34:52Z</dcterms:created>
  <dcterms:modified xsi:type="dcterms:W3CDTF">2020-07-14T19:59:52Z</dcterms:modified>
</cp:coreProperties>
</file>